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4" r:id="rId1"/>
  </p:sldMasterIdLst>
  <p:handoutMasterIdLst>
    <p:handoutMasterId r:id="rId22"/>
  </p:handoutMasterIdLst>
  <p:sldIdLst>
    <p:sldId id="256" r:id="rId2"/>
    <p:sldId id="288" r:id="rId3"/>
    <p:sldId id="289" r:id="rId4"/>
    <p:sldId id="272" r:id="rId5"/>
    <p:sldId id="264" r:id="rId6"/>
    <p:sldId id="263" r:id="rId7"/>
    <p:sldId id="268" r:id="rId8"/>
    <p:sldId id="271" r:id="rId9"/>
    <p:sldId id="276" r:id="rId10"/>
    <p:sldId id="270" r:id="rId11"/>
    <p:sldId id="285" r:id="rId12"/>
    <p:sldId id="273" r:id="rId13"/>
    <p:sldId id="275" r:id="rId14"/>
    <p:sldId id="284" r:id="rId15"/>
    <p:sldId id="286" r:id="rId16"/>
    <p:sldId id="278" r:id="rId17"/>
    <p:sldId id="279" r:id="rId18"/>
    <p:sldId id="287" r:id="rId19"/>
    <p:sldId id="290" r:id="rId20"/>
    <p:sldId id="283" r:id="rId21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9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94"/>
    <p:restoredTop sz="94666"/>
  </p:normalViewPr>
  <p:slideViewPr>
    <p:cSldViewPr snapToGrid="0" snapToObjects="1">
      <p:cViewPr varScale="1">
        <p:scale>
          <a:sx n="114" d="100"/>
          <a:sy n="114" d="100"/>
        </p:scale>
        <p:origin x="6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1A18A38-4A1A-254B-BB3C-BF8B49F7AA4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EB0382-860A-C440-AC94-1CCCE97E60B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C930B-0B37-314F-9FE0-2B09740B557C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899A09-6DFD-FF41-AB14-DBF355F17F0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3DDBF5-C3AD-314A-BB0C-C4E28E09F23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E90C1-CEE9-5346-B0BB-FE9B80C3E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378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09BB-8938-1649-9780-F0B5FBAE3F3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29481525-1E0B-4847-B860-03AB6809B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30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09BB-8938-1649-9780-F0B5FBAE3F3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29481525-1E0B-4847-B860-03AB6809B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03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09BB-8938-1649-9780-F0B5FBAE3F3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29481525-1E0B-4847-B860-03AB6809B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216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09BB-8938-1649-9780-F0B5FBAE3F3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9481525-1E0B-4847-B860-03AB6809B3D3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49386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09BB-8938-1649-9780-F0B5FBAE3F3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9481525-1E0B-4847-B860-03AB6809B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9389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09BB-8938-1649-9780-F0B5FBAE3F3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1525-1E0B-4847-B860-03AB6809B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486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09BB-8938-1649-9780-F0B5FBAE3F3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1525-1E0B-4847-B860-03AB6809B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0925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09BB-8938-1649-9780-F0B5FBAE3F3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1525-1E0B-4847-B860-03AB6809B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0405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D14709BB-8938-1649-9780-F0B5FBAE3F3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29481525-1E0B-4847-B860-03AB6809B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013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09BB-8938-1649-9780-F0B5FBAE3F3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1525-1E0B-4847-B860-03AB6809B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84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09BB-8938-1649-9780-F0B5FBAE3F3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29481525-1E0B-4847-B860-03AB6809B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03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09BB-8938-1649-9780-F0B5FBAE3F3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1525-1E0B-4847-B860-03AB6809B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638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09BB-8938-1649-9780-F0B5FBAE3F3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1525-1E0B-4847-B860-03AB6809B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7771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09BB-8938-1649-9780-F0B5FBAE3F3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1525-1E0B-4847-B860-03AB6809B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951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09BB-8938-1649-9780-F0B5FBAE3F3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1525-1E0B-4847-B860-03AB6809B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56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09BB-8938-1649-9780-F0B5FBAE3F3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1525-1E0B-4847-B860-03AB6809B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684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09BB-8938-1649-9780-F0B5FBAE3F3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1525-1E0B-4847-B860-03AB6809B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360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709BB-8938-1649-9780-F0B5FBAE3F3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81525-1E0B-4847-B860-03AB6809B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4144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  <p:sldLayoutId id="2147483886" r:id="rId12"/>
    <p:sldLayoutId id="2147483887" r:id="rId13"/>
    <p:sldLayoutId id="2147483888" r:id="rId14"/>
    <p:sldLayoutId id="2147483889" r:id="rId15"/>
    <p:sldLayoutId id="2147483890" r:id="rId16"/>
    <p:sldLayoutId id="214748389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ep.org/globalassets/uploads/uploaded-files/acep/clinical-and-practice-management/ems-and-disaster-preparedness/mih-vision-statement.pdf" TargetMode="External"/><Relationship Id="rId2" Type="http://schemas.openxmlformats.org/officeDocument/2006/relationships/hyperlink" Target="https://www.hrsa.gov/sites/default/files/ruralhealth/pdf/paramedicevaltool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ms.ohio.gov/links/emsMIHC-ModelForPartnership.pdf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semso.org/Projects/RuralEMS/documents/AHRQ-CP-Report-07Mar2013.pdf" TargetMode="External"/><Relationship Id="rId2" Type="http://schemas.openxmlformats.org/officeDocument/2006/relationships/hyperlink" Target="https://www.nasemso.org/Projects/MobileIntegratedHealth/documents/CHNAs-Resources-for-CP-MIH-08May2017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jemsdigital.com/jems/201509?pg=73#pg7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C031CB-DEB3-405F-9996-5322C24A6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2031F0E-C3FA-4DAF-BD13-4AC665CFF0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E685C68-BF28-4330-A4FE-33ABD8851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49629"/>
            <a:ext cx="11525954" cy="275942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73350E1-40B5-47D9-8DDD-3C2A17B4B6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1" y="0"/>
            <a:ext cx="11525954" cy="537949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83304D-3FFD-9E43-849A-EA5DB031B5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3113" y="756005"/>
            <a:ext cx="5874479" cy="1241761"/>
          </a:xfrm>
        </p:spPr>
        <p:txBody>
          <a:bodyPr anchor="b">
            <a:normAutofit/>
          </a:bodyPr>
          <a:lstStyle/>
          <a:p>
            <a:r>
              <a:rPr lang="en-US">
                <a:solidFill>
                  <a:srgbClr val="F09415"/>
                </a:solidFill>
              </a:rPr>
              <a:t>Paul Zeeb, MD</a:t>
            </a:r>
          </a:p>
          <a:p>
            <a:r>
              <a:rPr lang="en-US">
                <a:solidFill>
                  <a:srgbClr val="F09415"/>
                </a:solidFill>
              </a:rPr>
              <a:t>November 14, 2018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7B733D-2FC1-774A-99D0-E4DCD832F8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63113" y="1997765"/>
            <a:ext cx="5872891" cy="2696635"/>
          </a:xfrm>
        </p:spPr>
        <p:txBody>
          <a:bodyPr>
            <a:normAutofit/>
          </a:bodyPr>
          <a:lstStyle/>
          <a:p>
            <a:r>
              <a:rPr lang="en-US" sz="6000">
                <a:solidFill>
                  <a:srgbClr val="FFFFFF"/>
                </a:solidFill>
              </a:rPr>
              <a:t>Community Paramedicine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1500D0A-0DCA-4E06-8B25-618E6299C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4686838"/>
            <a:ext cx="1602997" cy="14427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108AC4DC-69B5-4DD1-84BC-850C5A2861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3034068"/>
            <a:ext cx="1602997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0407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72095-8E75-D84B-B332-5DE070B31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1B6E8-8704-AB4E-A9D1-C2641031CA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73387" y="2073432"/>
            <a:ext cx="4313864" cy="4486183"/>
          </a:xfrm>
        </p:spPr>
        <p:txBody>
          <a:bodyPr>
            <a:normAutofit/>
          </a:bodyPr>
          <a:lstStyle/>
          <a:p>
            <a:r>
              <a:rPr lang="en-US" sz="2400" dirty="0"/>
              <a:t>Disease entities</a:t>
            </a:r>
          </a:p>
          <a:p>
            <a:pPr lvl="1"/>
            <a:r>
              <a:rPr lang="en-US" sz="2000" dirty="0"/>
              <a:t>CHF</a:t>
            </a:r>
          </a:p>
          <a:p>
            <a:pPr lvl="1"/>
            <a:r>
              <a:rPr lang="en-US" sz="2000" dirty="0"/>
              <a:t>COPD</a:t>
            </a:r>
          </a:p>
          <a:p>
            <a:pPr lvl="1"/>
            <a:r>
              <a:rPr lang="en-US" sz="2000" dirty="0"/>
              <a:t>Diabetes</a:t>
            </a:r>
          </a:p>
          <a:p>
            <a:pPr lvl="1"/>
            <a:r>
              <a:rPr lang="en-US" sz="2000" dirty="0"/>
              <a:t>CVA/TIA</a:t>
            </a:r>
          </a:p>
          <a:p>
            <a:r>
              <a:rPr lang="en-US" sz="2400" dirty="0"/>
              <a:t>Post-discharge F/U</a:t>
            </a:r>
          </a:p>
          <a:p>
            <a:r>
              <a:rPr lang="en-US" sz="2400" dirty="0"/>
              <a:t>Behavioral Health/Overdose</a:t>
            </a:r>
          </a:p>
          <a:p>
            <a:r>
              <a:rPr lang="en-US" sz="2400" dirty="0"/>
              <a:t>Home safety assessment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B1D671-99D2-4F43-A33D-405AB9BE9F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080810"/>
            <a:ext cx="4313864" cy="4478805"/>
          </a:xfrm>
        </p:spPr>
        <p:txBody>
          <a:bodyPr>
            <a:normAutofit/>
          </a:bodyPr>
          <a:lstStyle/>
          <a:p>
            <a:r>
              <a:rPr lang="en-US" sz="2400" dirty="0"/>
              <a:t>Medication Review</a:t>
            </a:r>
          </a:p>
          <a:p>
            <a:r>
              <a:rPr lang="en-US" sz="2400" dirty="0"/>
              <a:t>Quality of life measures</a:t>
            </a:r>
          </a:p>
          <a:p>
            <a:pPr lvl="1"/>
            <a:r>
              <a:rPr lang="en-US" sz="2400" dirty="0"/>
              <a:t>Minnesota</a:t>
            </a:r>
          </a:p>
          <a:p>
            <a:pPr lvl="1"/>
            <a:r>
              <a:rPr lang="en-US" sz="2400" dirty="0"/>
              <a:t>PHQ9</a:t>
            </a:r>
          </a:p>
          <a:p>
            <a:r>
              <a:rPr lang="en-US" sz="2400" dirty="0" err="1"/>
              <a:t>iSTAT</a:t>
            </a:r>
            <a:endParaRPr lang="en-US" sz="2400" dirty="0"/>
          </a:p>
          <a:p>
            <a:r>
              <a:rPr lang="en-US" sz="2400" dirty="0"/>
              <a:t>Equipment &amp; Medication</a:t>
            </a:r>
          </a:p>
          <a:p>
            <a:r>
              <a:rPr lang="en-US" sz="2400" dirty="0"/>
              <a:t>Medical specialty input &amp; shared oversight</a:t>
            </a:r>
          </a:p>
        </p:txBody>
      </p:sp>
    </p:spTree>
    <p:extLst>
      <p:ext uri="{BB962C8B-B14F-4D97-AF65-F5344CB8AC3E}">
        <p14:creationId xmlns:p14="http://schemas.microsoft.com/office/powerpoint/2010/main" val="1270620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0FA309-807F-4C17-98EF-A3BA7388E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42A87B-CAE9-4F8F-B293-28388E45D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8FA1749-B91A-40E7-AD01-0B9C9C6AF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solidFill>
            <a:srgbClr val="F094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B7A934F-FFF7-4353-83D3-4EF66E93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00676C8-6DE8-47DD-9A23-D42063A12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5E507-44F2-4247-99F7-88BDEDB77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>
                <a:solidFill>
                  <a:srgbClr val="FFFFFF"/>
                </a:solidFill>
              </a:rPr>
              <a:t>What’s Our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35915-1F65-A14E-874F-2189F9E86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7995" y="661106"/>
            <a:ext cx="6257362" cy="5503101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Patient referral – health care provider, EMS/fire, family or self referral.  </a:t>
            </a:r>
          </a:p>
          <a:p>
            <a:r>
              <a:rPr lang="en-US" dirty="0">
                <a:solidFill>
                  <a:srgbClr val="FFFFFF"/>
                </a:solidFill>
              </a:rPr>
              <a:t>Phone call for 1</a:t>
            </a:r>
            <a:r>
              <a:rPr lang="en-US" baseline="30000" dirty="0">
                <a:solidFill>
                  <a:srgbClr val="FFFFFF"/>
                </a:solidFill>
              </a:rPr>
              <a:t>st</a:t>
            </a:r>
            <a:r>
              <a:rPr lang="en-US" dirty="0">
                <a:solidFill>
                  <a:srgbClr val="FFFFFF"/>
                </a:solidFill>
              </a:rPr>
              <a:t> contact</a:t>
            </a:r>
          </a:p>
          <a:p>
            <a:r>
              <a:rPr lang="en-US" dirty="0">
                <a:solidFill>
                  <a:srgbClr val="FFFFFF"/>
                </a:solidFill>
              </a:rPr>
              <a:t>Hospital discharge follow-up – meet patient before discharge</a:t>
            </a:r>
          </a:p>
          <a:p>
            <a:r>
              <a:rPr lang="en-US" dirty="0">
                <a:solidFill>
                  <a:srgbClr val="FFFFFF"/>
                </a:solidFill>
              </a:rPr>
              <a:t>Dispatched via CAD</a:t>
            </a:r>
          </a:p>
          <a:p>
            <a:r>
              <a:rPr lang="en-US" dirty="0">
                <a:solidFill>
                  <a:srgbClr val="FFFFFF"/>
                </a:solidFill>
              </a:rPr>
              <a:t>2-person 1</a:t>
            </a:r>
            <a:r>
              <a:rPr lang="en-US" baseline="30000" dirty="0">
                <a:solidFill>
                  <a:srgbClr val="FFFFFF"/>
                </a:solidFill>
              </a:rPr>
              <a:t>st</a:t>
            </a:r>
            <a:r>
              <a:rPr lang="en-US" dirty="0">
                <a:solidFill>
                  <a:srgbClr val="FFFFFF"/>
                </a:solidFill>
              </a:rPr>
              <a:t> contact</a:t>
            </a:r>
          </a:p>
          <a:p>
            <a:r>
              <a:rPr lang="en-US" dirty="0">
                <a:solidFill>
                  <a:srgbClr val="FFFFFF"/>
                </a:solidFill>
              </a:rPr>
              <a:t>Consent for treatment and release of medical information</a:t>
            </a:r>
          </a:p>
          <a:p>
            <a:r>
              <a:rPr lang="en-US" dirty="0">
                <a:solidFill>
                  <a:srgbClr val="FFFFFF"/>
                </a:solidFill>
              </a:rPr>
              <a:t>Treatment plan &amp; documentation via </a:t>
            </a:r>
            <a:r>
              <a:rPr lang="en-US" dirty="0" err="1">
                <a:solidFill>
                  <a:srgbClr val="FFFFFF"/>
                </a:solidFill>
              </a:rPr>
              <a:t>ePCR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en-US" dirty="0">
                <a:solidFill>
                  <a:srgbClr val="FFFFFF"/>
                </a:solidFill>
              </a:rPr>
              <a:t>Medical director available via cell.</a:t>
            </a:r>
          </a:p>
          <a:p>
            <a:r>
              <a:rPr lang="en-US" dirty="0">
                <a:solidFill>
                  <a:srgbClr val="FFFFFF"/>
                </a:solidFill>
              </a:rPr>
              <a:t>Telephonic or personal report to health care provider as indicated</a:t>
            </a:r>
          </a:p>
        </p:txBody>
      </p:sp>
    </p:spTree>
    <p:extLst>
      <p:ext uri="{BB962C8B-B14F-4D97-AF65-F5344CB8AC3E}">
        <p14:creationId xmlns:p14="http://schemas.microsoft.com/office/powerpoint/2010/main" val="4288112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3FECAD23-900F-4F1B-A441-6A68749F8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57943801-CAEC-4F98-9332-2A4D912846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8A233090-6C39-4F59-8A0F-86F011A7E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5992" y="0"/>
            <a:ext cx="4636008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84DCAA0-4BF1-4FB9-97BA-D6BA630419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7876030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908913-98DD-C640-AE27-31A5C2474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7087552" cy="1080938"/>
          </a:xfrm>
        </p:spPr>
        <p:txBody>
          <a:bodyPr>
            <a:normAutofit/>
          </a:bodyPr>
          <a:lstStyle/>
          <a:p>
            <a:r>
              <a:rPr lang="en-US"/>
              <a:t>Documentation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9BC2FEA5-B399-458A-8393-E06CE40DB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967048" cy="321164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9B0D1B3-8809-1A47-A6A0-701EACDC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6423211" cy="3599316"/>
          </a:xfrm>
        </p:spPr>
        <p:txBody>
          <a:bodyPr>
            <a:normAutofit/>
          </a:bodyPr>
          <a:lstStyle/>
          <a:p>
            <a:r>
              <a:rPr lang="en-US" sz="2800" dirty="0" err="1"/>
              <a:t>ePCR</a:t>
            </a:r>
            <a:r>
              <a:rPr lang="en-US" sz="2800" dirty="0"/>
              <a:t> vs. hand written</a:t>
            </a:r>
          </a:p>
          <a:p>
            <a:r>
              <a:rPr lang="en-US" sz="2800" dirty="0"/>
              <a:t>Forms</a:t>
            </a:r>
          </a:p>
          <a:p>
            <a:r>
              <a:rPr lang="en-US" sz="2800" dirty="0"/>
              <a:t>Content and format</a:t>
            </a:r>
          </a:p>
          <a:p>
            <a:r>
              <a:rPr lang="en-US" sz="2800" dirty="0"/>
              <a:t>HIPAA, BAAs &amp; Consent for Release</a:t>
            </a:r>
          </a:p>
          <a:p>
            <a:r>
              <a:rPr lang="en-US" sz="2800" dirty="0"/>
              <a:t>Writing skills – “Someone will be reading your reports”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C2E30A-2CC3-2A42-A4B0-20383689347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3" r="5444" b="1"/>
          <a:stretch/>
        </p:blipFill>
        <p:spPr>
          <a:xfrm>
            <a:off x="8187091" y="1539325"/>
            <a:ext cx="3358478" cy="3779350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85534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0FA309-807F-4C17-98EF-A3BA7388E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42A87B-CAE9-4F8F-B293-28388E45D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8FA1749-B91A-40E7-AD01-0B9C9C6AF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solidFill>
            <a:srgbClr val="F094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B7A934F-FFF7-4353-83D3-4EF66E93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00676C8-6DE8-47DD-9A23-D42063A12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3867A7-9943-CE46-A147-2F9196E1B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>
                <a:solidFill>
                  <a:srgbClr val="FFFFFF"/>
                </a:solidFill>
              </a:rPr>
              <a:t>Medical Oversight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AF569-8785-E646-91E1-7E39917D4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7995" y="661106"/>
            <a:ext cx="6257362" cy="550310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FFFF"/>
                </a:solidFill>
              </a:rPr>
              <a:t>This is new for all of us and there is no established chain of command.</a:t>
            </a:r>
          </a:p>
          <a:p>
            <a:r>
              <a:rPr lang="en-US" sz="2800" dirty="0">
                <a:solidFill>
                  <a:srgbClr val="FFFFFF"/>
                </a:solidFill>
              </a:rPr>
              <a:t>Biweekly case review and problems solving</a:t>
            </a:r>
          </a:p>
          <a:p>
            <a:r>
              <a:rPr lang="en-US" sz="2800" dirty="0">
                <a:solidFill>
                  <a:srgbClr val="FFFFFF"/>
                </a:solidFill>
              </a:rPr>
              <a:t>Run audits</a:t>
            </a:r>
          </a:p>
          <a:p>
            <a:r>
              <a:rPr lang="en-US" sz="2800" dirty="0">
                <a:solidFill>
                  <a:srgbClr val="FFFFFF"/>
                </a:solidFill>
              </a:rPr>
              <a:t>Mentorship</a:t>
            </a:r>
          </a:p>
          <a:p>
            <a:r>
              <a:rPr lang="en-US" sz="2800" dirty="0">
                <a:solidFill>
                  <a:srgbClr val="FFFFFF"/>
                </a:solidFill>
              </a:rPr>
              <a:t>Continuing education</a:t>
            </a:r>
          </a:p>
          <a:p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863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FD6D1-47F3-6D4C-929B-95CAD1FFC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4AC5A-3DBC-494B-97D1-F059D400F12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/>
              <a:t>No shows at Specialty Clinic</a:t>
            </a:r>
          </a:p>
          <a:p>
            <a:r>
              <a:rPr lang="en-US" sz="2800" dirty="0"/>
              <a:t>Reduction in ED visits</a:t>
            </a:r>
          </a:p>
          <a:p>
            <a:r>
              <a:rPr lang="en-US" sz="2800" dirty="0"/>
              <a:t>Reduction in total cost of care</a:t>
            </a:r>
          </a:p>
          <a:p>
            <a:r>
              <a:rPr lang="en-US" sz="2800" dirty="0"/>
              <a:t>Reduction in readmission (30 days)</a:t>
            </a:r>
          </a:p>
          <a:p>
            <a:r>
              <a:rPr lang="en-US" sz="2800" dirty="0"/>
              <a:t>Primary care physician utilization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7E50B7-32D1-BF40-9C87-01C1CD89CE1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sz="2600" dirty="0"/>
              <a:t>Medication inventory</a:t>
            </a:r>
          </a:p>
          <a:p>
            <a:r>
              <a:rPr lang="en-US" sz="2600" dirty="0"/>
              <a:t>Unplanned acute care use within 6 hours</a:t>
            </a:r>
          </a:p>
          <a:p>
            <a:r>
              <a:rPr lang="en-US" sz="2600" dirty="0"/>
              <a:t>Satisfaction with community paramedics (survey)</a:t>
            </a:r>
          </a:p>
          <a:p>
            <a:r>
              <a:rPr lang="en-US" sz="2600" dirty="0"/>
              <a:t>CP best friend of engine company!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678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AF43216-230D-4305-A1C8-B62D812B5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47675"/>
            <a:ext cx="11237976" cy="5930265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1">
            <a:extLst>
              <a:ext uri="{FF2B5EF4-FFF2-40B4-BE49-F238E27FC236}">
                <a16:creationId xmlns:a16="http://schemas.microsoft.com/office/drawing/2014/main" id="{ABFE1D33-74D4-49A6-BE38-4E9E88ED96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8B596859-88E8-4EB6-B800-82A454647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6C97BE-8206-2D4D-8456-F232F5CAC181}"/>
              </a:ext>
            </a:extLst>
          </p:cNvPr>
          <p:cNvSpPr txBox="1"/>
          <p:nvPr/>
        </p:nvSpPr>
        <p:spPr>
          <a:xfrm>
            <a:off x="3275215" y="6377940"/>
            <a:ext cx="8262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http://www.medstar911.org/Websites/medstar911/images/MIH_Metrics_for_Community_Health_Interventions_-_Post_Comments_Revision_CLEAN_4-8-16.pdf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29B04D-356B-0142-9C67-7FE878BBEE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925" y="435482"/>
            <a:ext cx="7732150" cy="5974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0900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0FA309-807F-4C17-98EF-A3BA7388E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42A87B-CAE9-4F8F-B293-28388E45D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8FA1749-B91A-40E7-AD01-0B9C9C6AF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solidFill>
            <a:srgbClr val="F094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B7A934F-FFF7-4353-83D3-4EF66E93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00676C8-6DE8-47DD-9A23-D42063A12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30A1FB-EBDE-6040-9963-4BAF8F732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>
                <a:solidFill>
                  <a:srgbClr val="FFFFFF"/>
                </a:solidFill>
              </a:rPr>
              <a:t>Opportunities – Looking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60FDE-5522-AA4B-8578-EFB052EFD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7995" y="661106"/>
            <a:ext cx="6257362" cy="5503101"/>
          </a:xfrm>
        </p:spPr>
        <p:txBody>
          <a:bodyPr anchor="ctr">
            <a:no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Primary Care Services (Nova Scotia, Colorado, Minnesota)</a:t>
            </a:r>
          </a:p>
          <a:p>
            <a:r>
              <a:rPr lang="en-US" dirty="0">
                <a:solidFill>
                  <a:srgbClr val="FFFFFF"/>
                </a:solidFill>
              </a:rPr>
              <a:t>Reimbursement for services provided</a:t>
            </a:r>
          </a:p>
          <a:p>
            <a:r>
              <a:rPr lang="en-US" dirty="0">
                <a:solidFill>
                  <a:srgbClr val="FFFFFF"/>
                </a:solidFill>
              </a:rPr>
              <a:t>Collaboration with other EMS providers</a:t>
            </a:r>
          </a:p>
          <a:p>
            <a:pPr lvl="1"/>
            <a:r>
              <a:rPr lang="en-US" sz="2400" dirty="0">
                <a:solidFill>
                  <a:srgbClr val="FFFFFF"/>
                </a:solidFill>
              </a:rPr>
              <a:t>Protocol</a:t>
            </a:r>
          </a:p>
          <a:p>
            <a:pPr lvl="1"/>
            <a:r>
              <a:rPr lang="en-US" sz="2400" dirty="0">
                <a:solidFill>
                  <a:srgbClr val="FFFFFF"/>
                </a:solidFill>
              </a:rPr>
              <a:t>Service agreements</a:t>
            </a:r>
          </a:p>
          <a:p>
            <a:pPr lvl="1"/>
            <a:r>
              <a:rPr lang="en-US" sz="2400" dirty="0">
                <a:solidFill>
                  <a:srgbClr val="FFFFFF"/>
                </a:solidFill>
              </a:rPr>
              <a:t>Training &amp; Continuing Education</a:t>
            </a:r>
          </a:p>
          <a:p>
            <a:r>
              <a:rPr lang="en-US" dirty="0">
                <a:solidFill>
                  <a:srgbClr val="FFFFFF"/>
                </a:solidFill>
              </a:rPr>
              <a:t>Medical Record Integration (</a:t>
            </a:r>
            <a:r>
              <a:rPr lang="en-US" dirty="0" err="1">
                <a:solidFill>
                  <a:srgbClr val="FFFFFF"/>
                </a:solidFill>
              </a:rPr>
              <a:t>CliniSync</a:t>
            </a:r>
            <a:r>
              <a:rPr lang="en-US" dirty="0">
                <a:solidFill>
                  <a:srgbClr val="FFFFFF"/>
                </a:solidFill>
              </a:rPr>
              <a:t> – Ohio’s HIE)</a:t>
            </a:r>
          </a:p>
          <a:p>
            <a:r>
              <a:rPr lang="en-US" dirty="0">
                <a:solidFill>
                  <a:srgbClr val="FFFFFF"/>
                </a:solidFill>
              </a:rPr>
              <a:t>Recognized EMS specialty</a:t>
            </a:r>
          </a:p>
          <a:p>
            <a:pPr lvl="1"/>
            <a:r>
              <a:rPr lang="en-US" sz="2400" dirty="0">
                <a:solidFill>
                  <a:srgbClr val="FFFFFF"/>
                </a:solidFill>
              </a:rPr>
              <a:t>National curriculum</a:t>
            </a:r>
          </a:p>
          <a:p>
            <a:pPr lvl="1"/>
            <a:r>
              <a:rPr lang="en-US" sz="2400" dirty="0">
                <a:solidFill>
                  <a:srgbClr val="FFFFFF"/>
                </a:solidFill>
              </a:rPr>
              <a:t>Certification exam</a:t>
            </a:r>
          </a:p>
          <a:p>
            <a:pPr lvl="1"/>
            <a:r>
              <a:rPr lang="en-US" sz="2400" dirty="0">
                <a:solidFill>
                  <a:srgbClr val="FFFFFF"/>
                </a:solidFill>
              </a:rPr>
              <a:t>Bachelors or Masters Degrees</a:t>
            </a:r>
          </a:p>
        </p:txBody>
      </p:sp>
    </p:spTree>
    <p:extLst>
      <p:ext uri="{BB962C8B-B14F-4D97-AF65-F5344CB8AC3E}">
        <p14:creationId xmlns:p14="http://schemas.microsoft.com/office/powerpoint/2010/main" val="2962141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43114-F1D7-2340-A754-5AFCD0CF4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7A6AB-CB39-2945-9F6F-C76FC3AD8E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9571" y="2562729"/>
            <a:ext cx="4313864" cy="2494254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/>
              <a:t>Perceptions of other health care providers?</a:t>
            </a:r>
          </a:p>
          <a:p>
            <a:r>
              <a:rPr lang="en-US" sz="3000" dirty="0"/>
              <a:t>Mission creep</a:t>
            </a:r>
          </a:p>
          <a:p>
            <a:r>
              <a:rPr lang="en-US" sz="3000" dirty="0"/>
              <a:t>Oversight</a:t>
            </a:r>
          </a:p>
          <a:p>
            <a:r>
              <a:rPr lang="en-US" sz="3000" dirty="0"/>
              <a:t>Documentation</a:t>
            </a:r>
          </a:p>
          <a:p>
            <a:r>
              <a:rPr lang="en-US" sz="3000" dirty="0"/>
              <a:t>Training logistics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655517-6C72-BB47-BA97-7E494AADB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557013"/>
            <a:ext cx="4313864" cy="3363019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/>
              <a:t>Discharging patients (What’s your end-game JD?)</a:t>
            </a:r>
          </a:p>
          <a:p>
            <a:r>
              <a:rPr lang="en-US" sz="3000" dirty="0"/>
              <a:t>Compassion fatigue</a:t>
            </a:r>
          </a:p>
          <a:p>
            <a:r>
              <a:rPr lang="en-US" sz="3000" dirty="0"/>
              <a:t>Metrics – Multiple databases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19DAA6-6E95-BD4B-B355-CADE2C930F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6548" y="30381"/>
            <a:ext cx="2526632" cy="2526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515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BC59B-73AC-1D47-A2C0-A6E2D6BFE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65912-472B-A443-8BD0-4569086B2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Community Paramedicine Evaluation Tool; HRSA March 2012  </a:t>
            </a:r>
            <a:r>
              <a:rPr lang="en-US" dirty="0">
                <a:hlinkClick r:id="rId2"/>
              </a:rPr>
              <a:t>https://www.hrsa.gov/sites/default/files/ruralhealth/pdf/paramedicevaltool.pdf</a:t>
            </a:r>
            <a:endParaRPr lang="en-US" dirty="0"/>
          </a:p>
          <a:p>
            <a:r>
              <a:rPr lang="en-US" dirty="0"/>
              <a:t>ACEP Vision Statement on Mobile Integrated Healthcare (MIH) and Community Paramedicine (CP) </a:t>
            </a:r>
            <a:r>
              <a:rPr lang="en-US" dirty="0">
                <a:hlinkClick r:id="rId3"/>
              </a:rPr>
              <a:t>https://www.acep.org/globalassets/uploads/uploaded-files/acep/clinical-and-practice-management/ems-and-disaster-preparedness/mih-vision-statement.pdf</a:t>
            </a:r>
            <a:endParaRPr lang="en-US" dirty="0"/>
          </a:p>
          <a:p>
            <a:r>
              <a:rPr lang="en-US" dirty="0"/>
              <a:t>Mobile Integrated Healthcare:</a:t>
            </a:r>
            <a:br>
              <a:rPr lang="en-US" dirty="0"/>
            </a:br>
            <a:r>
              <a:rPr lang="en-US" dirty="0"/>
              <a:t>A Viable Model for the Partnership of Ohio’s Healthcare System with Ohio EMS ; Ohio EMFTS Board February 2018</a:t>
            </a:r>
          </a:p>
          <a:p>
            <a:pPr marL="230188" indent="0">
              <a:buNone/>
            </a:pPr>
            <a:r>
              <a:rPr lang="en-US" dirty="0">
                <a:hlinkClick r:id="rId4"/>
              </a:rPr>
              <a:t>http://www.ems.ohio.gov/links/emsMIHC-ModelForPartnership.pdf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519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BC59B-73AC-1D47-A2C0-A6E2D6BFE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65912-472B-A443-8BD0-4569086B2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52057"/>
            <a:ext cx="8915400" cy="4557435"/>
          </a:xfrm>
        </p:spPr>
        <p:txBody>
          <a:bodyPr>
            <a:normAutofit/>
          </a:bodyPr>
          <a:lstStyle/>
          <a:p>
            <a:r>
              <a:rPr lang="en-US" dirty="0"/>
              <a:t>Community Health Needs Assessments: Resources for Community Paramedicine &amp; Mobile Integrated Healthcare; NASEMSO CP-MIH Committee May 2017 </a:t>
            </a:r>
            <a:r>
              <a:rPr lang="en-US" dirty="0">
                <a:hlinkClick r:id="rId2"/>
              </a:rPr>
              <a:t>https://www.nasemso.org/Projects/MobileIntegratedHealth/documents/CHNAs-Resources-for-CP-MIH-08May2017.pdf</a:t>
            </a:r>
            <a:endParaRPr lang="en-US" dirty="0"/>
          </a:p>
          <a:p>
            <a:r>
              <a:rPr lang="en-US" dirty="0"/>
              <a:t>National Consensus Conference on Community Paramedicine: Summary of an Expert Meeting NAEMSO-NOSORH Joint Committee on Rural Emergency Care; October 2012 </a:t>
            </a:r>
            <a:r>
              <a:rPr lang="en-US" dirty="0">
                <a:hlinkClick r:id="rId3"/>
              </a:rPr>
              <a:t>https://www.nasemso.org/Projects/RuralEMS/documents/AHRQ-CP-Report-07Mar2013.pdf</a:t>
            </a:r>
            <a:endParaRPr lang="en-US" dirty="0"/>
          </a:p>
          <a:p>
            <a:r>
              <a:rPr lang="en-US" dirty="0"/>
              <a:t>Doing it Right; JEMS December 2015  </a:t>
            </a:r>
            <a:r>
              <a:rPr lang="en-US" dirty="0">
                <a:hlinkClick r:id="rId4"/>
              </a:rPr>
              <a:t>http://www.jemsdigital.com/jems/201509?pg=73#pg73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072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B0FA309-807F-4C17-98EF-A3BA7388E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642A87B-CAE9-4F8F-B293-28388E45D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C8FA1749-B91A-40E7-AD01-0B9C9C6AF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solidFill>
            <a:srgbClr val="F094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B7A934F-FFF7-4353-83D3-4EF66E93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700676C8-6DE8-47DD-9A23-D42063A12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C3DDF13-FD20-3F44-AE7C-D989C3069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>
                <a:solidFill>
                  <a:srgbClr val="FFFFFF"/>
                </a:solidFill>
              </a:rPr>
              <a:t>Definitions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9A6F8B2-2480-FC44-8AF5-1EBE6149F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7995" y="661106"/>
            <a:ext cx="6257362" cy="5503101"/>
          </a:xfrm>
        </p:spPr>
        <p:txBody>
          <a:bodyPr anchor="ctr">
            <a:normAutofit fontScale="92500"/>
          </a:bodyPr>
          <a:lstStyle/>
          <a:p>
            <a:r>
              <a:rPr lang="en-US" sz="2800" b="1" dirty="0">
                <a:solidFill>
                  <a:srgbClr val="FFFFFF"/>
                </a:solidFill>
              </a:rPr>
              <a:t>Mobile Integrated Health Care (MIHC) </a:t>
            </a:r>
            <a:r>
              <a:rPr lang="en-US" sz="2800" dirty="0">
                <a:solidFill>
                  <a:srgbClr val="FFFFFF"/>
                </a:solidFill>
              </a:rPr>
              <a:t>– Mobile Integrated Healthcare (MIH) is the provision of healthcare using patient- centered, mobile resources in the out-of-hospital environment. </a:t>
            </a:r>
          </a:p>
          <a:p>
            <a:pPr marL="0" indent="0" algn="r">
              <a:buNone/>
            </a:pPr>
            <a:r>
              <a:rPr lang="en-US" sz="1800" i="1" dirty="0">
                <a:solidFill>
                  <a:srgbClr val="FFFFFF"/>
                </a:solidFill>
              </a:rPr>
              <a:t>Community Paramedicine Evaluation Tool; HRSA March 2012</a:t>
            </a:r>
          </a:p>
          <a:p>
            <a:r>
              <a:rPr lang="en-US" sz="2800" b="1" dirty="0">
                <a:solidFill>
                  <a:srgbClr val="FFFFFF"/>
                </a:solidFill>
              </a:rPr>
              <a:t>Community Paramedicine  </a:t>
            </a:r>
            <a:r>
              <a:rPr lang="en-US" sz="2800" dirty="0">
                <a:solidFill>
                  <a:srgbClr val="FFFFFF"/>
                </a:solidFill>
              </a:rPr>
              <a:t>- Community Paramedicine is an emerging field in health care where EMTs and Paramedics operate in expanded roles in an effort to connect underutilized resources to underserved populations. </a:t>
            </a:r>
          </a:p>
          <a:p>
            <a:pPr marL="0" indent="0" algn="r">
              <a:buNone/>
            </a:pPr>
            <a:r>
              <a:rPr lang="en-US" sz="1900" i="1" dirty="0">
                <a:solidFill>
                  <a:srgbClr val="FFFFFF"/>
                </a:solidFill>
              </a:rPr>
              <a:t>ACEP Vision Statement on Mobile Integrated Healthcare (MIH) and Community Paramedicine (CP)</a:t>
            </a:r>
          </a:p>
        </p:txBody>
      </p:sp>
    </p:spTree>
    <p:extLst>
      <p:ext uri="{BB962C8B-B14F-4D97-AF65-F5344CB8AC3E}">
        <p14:creationId xmlns:p14="http://schemas.microsoft.com/office/powerpoint/2010/main" val="11651256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0FA309-807F-4C17-98EF-A3BA7388E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42A87B-CAE9-4F8F-B293-28388E45D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8FA1749-B91A-40E7-AD01-0B9C9C6AF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solidFill>
            <a:srgbClr val="F094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B7A934F-FFF7-4353-83D3-4EF66E93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00676C8-6DE8-47DD-9A23-D42063A12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34EF2D-33FC-8746-86D6-674167306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endParaRPr lang="en-US" sz="44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BACD0-8634-4B47-B82B-6BD4B51F2D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7995" y="661106"/>
            <a:ext cx="6257362" cy="550310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solidFill>
                  <a:srgbClr val="FFFFFF"/>
                </a:solidFill>
              </a:rPr>
              <a:t>Thank you!</a:t>
            </a:r>
          </a:p>
          <a:p>
            <a:pPr marL="0" indent="0" algn="ctr">
              <a:buNone/>
            </a:pPr>
            <a:endParaRPr lang="en-US" sz="3200" dirty="0">
              <a:solidFill>
                <a:srgbClr val="FFFFFF"/>
              </a:solidFill>
            </a:endParaRPr>
          </a:p>
          <a:p>
            <a:pPr marL="0" indent="0" algn="ctr">
              <a:buNone/>
            </a:pPr>
            <a:r>
              <a:rPr lang="en-US" sz="3200" dirty="0">
                <a:solidFill>
                  <a:srgbClr val="FFFFFF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984736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0FA309-807F-4C17-98EF-A3BA7388E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42A87B-CAE9-4F8F-B293-28388E45D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8FA1749-B91A-40E7-AD01-0B9C9C6AF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solidFill>
            <a:srgbClr val="F094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B7A934F-FFF7-4353-83D3-4EF66E93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00676C8-6DE8-47DD-9A23-D42063A12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3AB013-F8AF-BC4C-A7A7-65E0D51D2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>
                <a:solidFill>
                  <a:srgbClr val="FFFFFF"/>
                </a:solidFill>
              </a:rPr>
              <a:t>Community Paramedicine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81977-8203-134F-BB8F-95CC9B280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7995" y="661106"/>
            <a:ext cx="6257362" cy="5503101"/>
          </a:xfrm>
        </p:spPr>
        <p:txBody>
          <a:bodyPr anchor="ctr">
            <a:normAutofit fontScale="92500"/>
          </a:bodyPr>
          <a:lstStyle/>
          <a:p>
            <a:r>
              <a:rPr lang="en-US" sz="2800" dirty="0">
                <a:solidFill>
                  <a:srgbClr val="FFFFFF"/>
                </a:solidFill>
              </a:rPr>
              <a:t>There is no:</a:t>
            </a:r>
          </a:p>
          <a:p>
            <a:pPr lvl="1"/>
            <a:r>
              <a:rPr lang="en-US" sz="2800" dirty="0">
                <a:solidFill>
                  <a:srgbClr val="FFFFFF"/>
                </a:solidFill>
              </a:rPr>
              <a:t>National scope of practice</a:t>
            </a:r>
          </a:p>
          <a:p>
            <a:pPr lvl="1"/>
            <a:r>
              <a:rPr lang="en-US" sz="2800" dirty="0">
                <a:solidFill>
                  <a:srgbClr val="FFFFFF"/>
                </a:solidFill>
              </a:rPr>
              <a:t>National curriculum</a:t>
            </a:r>
          </a:p>
          <a:p>
            <a:pPr lvl="1"/>
            <a:r>
              <a:rPr lang="en-US" sz="2800" dirty="0">
                <a:solidFill>
                  <a:srgbClr val="FFFFFF"/>
                </a:solidFill>
              </a:rPr>
              <a:t>Certification exam</a:t>
            </a:r>
          </a:p>
          <a:p>
            <a:r>
              <a:rPr lang="en-US" sz="2800" dirty="0">
                <a:solidFill>
                  <a:srgbClr val="FFFFFF"/>
                </a:solidFill>
              </a:rPr>
              <a:t>Scope of practice defined by ORC &amp; OAC</a:t>
            </a:r>
          </a:p>
          <a:p>
            <a:pPr lvl="1"/>
            <a:r>
              <a:rPr lang="en-US" sz="2800" dirty="0">
                <a:solidFill>
                  <a:srgbClr val="FFFFFF"/>
                </a:solidFill>
              </a:rPr>
              <a:t>Mostly procedural.  How about cognitive skills?</a:t>
            </a:r>
          </a:p>
          <a:p>
            <a:r>
              <a:rPr lang="en-US" sz="2800" dirty="0">
                <a:solidFill>
                  <a:srgbClr val="FFFFFF"/>
                </a:solidFill>
              </a:rPr>
              <a:t>“a paramedic may perform….pursuant to the written or verbal authorization of a physician….” (OAC 4765-17-03)</a:t>
            </a:r>
          </a:p>
          <a:p>
            <a:r>
              <a:rPr lang="en-US" sz="2800" dirty="0">
                <a:solidFill>
                  <a:srgbClr val="FFFFFF"/>
                </a:solidFill>
              </a:rPr>
              <a:t>May practice in non-emergent situations</a:t>
            </a:r>
          </a:p>
        </p:txBody>
      </p:sp>
    </p:spTree>
    <p:extLst>
      <p:ext uri="{BB962C8B-B14F-4D97-AF65-F5344CB8AC3E}">
        <p14:creationId xmlns:p14="http://schemas.microsoft.com/office/powerpoint/2010/main" val="917266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059A320-8768-45B7-97A8-030AB958DF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8" descr="H:\My Pictures\road to success truck1.JPG">
            <a:extLst>
              <a:ext uri="{FF2B5EF4-FFF2-40B4-BE49-F238E27FC236}">
                <a16:creationId xmlns:a16="http://schemas.microsoft.com/office/drawing/2014/main" id="{7F853D01-DFD6-3B43-9F4A-FA4B426C55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42" b="2112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2068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0FA309-807F-4C17-98EF-A3BA7388E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42A87B-CAE9-4F8F-B293-28388E45D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8FA1749-B91A-40E7-AD01-0B9C9C6AF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solidFill>
            <a:srgbClr val="F094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B7A934F-FFF7-4353-83D3-4EF66E93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00676C8-6DE8-47DD-9A23-D42063A12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5A1794-F6B2-8849-BABB-9D9AC675A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3700">
                <a:solidFill>
                  <a:srgbClr val="FFFFFF"/>
                </a:solidFill>
              </a:rPr>
              <a:t>Steps to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E63D0-0CFD-B14D-B0C4-DF0828B33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7995" y="661106"/>
            <a:ext cx="6257362" cy="5503101"/>
          </a:xfrm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rgbClr val="FFFFFF"/>
                </a:solidFill>
              </a:rPr>
              <a:t>Community Assessment / Business Plan</a:t>
            </a:r>
          </a:p>
          <a:p>
            <a:r>
              <a:rPr lang="en-US" sz="2800" dirty="0">
                <a:solidFill>
                  <a:srgbClr val="FFFFFF"/>
                </a:solidFill>
              </a:rPr>
              <a:t>Scope of practice and authorization to practice</a:t>
            </a:r>
          </a:p>
          <a:p>
            <a:r>
              <a:rPr lang="en-US" sz="2800" dirty="0">
                <a:solidFill>
                  <a:srgbClr val="FFFFFF"/>
                </a:solidFill>
              </a:rPr>
              <a:t>Training program</a:t>
            </a:r>
          </a:p>
          <a:p>
            <a:r>
              <a:rPr lang="en-US" sz="2800" dirty="0">
                <a:solidFill>
                  <a:srgbClr val="FFFFFF"/>
                </a:solidFill>
              </a:rPr>
              <a:t>Protocol</a:t>
            </a:r>
          </a:p>
          <a:p>
            <a:r>
              <a:rPr lang="en-US" sz="2800" dirty="0">
                <a:solidFill>
                  <a:srgbClr val="FFFFFF"/>
                </a:solidFill>
              </a:rPr>
              <a:t>Documentation</a:t>
            </a:r>
          </a:p>
          <a:p>
            <a:r>
              <a:rPr lang="en-US" sz="2800" dirty="0">
                <a:solidFill>
                  <a:srgbClr val="FFFFFF"/>
                </a:solidFill>
              </a:rPr>
              <a:t>Medical Oversight</a:t>
            </a:r>
          </a:p>
          <a:p>
            <a:r>
              <a:rPr lang="en-US" sz="2800" dirty="0">
                <a:solidFill>
                  <a:srgbClr val="FFFFFF"/>
                </a:solidFill>
              </a:rPr>
              <a:t>Metrics</a:t>
            </a:r>
          </a:p>
        </p:txBody>
      </p:sp>
    </p:spTree>
    <p:extLst>
      <p:ext uri="{BB962C8B-B14F-4D97-AF65-F5344CB8AC3E}">
        <p14:creationId xmlns:p14="http://schemas.microsoft.com/office/powerpoint/2010/main" val="2635817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0570A-A3BB-D044-9FBD-273E92942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Community Paramedicine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7A3DDB-DE6F-4641-B695-B449174420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16346" y="1329713"/>
            <a:ext cx="9464842" cy="639762"/>
          </a:xfrm>
        </p:spPr>
        <p:txBody>
          <a:bodyPr/>
          <a:lstStyle/>
          <a:p>
            <a:pPr algn="ctr"/>
            <a:r>
              <a:rPr lang="en-US" dirty="0"/>
              <a:t>Meeting your community’s needs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759BC32-E5C3-CD4E-8A55-122D43DA00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53107" y="2328147"/>
            <a:ext cx="4342893" cy="36250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/>
              <a:t>Chronic Disease Management  </a:t>
            </a:r>
          </a:p>
          <a:p>
            <a:r>
              <a:rPr lang="en-US" dirty="0"/>
              <a:t>Congestive Heart Failure</a:t>
            </a:r>
          </a:p>
          <a:p>
            <a:r>
              <a:rPr lang="en-US" dirty="0"/>
              <a:t>COPD</a:t>
            </a:r>
          </a:p>
          <a:p>
            <a:r>
              <a:rPr lang="en-US" dirty="0"/>
              <a:t>Diabetes</a:t>
            </a:r>
          </a:p>
          <a:p>
            <a:r>
              <a:rPr lang="en-US" dirty="0"/>
              <a:t>Mental Health</a:t>
            </a:r>
          </a:p>
          <a:p>
            <a:r>
              <a:rPr lang="en-US" dirty="0"/>
              <a:t>CVA</a:t>
            </a:r>
          </a:p>
          <a:p>
            <a:r>
              <a:rPr lang="en-US" dirty="0"/>
              <a:t>MI</a:t>
            </a:r>
          </a:p>
          <a:p>
            <a:r>
              <a:rPr lang="en-US" dirty="0"/>
              <a:t>Joint Implant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A190306-DC4F-6140-B27D-B153DC06C1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33459" y="2277979"/>
            <a:ext cx="4338674" cy="36218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/>
              <a:t>Community Service</a:t>
            </a:r>
            <a:r>
              <a:rPr lang="en-US" dirty="0"/>
              <a:t> </a:t>
            </a:r>
          </a:p>
          <a:p>
            <a:r>
              <a:rPr lang="en-US" dirty="0"/>
              <a:t>EMS/engine company, family, community referrals</a:t>
            </a:r>
            <a:endParaRPr lang="en-US" u="sng" dirty="0"/>
          </a:p>
          <a:p>
            <a:r>
              <a:rPr lang="en-US" dirty="0"/>
              <a:t>Link to social services</a:t>
            </a:r>
          </a:p>
          <a:p>
            <a:r>
              <a:rPr lang="en-US" dirty="0"/>
              <a:t>Lift assists</a:t>
            </a:r>
          </a:p>
          <a:p>
            <a:r>
              <a:rPr lang="en-US" dirty="0"/>
              <a:t>Overdose/Drug &amp; Alcohol Addiction</a:t>
            </a:r>
          </a:p>
          <a:p>
            <a:r>
              <a:rPr lang="en-US" dirty="0"/>
              <a:t>Home safety</a:t>
            </a:r>
          </a:p>
          <a:p>
            <a:r>
              <a:rPr lang="en-US" dirty="0"/>
              <a:t>Who you </a:t>
            </a:r>
            <a:r>
              <a:rPr lang="en-US" dirty="0" err="1"/>
              <a:t>gonna</a:t>
            </a:r>
            <a:r>
              <a:rPr lang="en-US" dirty="0"/>
              <a:t> call?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3504BD7-0F4B-DA4A-94A8-FF2537587A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783" y="5245748"/>
            <a:ext cx="1536700" cy="130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53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D16AD-10A9-0740-A2D9-8F8AA18EF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Do You Train?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4123BC0-1F22-7145-8AAE-0EFAD52BA8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271" y="2037791"/>
            <a:ext cx="3030661" cy="4066981"/>
          </a:xfrm>
        </p:spPr>
      </p:pic>
      <p:sp>
        <p:nvSpPr>
          <p:cNvPr id="6" name="Not Equal 5">
            <a:extLst>
              <a:ext uri="{FF2B5EF4-FFF2-40B4-BE49-F238E27FC236}">
                <a16:creationId xmlns:a16="http://schemas.microsoft.com/office/drawing/2014/main" id="{62AABA09-CF8E-904C-9553-5D8F930834DA}"/>
              </a:ext>
            </a:extLst>
          </p:cNvPr>
          <p:cNvSpPr/>
          <p:nvPr/>
        </p:nvSpPr>
        <p:spPr>
          <a:xfrm>
            <a:off x="4676503" y="2508069"/>
            <a:ext cx="3474720" cy="1802674"/>
          </a:xfrm>
          <a:prstGeom prst="mathNotEqual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B08DFC4-5DD8-8C4F-8A35-DDE78804CC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223" y="2158935"/>
            <a:ext cx="3264160" cy="332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624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39773-65B6-484F-94BE-FD55611D9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Program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27C4A0-6F4E-3A49-9095-95B5286CDE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Community Paramedicine Academy – 40 hours</a:t>
            </a:r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442EFAC9-1F77-1047-9EE7-0CC224A4CED3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210" y="3461116"/>
            <a:ext cx="3327400" cy="207010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3E722BA-B250-794C-AB89-38BAFC699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40632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Clinical - 232 hours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4F8454B-0C68-A34E-87FB-BF07FE789FFC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66141951"/>
              </p:ext>
            </p:extLst>
          </p:nvPr>
        </p:nvGraphicFramePr>
        <p:xfrm>
          <a:off x="5594349" y="3028949"/>
          <a:ext cx="5691301" cy="34082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1909">
                  <a:extLst>
                    <a:ext uri="{9D8B030D-6E8A-4147-A177-3AD203B41FA5}">
                      <a16:colId xmlns:a16="http://schemas.microsoft.com/office/drawing/2014/main" val="1133877030"/>
                    </a:ext>
                  </a:extLst>
                </a:gridCol>
                <a:gridCol w="649392">
                  <a:extLst>
                    <a:ext uri="{9D8B030D-6E8A-4147-A177-3AD203B41FA5}">
                      <a16:colId xmlns:a16="http://schemas.microsoft.com/office/drawing/2014/main" val="3043818054"/>
                    </a:ext>
                  </a:extLst>
                </a:gridCol>
              </a:tblGrid>
              <a:tr h="2003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Rotation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38" marR="542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Hours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38" marR="54238" marT="0" marB="0"/>
                </a:tc>
                <a:extLst>
                  <a:ext uri="{0D108BD9-81ED-4DB2-BD59-A6C34878D82A}">
                    <a16:rowId xmlns:a16="http://schemas.microsoft.com/office/drawing/2014/main" val="2229580068"/>
                  </a:ext>
                </a:extLst>
              </a:tr>
              <a:tr h="9584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Street Medicine – Homeless Coordinator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en-US" sz="1200" spc="5" baseline="0" dirty="0">
                          <a:effectLst/>
                        </a:rPr>
                        <a:t>What resource are available to the homeless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en-US" sz="1200" spc="5" baseline="0" dirty="0">
                          <a:effectLst/>
                        </a:rPr>
                        <a:t>Learn about the barriers of health care for the homeless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en-US" sz="1200" spc="5" baseline="0" dirty="0">
                          <a:effectLst/>
                        </a:rPr>
                        <a:t>What communications barriers are present when interacting with the homeless</a:t>
                      </a:r>
                      <a:endParaRPr lang="en-US" sz="1200" spc="5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542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16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38" marR="54238" marT="0" marB="0" anchor="ctr"/>
                </a:tc>
                <a:extLst>
                  <a:ext uri="{0D108BD9-81ED-4DB2-BD59-A6C34878D82A}">
                    <a16:rowId xmlns:a16="http://schemas.microsoft.com/office/drawing/2014/main" val="1548783888"/>
                  </a:ext>
                </a:extLst>
              </a:tr>
              <a:tr h="7723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Mobile Coach Social Work/Case Management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en-US" sz="1200" spc="5" baseline="0">
                          <a:effectLst/>
                        </a:rPr>
                        <a:t>What resources are available to income low patients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en-US" sz="1200" spc="5" baseline="0">
                          <a:effectLst/>
                        </a:rPr>
                        <a:t>Challenges faced with Non-English speaking patients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en-US" sz="1200" spc="5" baseline="0">
                          <a:effectLst/>
                        </a:rPr>
                        <a:t>How to you overcome the health care barriers faced by low income patients</a:t>
                      </a:r>
                      <a:endParaRPr lang="en-US" sz="1200" spc="5" baseline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542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8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38" marR="54238" marT="0" marB="0" anchor="ctr"/>
                </a:tc>
                <a:extLst>
                  <a:ext uri="{0D108BD9-81ED-4DB2-BD59-A6C34878D82A}">
                    <a16:rowId xmlns:a16="http://schemas.microsoft.com/office/drawing/2014/main" val="1768992834"/>
                  </a:ext>
                </a:extLst>
              </a:tr>
              <a:tr h="1144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Mobile Coach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en-US" sz="1200" spc="5" baseline="0" dirty="0">
                          <a:effectLst/>
                        </a:rPr>
                        <a:t>What are the capabilities and resources provided by the Mobile Coach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en-US" sz="1200" spc="5" baseline="0" dirty="0">
                          <a:effectLst/>
                        </a:rPr>
                        <a:t>How do low income and homeless patients access the appropriate health care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en-US" sz="1200" spc="5" baseline="0" dirty="0">
                          <a:effectLst/>
                        </a:rPr>
                        <a:t>Psychosocial barriers for appropriate health care in the low income or homeless patients</a:t>
                      </a:r>
                      <a:endParaRPr lang="en-US" sz="1200" spc="5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38" marR="542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16</a:t>
                      </a:r>
                      <a:endParaRPr lang="en-US" sz="12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238" marR="54238" marT="0" marB="0" anchor="ctr"/>
                </a:tc>
                <a:extLst>
                  <a:ext uri="{0D108BD9-81ED-4DB2-BD59-A6C34878D82A}">
                    <a16:rowId xmlns:a16="http://schemas.microsoft.com/office/drawing/2014/main" val="744642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068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B0FA309-807F-4C17-98EF-A3BA7388E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642A87B-CAE9-4F8F-B293-28388E45D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C8FA1749-B91A-40E7-AD01-0B9C9C6AF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solidFill>
            <a:srgbClr val="F094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B7A934F-FFF7-4353-83D3-4EF66E93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700676C8-6DE8-47DD-9A23-D42063A12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F95197C-96F0-3244-A191-3841883B5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>
                <a:solidFill>
                  <a:srgbClr val="FFFFFF"/>
                </a:solidFill>
              </a:rPr>
              <a:t>Continuing Education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C07BBE5-BF25-8D42-BE5E-7476B6F32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7995" y="661106"/>
            <a:ext cx="6257362" cy="5503101"/>
          </a:xfrm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rgbClr val="FFFFFF"/>
                </a:solidFill>
              </a:rPr>
              <a:t>Pharmacist</a:t>
            </a:r>
          </a:p>
          <a:p>
            <a:r>
              <a:rPr lang="en-US" sz="2800" dirty="0">
                <a:solidFill>
                  <a:srgbClr val="FFFFFF"/>
                </a:solidFill>
              </a:rPr>
              <a:t>Diabetes educator</a:t>
            </a:r>
          </a:p>
          <a:p>
            <a:r>
              <a:rPr lang="en-US" sz="2800" dirty="0">
                <a:solidFill>
                  <a:srgbClr val="FFFFFF"/>
                </a:solidFill>
              </a:rPr>
              <a:t>Behavioral health</a:t>
            </a:r>
          </a:p>
          <a:p>
            <a:r>
              <a:rPr lang="en-US" sz="2800" dirty="0">
                <a:solidFill>
                  <a:srgbClr val="FFFFFF"/>
                </a:solidFill>
              </a:rPr>
              <a:t>Drug &amp; Alcohol</a:t>
            </a:r>
          </a:p>
          <a:p>
            <a:r>
              <a:rPr lang="en-US" sz="2800" dirty="0">
                <a:solidFill>
                  <a:srgbClr val="FFFFFF"/>
                </a:solidFill>
              </a:rPr>
              <a:t>Chronic disease states (CHF, A. Fib, COPD, 𝛹)</a:t>
            </a:r>
          </a:p>
        </p:txBody>
      </p:sp>
    </p:spTree>
    <p:extLst>
      <p:ext uri="{BB962C8B-B14F-4D97-AF65-F5344CB8AC3E}">
        <p14:creationId xmlns:p14="http://schemas.microsoft.com/office/powerpoint/2010/main" val="14278980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881</Words>
  <Application>Microsoft Office PowerPoint</Application>
  <PresentationFormat>Widescreen</PresentationFormat>
  <Paragraphs>151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Symbol</vt:lpstr>
      <vt:lpstr>Times New Roman</vt:lpstr>
      <vt:lpstr>Trebuchet MS</vt:lpstr>
      <vt:lpstr>Berlin</vt:lpstr>
      <vt:lpstr>Community Paramedicine</vt:lpstr>
      <vt:lpstr>Definitions</vt:lpstr>
      <vt:lpstr>Community Paramedicine</vt:lpstr>
      <vt:lpstr>PowerPoint Presentation</vt:lpstr>
      <vt:lpstr>Steps to Implementation</vt:lpstr>
      <vt:lpstr>Community Paramedicine</vt:lpstr>
      <vt:lpstr>Who Do You Train?</vt:lpstr>
      <vt:lpstr>Training Program</vt:lpstr>
      <vt:lpstr>Continuing Education</vt:lpstr>
      <vt:lpstr>Protocol</vt:lpstr>
      <vt:lpstr>What’s Our Process</vt:lpstr>
      <vt:lpstr>Documentation</vt:lpstr>
      <vt:lpstr>Medical Oversight </vt:lpstr>
      <vt:lpstr>Metrics</vt:lpstr>
      <vt:lpstr>PowerPoint Presentation</vt:lpstr>
      <vt:lpstr>Opportunities – Looking Forward</vt:lpstr>
      <vt:lpstr>Challenges</vt:lpstr>
      <vt:lpstr>Resources</vt:lpstr>
      <vt:lpstr>Resources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Paramedicine</dc:title>
  <dc:creator>Paul Zeeb</dc:creator>
  <cp:lastModifiedBy>Carol Cunningham</cp:lastModifiedBy>
  <cp:revision>3</cp:revision>
  <dcterms:created xsi:type="dcterms:W3CDTF">2018-10-19T15:38:18Z</dcterms:created>
  <dcterms:modified xsi:type="dcterms:W3CDTF">2018-10-23T13:41:54Z</dcterms:modified>
</cp:coreProperties>
</file>