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5" r:id="rId8"/>
    <p:sldId id="266" r:id="rId9"/>
    <p:sldId id="268" r:id="rId10"/>
    <p:sldId id="263" r:id="rId11"/>
    <p:sldId id="264" r:id="rId12"/>
    <p:sldId id="267"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9D5B4-8B05-414A-A60A-DFCFFD7C62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63EE03-A43A-4732-939B-D420C342B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52E752-A983-4C4D-A304-C79EF3EDDAD9}"/>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5" name="Footer Placeholder 4">
            <a:extLst>
              <a:ext uri="{FF2B5EF4-FFF2-40B4-BE49-F238E27FC236}">
                <a16:creationId xmlns:a16="http://schemas.microsoft.com/office/drawing/2014/main" id="{E81582AE-EF49-4BA3-8BC1-F43880848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5C95D-FC03-4CF7-938F-69E93AA19301}"/>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3344161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5BC5-237B-4255-86AC-44E8CA6234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20A5CF-F1EC-4B79-83B1-0378A51EB3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95617-1AC1-4764-A6A5-1C4FDB33B8FD}"/>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5" name="Footer Placeholder 4">
            <a:extLst>
              <a:ext uri="{FF2B5EF4-FFF2-40B4-BE49-F238E27FC236}">
                <a16:creationId xmlns:a16="http://schemas.microsoft.com/office/drawing/2014/main" id="{295DFAF2-6559-482D-A560-D7E4AA7E5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294F09-93EA-4400-A569-1D5BF770AF17}"/>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368043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B3E5A-E066-4CF5-97D1-7425BDEA6E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5969B4-0D7B-4259-A49F-DC4CB01D2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FF355-B2F3-47EC-94C9-873256F21901}"/>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5" name="Footer Placeholder 4">
            <a:extLst>
              <a:ext uri="{FF2B5EF4-FFF2-40B4-BE49-F238E27FC236}">
                <a16:creationId xmlns:a16="http://schemas.microsoft.com/office/drawing/2014/main" id="{083400F3-BDF9-4471-B7D5-184A81FD0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403A0-E7DB-4150-97A3-278D71D88674}"/>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414349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DB7F-E4B3-4194-9D7B-8AAECF1DF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28CEA-1F25-43A1-9859-E3455A603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3CA0B-676C-405B-8FF4-6E1BA7DC942A}"/>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5" name="Footer Placeholder 4">
            <a:extLst>
              <a:ext uri="{FF2B5EF4-FFF2-40B4-BE49-F238E27FC236}">
                <a16:creationId xmlns:a16="http://schemas.microsoft.com/office/drawing/2014/main" id="{A2FC26BA-8E86-4526-A891-48ACDA705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2BA8C-860D-4F6B-99FE-281E96E66F29}"/>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316319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5D4A-4BA5-48C0-959D-F280C6D835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419DC6-4849-46DC-B897-3515D9F426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4F06C2-07C5-47FA-BD29-885DB6F31B13}"/>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5" name="Footer Placeholder 4">
            <a:extLst>
              <a:ext uri="{FF2B5EF4-FFF2-40B4-BE49-F238E27FC236}">
                <a16:creationId xmlns:a16="http://schemas.microsoft.com/office/drawing/2014/main" id="{85BCCBA4-A7C7-4CB9-A864-BBE606282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95AEA-E473-4659-8223-B3D675D9F3E1}"/>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37895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FDC0-B3AF-4918-AB20-34FADED73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5F2CD-6636-479F-BE0C-7945503D49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682BC4-0730-4F1A-B2AF-F20F401891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CE34E5-1693-47F3-B8B4-9F235E177913}"/>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6" name="Footer Placeholder 5">
            <a:extLst>
              <a:ext uri="{FF2B5EF4-FFF2-40B4-BE49-F238E27FC236}">
                <a16:creationId xmlns:a16="http://schemas.microsoft.com/office/drawing/2014/main" id="{97183D2B-37E5-4809-AC2D-A6A954AC2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6C6C9-54FF-4F3D-8A7C-2CC351F62B57}"/>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350585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441A-31D9-4114-A199-9F6220BE8C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4D90EE-4D96-4538-B3E1-A9D176830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CD1F54-B056-4276-9415-8CFBC07EB7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D099F7-F954-4F2B-AA11-E770735D67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31205-676D-4792-8D9A-F45103B7F7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BA4E04-7E87-45BE-B607-69FA212B9066}"/>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8" name="Footer Placeholder 7">
            <a:extLst>
              <a:ext uri="{FF2B5EF4-FFF2-40B4-BE49-F238E27FC236}">
                <a16:creationId xmlns:a16="http://schemas.microsoft.com/office/drawing/2014/main" id="{8B65C3D6-47AA-4209-808E-37E696D384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B2FBE3-0A30-4474-A604-F6576F7E8D25}"/>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305668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CE6AE-5B48-472F-AD80-2220FBAFC8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86E01B-4144-434D-9714-35861025D5FA}"/>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4" name="Footer Placeholder 3">
            <a:extLst>
              <a:ext uri="{FF2B5EF4-FFF2-40B4-BE49-F238E27FC236}">
                <a16:creationId xmlns:a16="http://schemas.microsoft.com/office/drawing/2014/main" id="{191F54AA-C81A-4DBF-83F8-5F14E28A06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70BE30-A8B2-4D86-BE1E-DED51AB96D3C}"/>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156417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E731B6-94E8-4B90-854D-FE2BC5637F91}"/>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3" name="Footer Placeholder 2">
            <a:extLst>
              <a:ext uri="{FF2B5EF4-FFF2-40B4-BE49-F238E27FC236}">
                <a16:creationId xmlns:a16="http://schemas.microsoft.com/office/drawing/2014/main" id="{8F860F66-A6C5-4789-B12C-4B422BBED1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78C1E1-B150-414C-82D4-74C843F2ED60}"/>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85869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6803-7613-40B7-AF14-3FA31CFB4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293B89-ACA0-4FF8-B23B-19AC80081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6BF251-5DD4-4D02-8E6A-138A785B5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39817-A689-478A-AF50-DA36FEAD2F58}"/>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6" name="Footer Placeholder 5">
            <a:extLst>
              <a:ext uri="{FF2B5EF4-FFF2-40B4-BE49-F238E27FC236}">
                <a16:creationId xmlns:a16="http://schemas.microsoft.com/office/drawing/2014/main" id="{FF6B8212-7E51-4926-AD19-1063E1796E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87F2EA-F893-4F48-B2FD-7E95B51E0896}"/>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2608739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4FCA-1790-4F8A-9E72-EFA35D89D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E3C26E-2D48-4E81-AF1F-A2AEF13AE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B8869D-AFE1-486F-8599-3B1F0EDCC8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12665-2500-46DE-94C9-1D4AFF685A16}"/>
              </a:ext>
            </a:extLst>
          </p:cNvPr>
          <p:cNvSpPr>
            <a:spLocks noGrp="1"/>
          </p:cNvSpPr>
          <p:nvPr>
            <p:ph type="dt" sz="half" idx="10"/>
          </p:nvPr>
        </p:nvSpPr>
        <p:spPr/>
        <p:txBody>
          <a:bodyPr/>
          <a:lstStyle/>
          <a:p>
            <a:fld id="{4AFE2F61-85E5-4B5C-A51A-36135E12F595}" type="datetimeFigureOut">
              <a:rPr lang="en-US" smtClean="0"/>
              <a:t>11/6/2019</a:t>
            </a:fld>
            <a:endParaRPr lang="en-US"/>
          </a:p>
        </p:txBody>
      </p:sp>
      <p:sp>
        <p:nvSpPr>
          <p:cNvPr id="6" name="Footer Placeholder 5">
            <a:extLst>
              <a:ext uri="{FF2B5EF4-FFF2-40B4-BE49-F238E27FC236}">
                <a16:creationId xmlns:a16="http://schemas.microsoft.com/office/drawing/2014/main" id="{55A8B753-537A-4B9D-81B7-547008C54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E60DF5-2231-458E-B7C1-46CCB1C17C20}"/>
              </a:ext>
            </a:extLst>
          </p:cNvPr>
          <p:cNvSpPr>
            <a:spLocks noGrp="1"/>
          </p:cNvSpPr>
          <p:nvPr>
            <p:ph type="sldNum" sz="quarter" idx="12"/>
          </p:nvPr>
        </p:nvSpPr>
        <p:spPr/>
        <p:txBody>
          <a:bodyPr/>
          <a:lstStyle/>
          <a:p>
            <a:fld id="{6B699A9E-1906-45C5-B6B1-8983DD4F2723}" type="slidenum">
              <a:rPr lang="en-US" smtClean="0"/>
              <a:t>‹#›</a:t>
            </a:fld>
            <a:endParaRPr lang="en-US"/>
          </a:p>
        </p:txBody>
      </p:sp>
    </p:spTree>
    <p:extLst>
      <p:ext uri="{BB962C8B-B14F-4D97-AF65-F5344CB8AC3E}">
        <p14:creationId xmlns:p14="http://schemas.microsoft.com/office/powerpoint/2010/main" val="36292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905FB-0303-4D16-8798-5CBB0C9A00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72DC64-8DC6-45FD-A1AC-0EA0AA55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105D7-A049-404E-9377-94A4927B1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E2F61-85E5-4B5C-A51A-36135E12F595}" type="datetimeFigureOut">
              <a:rPr lang="en-US" smtClean="0"/>
              <a:t>11/6/2019</a:t>
            </a:fld>
            <a:endParaRPr lang="en-US"/>
          </a:p>
        </p:txBody>
      </p:sp>
      <p:sp>
        <p:nvSpPr>
          <p:cNvPr id="5" name="Footer Placeholder 4">
            <a:extLst>
              <a:ext uri="{FF2B5EF4-FFF2-40B4-BE49-F238E27FC236}">
                <a16:creationId xmlns:a16="http://schemas.microsoft.com/office/drawing/2014/main" id="{036DE82A-5B4A-4269-8B97-054CED673B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551EC8-E444-44B7-961B-25572AE24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99A9E-1906-45C5-B6B1-8983DD4F2723}" type="slidenum">
              <a:rPr lang="en-US" smtClean="0"/>
              <a:t>‹#›</a:t>
            </a:fld>
            <a:endParaRPr lang="en-US"/>
          </a:p>
        </p:txBody>
      </p:sp>
    </p:spTree>
    <p:extLst>
      <p:ext uri="{BB962C8B-B14F-4D97-AF65-F5344CB8AC3E}">
        <p14:creationId xmlns:p14="http://schemas.microsoft.com/office/powerpoint/2010/main" val="243116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pository.netecweb.org/collections/show/3" TargetMode="External"/><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D9712-31D9-42CB-A5A5-448EF482CA5A}"/>
              </a:ext>
            </a:extLst>
          </p:cNvPr>
          <p:cNvSpPr>
            <a:spLocks noGrp="1"/>
          </p:cNvSpPr>
          <p:nvPr>
            <p:ph type="ctrTitle"/>
          </p:nvPr>
        </p:nvSpPr>
        <p:spPr>
          <a:xfrm>
            <a:off x="837501" y="1041400"/>
            <a:ext cx="10516998" cy="2387600"/>
          </a:xfrm>
        </p:spPr>
        <p:txBody>
          <a:bodyPr>
            <a:normAutofit/>
          </a:bodyPr>
          <a:lstStyle/>
          <a:p>
            <a:r>
              <a:rPr lang="en-US" dirty="0"/>
              <a:t>Other Special Pathogen Response</a:t>
            </a:r>
            <a:br>
              <a:rPr lang="en-US" dirty="0"/>
            </a:br>
            <a:r>
              <a:rPr lang="en-US" dirty="0"/>
              <a:t>(Ebola)</a:t>
            </a:r>
          </a:p>
        </p:txBody>
      </p:sp>
    </p:spTree>
    <p:extLst>
      <p:ext uri="{BB962C8B-B14F-4D97-AF65-F5344CB8AC3E}">
        <p14:creationId xmlns:p14="http://schemas.microsoft.com/office/powerpoint/2010/main" val="325415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863" y="518159"/>
            <a:ext cx="10515600" cy="653778"/>
          </a:xfrm>
        </p:spPr>
        <p:txBody>
          <a:bodyPr>
            <a:normAutofit fontScale="90000"/>
          </a:bodyPr>
          <a:lstStyle/>
          <a:p>
            <a:r>
              <a:rPr lang="en-US" dirty="0"/>
              <a:t>Transport Plan Exercises</a:t>
            </a:r>
          </a:p>
        </p:txBody>
      </p:sp>
      <p:pic>
        <p:nvPicPr>
          <p:cNvPr id="4" name="Content Placeholder 3"/>
          <p:cNvPicPr>
            <a:picLocks noGrp="1" noChangeAspect="1"/>
          </p:cNvPicPr>
          <p:nvPr>
            <p:ph idx="1"/>
          </p:nvPr>
        </p:nvPicPr>
        <p:blipFill>
          <a:blip r:embed="rId2"/>
          <a:stretch>
            <a:fillRect/>
          </a:stretch>
        </p:blipFill>
        <p:spPr>
          <a:xfrm>
            <a:off x="6167336" y="631039"/>
            <a:ext cx="5924145" cy="5721533"/>
          </a:xfrm>
          <a:prstGeom prst="rect">
            <a:avLst/>
          </a:prstGeom>
        </p:spPr>
      </p:pic>
      <p:sp>
        <p:nvSpPr>
          <p:cNvPr id="5" name="Rectangle 4"/>
          <p:cNvSpPr/>
          <p:nvPr/>
        </p:nvSpPr>
        <p:spPr>
          <a:xfrm>
            <a:off x="217549" y="1772585"/>
            <a:ext cx="6771982" cy="461665"/>
          </a:xfrm>
          <a:prstGeom prst="rect">
            <a:avLst/>
          </a:prstGeom>
        </p:spPr>
        <p:txBody>
          <a:bodyPr wrap="none">
            <a:spAutoFit/>
          </a:bodyPr>
          <a:lstStyle/>
          <a:p>
            <a:r>
              <a:rPr lang="en-US" sz="2400" dirty="0">
                <a:hlinkClick r:id="rId3"/>
              </a:rPr>
              <a:t>https://repository.netecweb.org/collections/show/3</a:t>
            </a:r>
            <a:r>
              <a:rPr lang="en-US" sz="2400" dirty="0"/>
              <a:t> </a:t>
            </a:r>
          </a:p>
        </p:txBody>
      </p:sp>
      <p:sp>
        <p:nvSpPr>
          <p:cNvPr id="7" name="Rectangle 6"/>
          <p:cNvSpPr/>
          <p:nvPr/>
        </p:nvSpPr>
        <p:spPr>
          <a:xfrm>
            <a:off x="480084" y="2659253"/>
            <a:ext cx="6096000" cy="3693319"/>
          </a:xfrm>
          <a:prstGeom prst="rect">
            <a:avLst/>
          </a:prstGeom>
        </p:spPr>
        <p:txBody>
          <a:bodyPr>
            <a:spAutoFit/>
          </a:bodyPr>
          <a:lstStyle/>
          <a:p>
            <a:r>
              <a:rPr lang="en-US" sz="2400" b="1" dirty="0"/>
              <a:t>Highly Pathogenic Infectious Disease Exercise Planning for Regional Transport webinar, 8-23-2017 </a:t>
            </a:r>
          </a:p>
          <a:p>
            <a:endParaRPr lang="en-US" sz="2400" b="1" dirty="0"/>
          </a:p>
          <a:p>
            <a:r>
              <a:rPr lang="en-US" sz="2400" b="1" dirty="0"/>
              <a:t>Regional Transport Ebola Tabletop Exercise Template</a:t>
            </a:r>
          </a:p>
          <a:p>
            <a:endParaRPr lang="en-US" sz="2400" b="1" dirty="0"/>
          </a:p>
          <a:p>
            <a:r>
              <a:rPr lang="en-US" sz="2400" b="1" dirty="0"/>
              <a:t>Regional Transport Special Pathogen (Airborne) Tabletop Exercise Template</a:t>
            </a:r>
          </a:p>
          <a:p>
            <a:endParaRPr lang="en-US" dirty="0"/>
          </a:p>
        </p:txBody>
      </p:sp>
    </p:spTree>
    <p:extLst>
      <p:ext uri="{BB962C8B-B14F-4D97-AF65-F5344CB8AC3E}">
        <p14:creationId xmlns:p14="http://schemas.microsoft.com/office/powerpoint/2010/main" val="177449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3234" y="226422"/>
            <a:ext cx="7062652" cy="6514012"/>
          </a:xfrm>
          <a:ln w="15875">
            <a:solidFill>
              <a:schemeClr val="tx1"/>
            </a:solidFill>
          </a:ln>
        </p:spPr>
        <p:txBody>
          <a:bodyPr>
            <a:normAutofit fontScale="25000" lnSpcReduction="20000"/>
          </a:bodyPr>
          <a:lstStyle/>
          <a:p>
            <a:endParaRPr lang="en-US" sz="4400" dirty="0">
              <a:solidFill>
                <a:srgbClr val="000000"/>
              </a:solidFill>
              <a:latin typeface="Calibri" panose="020F0502020204030204" pitchFamily="34" charset="0"/>
            </a:endParaRPr>
          </a:p>
          <a:p>
            <a:pPr marL="0" indent="0" algn="ctr">
              <a:buNone/>
            </a:pPr>
            <a:r>
              <a:rPr lang="en-US" sz="11200" b="1" dirty="0">
                <a:solidFill>
                  <a:srgbClr val="000000"/>
                </a:solidFill>
                <a:latin typeface="Calibri" panose="020F0502020204030204" pitchFamily="34" charset="0"/>
              </a:rPr>
              <a:t>Guidance Document June 2019 </a:t>
            </a:r>
            <a:endParaRPr lang="en-US" sz="11200" dirty="0">
              <a:solidFill>
                <a:srgbClr val="000000"/>
              </a:solidFill>
              <a:latin typeface="Calibri" panose="020F0502020204030204" pitchFamily="34" charset="0"/>
            </a:endParaRPr>
          </a:p>
          <a:p>
            <a:pPr algn="ctr"/>
            <a:endParaRPr lang="en-US" sz="4000" dirty="0">
              <a:latin typeface="Calibri" panose="020F0502020204030204" pitchFamily="34" charset="0"/>
            </a:endParaRPr>
          </a:p>
          <a:p>
            <a:pPr algn="ctr"/>
            <a:endParaRPr lang="en-US" dirty="0">
              <a:latin typeface="Calibri" panose="020F0502020204030204" pitchFamily="34" charset="0"/>
            </a:endParaRPr>
          </a:p>
          <a:p>
            <a:pPr marL="0" indent="0" algn="ctr">
              <a:buNone/>
            </a:pPr>
            <a:r>
              <a:rPr lang="en-US" sz="14400" b="1" dirty="0">
                <a:latin typeface="Calibri" panose="020F0502020204030204" pitchFamily="34" charset="0"/>
              </a:rPr>
              <a:t>Guidance Document for the Management of Suspected and Confirmed Cases of Ebola in the State of Ohio</a:t>
            </a:r>
          </a:p>
          <a:p>
            <a:pPr marL="0" indent="0" algn="ctr">
              <a:buNone/>
            </a:pPr>
            <a:endParaRPr lang="en-US" sz="12800" b="1" dirty="0">
              <a:latin typeface="Calibri" panose="020F0502020204030204" pitchFamily="34" charset="0"/>
            </a:endParaRPr>
          </a:p>
          <a:p>
            <a:pPr marL="0" indent="0" algn="ctr">
              <a:buNone/>
            </a:pPr>
            <a:r>
              <a:rPr lang="en-US" sz="5100" b="1" dirty="0">
                <a:latin typeface="Calibri" panose="020F0502020204030204" pitchFamily="34" charset="0"/>
              </a:rPr>
              <a:t> </a:t>
            </a:r>
            <a:endParaRPr lang="en-US" sz="51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r>
              <a:rPr lang="en-US" sz="8600" dirty="0">
                <a:latin typeface="Calibri" panose="020F0502020204030204" pitchFamily="34" charset="0"/>
              </a:rPr>
              <a:t>June 3, 2019</a:t>
            </a:r>
          </a:p>
          <a:p>
            <a:pPr marL="0" indent="0" algn="ctr">
              <a:buNone/>
            </a:pPr>
            <a:endParaRPr lang="en-US" sz="35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endParaRPr lang="en-US" sz="3500" dirty="0">
              <a:latin typeface="Calibri" panose="020F0502020204030204" pitchFamily="34" charset="0"/>
            </a:endParaRPr>
          </a:p>
          <a:p>
            <a:pPr marL="0" indent="0" algn="ctr">
              <a:buNone/>
            </a:pPr>
            <a:r>
              <a:rPr lang="en-US" sz="5500" dirty="0">
                <a:latin typeface="Calibri" panose="020F0502020204030204" pitchFamily="34" charset="0"/>
              </a:rPr>
              <a:t>This State of Ohio publication was supported by the Cooperative Agreement Number EP-U3R-15-002 funded by the U.S. Department of Health and Human Services, Office of the Assistant Secretary for Preparedness and Response (ASPR). </a:t>
            </a:r>
          </a:p>
          <a:p>
            <a:pPr marL="0" indent="0" algn="ctr">
              <a:buNone/>
            </a:pPr>
            <a:endParaRPr lang="en-US" sz="5500" dirty="0"/>
          </a:p>
        </p:txBody>
      </p:sp>
    </p:spTree>
    <p:extLst>
      <p:ext uri="{BB962C8B-B14F-4D97-AF65-F5344CB8AC3E}">
        <p14:creationId xmlns:p14="http://schemas.microsoft.com/office/powerpoint/2010/main" val="89971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81" y="214007"/>
            <a:ext cx="10515600" cy="1325563"/>
          </a:xfrm>
        </p:spPr>
        <p:txBody>
          <a:bodyPr/>
          <a:lstStyle/>
          <a:p>
            <a:r>
              <a:rPr lang="en-US" dirty="0" err="1"/>
              <a:t>Bioquell</a:t>
            </a:r>
            <a:r>
              <a:rPr lang="en-US" dirty="0"/>
              <a:t>® BQ-EMS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5864" y="876789"/>
            <a:ext cx="3754878" cy="5452861"/>
          </a:xfrm>
        </p:spPr>
      </p:pic>
      <p:sp>
        <p:nvSpPr>
          <p:cNvPr id="5" name="Rectangle 4"/>
          <p:cNvSpPr/>
          <p:nvPr/>
        </p:nvSpPr>
        <p:spPr>
          <a:xfrm>
            <a:off x="285344" y="1559113"/>
            <a:ext cx="7720520" cy="4770537"/>
          </a:xfrm>
          <a:prstGeom prst="rect">
            <a:avLst/>
          </a:prstGeom>
        </p:spPr>
        <p:txBody>
          <a:bodyPr wrap="square">
            <a:spAutoFit/>
          </a:bodyPr>
          <a:lstStyle/>
          <a:p>
            <a:pPr marL="457200" indent="-457200">
              <a:buFont typeface="Arial" panose="020B0604020202020204" pitchFamily="34" charset="0"/>
              <a:buChar char="•"/>
            </a:pPr>
            <a:r>
              <a:rPr lang="en-US" sz="2800" dirty="0" err="1"/>
              <a:t>Bioquell</a:t>
            </a:r>
            <a:r>
              <a:rPr lang="en-US" sz="2800" dirty="0"/>
              <a:t>® BQ-EMS provides a mobile system to eliminate pathogens in EMS transport vehicles</a:t>
            </a:r>
          </a:p>
          <a:p>
            <a:endParaRPr lang="en-US" sz="800" dirty="0"/>
          </a:p>
          <a:p>
            <a:pPr marL="457200" indent="-457200">
              <a:buFont typeface="Arial" panose="020B0604020202020204" pitchFamily="34" charset="0"/>
              <a:buChar char="•"/>
            </a:pPr>
            <a:r>
              <a:rPr lang="en-US" sz="2800" dirty="0"/>
              <a:t>Eleven units purchased; located at hospitals:</a:t>
            </a:r>
          </a:p>
          <a:p>
            <a:pPr marL="1200150" lvl="2" indent="-285750">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St. Rita Medical Center</a:t>
            </a:r>
            <a:endParaRPr lang="en-US" sz="2800"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University of Cincinnati Medical Center</a:t>
            </a:r>
            <a:endParaRPr lang="en-US" sz="2800"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800" dirty="0">
                <a:latin typeface="Calibri" panose="020F0502020204030204" pitchFamily="34" charset="0"/>
                <a:ea typeface="Times New Roman" panose="02020603050405020304" pitchFamily="18" charset="0"/>
              </a:rPr>
              <a:t>Marion General Hospital</a:t>
            </a:r>
            <a:endParaRPr lang="en-US" sz="2800"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800" dirty="0" err="1">
                <a:latin typeface="Calibri" panose="020F0502020204030204" pitchFamily="34" charset="0"/>
                <a:ea typeface="Times New Roman" panose="02020603050405020304" pitchFamily="18" charset="0"/>
              </a:rPr>
              <a:t>Adena</a:t>
            </a:r>
            <a:r>
              <a:rPr lang="en-US" sz="2800" dirty="0">
                <a:latin typeface="Calibri" panose="020F0502020204030204" pitchFamily="34" charset="0"/>
                <a:ea typeface="Times New Roman" panose="02020603050405020304" pitchFamily="18" charset="0"/>
              </a:rPr>
              <a:t> Regional Medical Center (Chillicothe)</a:t>
            </a:r>
            <a:endParaRPr lang="en-US" sz="2800"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800" dirty="0" err="1">
                <a:latin typeface="Calibri" panose="020F0502020204030204" pitchFamily="34" charset="0"/>
                <a:ea typeface="Times New Roman" panose="02020603050405020304" pitchFamily="18" charset="0"/>
              </a:rPr>
              <a:t>MetroHealth</a:t>
            </a:r>
            <a:r>
              <a:rPr lang="en-US" sz="2800" dirty="0">
                <a:latin typeface="Calibri" panose="020F0502020204030204" pitchFamily="34" charset="0"/>
                <a:ea typeface="Times New Roman" panose="02020603050405020304" pitchFamily="18" charset="0"/>
              </a:rPr>
              <a:t> Medical Center (Cleveland)</a:t>
            </a:r>
            <a:endParaRPr lang="en-US" sz="2800" dirty="0">
              <a:latin typeface="Calibri" panose="020F0502020204030204" pitchFamily="34" charset="0"/>
              <a:ea typeface="Calibri" panose="020F0502020204030204" pitchFamily="34" charset="0"/>
            </a:endParaRPr>
          </a:p>
          <a:p>
            <a:pPr marL="1200150" lvl="2" indent="-285750">
              <a:buFont typeface="Arial" panose="020B0604020202020204" pitchFamily="34" charset="0"/>
              <a:buChar char="•"/>
            </a:pPr>
            <a:r>
              <a:rPr lang="en-US" sz="2800" dirty="0">
                <a:latin typeface="Calibri" panose="020F0502020204030204" pitchFamily="34" charset="0"/>
                <a:ea typeface="Calibri" panose="020F0502020204030204" pitchFamily="34" charset="0"/>
              </a:rPr>
              <a:t>6 hospitals are reviewing agreements</a:t>
            </a:r>
          </a:p>
          <a:p>
            <a:pPr marL="914400" lvl="1" indent="-457200">
              <a:buFont typeface="Arial" panose="020B0604020202020204" pitchFamily="34" charset="0"/>
              <a:buChar char="•"/>
            </a:pPr>
            <a:endParaRPr lang="en-US" sz="800" dirty="0"/>
          </a:p>
          <a:p>
            <a:endParaRPr lang="en-US" sz="800" dirty="0"/>
          </a:p>
          <a:p>
            <a:pPr marL="457200" indent="-457200">
              <a:buFont typeface="Arial" panose="020B0604020202020204" pitchFamily="34" charset="0"/>
              <a:buChar char="•"/>
            </a:pPr>
            <a:r>
              <a:rPr lang="en-US" sz="2800" dirty="0"/>
              <a:t>Check in-service status</a:t>
            </a:r>
          </a:p>
        </p:txBody>
      </p:sp>
    </p:spTree>
    <p:extLst>
      <p:ext uri="{BB962C8B-B14F-4D97-AF65-F5344CB8AC3E}">
        <p14:creationId xmlns:p14="http://schemas.microsoft.com/office/powerpoint/2010/main" val="93134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3952F-181A-4E12-99C1-3BA3B5B78BD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862B356-B805-47AE-8C07-10B9A386692B}"/>
              </a:ext>
            </a:extLst>
          </p:cNvPr>
          <p:cNvSpPr>
            <a:spLocks noGrp="1"/>
          </p:cNvSpPr>
          <p:nvPr>
            <p:ph idx="1"/>
          </p:nvPr>
        </p:nvSpPr>
        <p:spPr/>
        <p:txBody>
          <a:bodyPr/>
          <a:lstStyle/>
          <a:p>
            <a:r>
              <a:rPr lang="en-US" dirty="0"/>
              <a:t>Full Scale Exercise March 10-12, 2020</a:t>
            </a:r>
          </a:p>
          <a:p>
            <a:pPr lvl="1"/>
            <a:r>
              <a:rPr lang="en-US" dirty="0"/>
              <a:t>Activate situational awareness systems to share information and coordinate the response </a:t>
            </a:r>
          </a:p>
          <a:p>
            <a:pPr lvl="1"/>
            <a:r>
              <a:rPr lang="en-US" dirty="0"/>
              <a:t>Implement emerging pathogens coordination procedures</a:t>
            </a:r>
          </a:p>
          <a:p>
            <a:pPr lvl="1"/>
            <a:r>
              <a:rPr lang="en-US" dirty="0"/>
              <a:t>Respond to a medical surge of infections patients</a:t>
            </a:r>
          </a:p>
          <a:p>
            <a:pPr lvl="2"/>
            <a:r>
              <a:rPr lang="en-US" dirty="0"/>
              <a:t>Day 1- Movement of patient from FL to EAH</a:t>
            </a:r>
          </a:p>
          <a:p>
            <a:pPr lvl="2"/>
            <a:r>
              <a:rPr lang="en-US" dirty="0"/>
              <a:t>Day 2-EAH activation</a:t>
            </a:r>
          </a:p>
          <a:p>
            <a:pPr lvl="2"/>
            <a:r>
              <a:rPr lang="en-US" dirty="0"/>
              <a:t>Day 3-Movement of patient from EAH to ETC</a:t>
            </a:r>
          </a:p>
          <a:p>
            <a:r>
              <a:rPr lang="en-US" dirty="0"/>
              <a:t>GLHP Region V Ebola Transportation and Coordination Exercise February 2020</a:t>
            </a:r>
          </a:p>
        </p:txBody>
      </p:sp>
    </p:spTree>
    <p:extLst>
      <p:ext uri="{BB962C8B-B14F-4D97-AF65-F5344CB8AC3E}">
        <p14:creationId xmlns:p14="http://schemas.microsoft.com/office/powerpoint/2010/main" val="224579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AFAC-BA4B-4A0C-9837-183F695C8DFC}"/>
              </a:ext>
            </a:extLst>
          </p:cNvPr>
          <p:cNvSpPr>
            <a:spLocks noGrp="1"/>
          </p:cNvSpPr>
          <p:nvPr>
            <p:ph type="title"/>
          </p:nvPr>
        </p:nvSpPr>
        <p:spPr>
          <a:xfrm>
            <a:off x="648929" y="629266"/>
            <a:ext cx="3651467" cy="1676603"/>
          </a:xfrm>
        </p:spPr>
        <p:txBody>
          <a:bodyPr>
            <a:normAutofit/>
          </a:bodyPr>
          <a:lstStyle/>
          <a:p>
            <a:r>
              <a:rPr lang="en-US" sz="4400"/>
              <a:t>The Plan</a:t>
            </a:r>
          </a:p>
        </p:txBody>
      </p:sp>
      <p:sp>
        <p:nvSpPr>
          <p:cNvPr id="3" name="Content Placeholder 2">
            <a:extLst>
              <a:ext uri="{FF2B5EF4-FFF2-40B4-BE49-F238E27FC236}">
                <a16:creationId xmlns:a16="http://schemas.microsoft.com/office/drawing/2014/main" id="{6AF1681A-04AD-4493-A547-C237E41BFF54}"/>
              </a:ext>
            </a:extLst>
          </p:cNvPr>
          <p:cNvSpPr>
            <a:spLocks noGrp="1"/>
          </p:cNvSpPr>
          <p:nvPr>
            <p:ph idx="1"/>
          </p:nvPr>
        </p:nvSpPr>
        <p:spPr>
          <a:xfrm>
            <a:off x="648931" y="2438400"/>
            <a:ext cx="3651466" cy="3785419"/>
          </a:xfrm>
        </p:spPr>
        <p:txBody>
          <a:bodyPr>
            <a:normAutofit/>
          </a:bodyPr>
          <a:lstStyle/>
          <a:p>
            <a:r>
              <a:rPr lang="en-US" sz="1800" dirty="0"/>
              <a:t>Ebola Virus Disease (EVD) is a rare and deadly disease most commonly affecting people and nonhuman primates (monkeys, gorillas, and chimpanzees). It is caused by an infection with a group of viruses within the genus </a:t>
            </a:r>
            <a:r>
              <a:rPr lang="en-US" sz="1800" i="1" dirty="0"/>
              <a:t>Ebolavirus.</a:t>
            </a:r>
          </a:p>
          <a:p>
            <a:endParaRPr lang="en-US" sz="1800" dirty="0"/>
          </a:p>
        </p:txBody>
      </p:sp>
      <p:pic>
        <p:nvPicPr>
          <p:cNvPr id="4" name="Picture 3">
            <a:extLst>
              <a:ext uri="{FF2B5EF4-FFF2-40B4-BE49-F238E27FC236}">
                <a16:creationId xmlns:a16="http://schemas.microsoft.com/office/drawing/2014/main" id="{0D6B3A14-0C34-475B-9F1B-5609BE0C49C7}"/>
              </a:ext>
            </a:extLst>
          </p:cNvPr>
          <p:cNvPicPr/>
          <p:nvPr/>
        </p:nvPicPr>
        <p:blipFill rotWithShape="1">
          <a:blip r:embed="rId2">
            <a:extLst>
              <a:ext uri="{28A0092B-C50C-407E-A947-70E740481C1C}">
                <a14:useLocalDpi xmlns:a14="http://schemas.microsoft.com/office/drawing/2010/main" val="0"/>
              </a:ext>
            </a:extLst>
          </a:blip>
          <a:srcRect r="2" b="9430"/>
          <a:stretch/>
        </p:blipFill>
        <p:spPr bwMode="auto">
          <a:xfrm>
            <a:off x="4639056" y="10"/>
            <a:ext cx="7552944" cy="6857990"/>
          </a:xfrm>
          <a:prstGeom prst="rect">
            <a:avLst/>
          </a:prstGeom>
          <a:noFill/>
          <a:effectLst/>
        </p:spPr>
      </p:pic>
    </p:spTree>
    <p:extLst>
      <p:ext uri="{BB962C8B-B14F-4D97-AF65-F5344CB8AC3E}">
        <p14:creationId xmlns:p14="http://schemas.microsoft.com/office/powerpoint/2010/main" val="125243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B5A6CD-6A74-4DF5-A5DE-53D992F3FFA5}"/>
              </a:ext>
            </a:extLst>
          </p:cNvPr>
          <p:cNvSpPr>
            <a:spLocks noGrp="1"/>
          </p:cNvSpPr>
          <p:nvPr>
            <p:ph type="title"/>
          </p:nvPr>
        </p:nvSpPr>
        <p:spPr>
          <a:xfrm>
            <a:off x="838200" y="963877"/>
            <a:ext cx="3494362" cy="4930246"/>
          </a:xfrm>
        </p:spPr>
        <p:txBody>
          <a:bodyPr>
            <a:normAutofit/>
          </a:bodyPr>
          <a:lstStyle/>
          <a:p>
            <a:pPr algn="r"/>
            <a:r>
              <a:rPr lang="en-US" sz="4400">
                <a:solidFill>
                  <a:schemeClr val="accent1"/>
                </a:solidFill>
              </a:rPr>
              <a:t>Ohio Emerging Pathogens Coalition (OEPC)</a:t>
            </a:r>
            <a:br>
              <a:rPr lang="en-US" sz="4400">
                <a:solidFill>
                  <a:schemeClr val="accent1"/>
                </a:solidFill>
              </a:rPr>
            </a:br>
            <a:endParaRPr lang="en-US" sz="4400">
              <a:solidFill>
                <a:schemeClr val="accent1"/>
              </a:solidFill>
            </a:endParaRPr>
          </a:p>
        </p:txBody>
      </p:sp>
      <p:cxnSp>
        <p:nvCxnSpPr>
          <p:cNvPr id="13"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118EF8-36A5-4090-9C94-E3CF37542917}"/>
              </a:ext>
            </a:extLst>
          </p:cNvPr>
          <p:cNvSpPr>
            <a:spLocks noGrp="1"/>
          </p:cNvSpPr>
          <p:nvPr>
            <p:ph idx="1"/>
          </p:nvPr>
        </p:nvSpPr>
        <p:spPr>
          <a:xfrm>
            <a:off x="4976031" y="963877"/>
            <a:ext cx="6377769" cy="4930246"/>
          </a:xfrm>
        </p:spPr>
        <p:txBody>
          <a:bodyPr anchor="ctr">
            <a:normAutofit/>
          </a:bodyPr>
          <a:lstStyle/>
          <a:p>
            <a:r>
              <a:rPr lang="en-US" sz="2400"/>
              <a:t>The OEPC is coordinated by the Ohio Hospital Association (OHA) and includes member from hospitals (frontline, EAH, and ETC), local and regional public health departments, local Emergency Medical Services (EMS), and state level agencies (the Ohio Department of Health and Ohio EMS).  The OEPC meets quarterly to coordinate planning, training, and exercise efforts across Ohio.    </a:t>
            </a:r>
          </a:p>
          <a:p>
            <a:endParaRPr lang="en-US" sz="2400"/>
          </a:p>
        </p:txBody>
      </p:sp>
    </p:spTree>
    <p:extLst>
      <p:ext uri="{BB962C8B-B14F-4D97-AF65-F5344CB8AC3E}">
        <p14:creationId xmlns:p14="http://schemas.microsoft.com/office/powerpoint/2010/main" val="3100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94CB-F2BA-47B6-A9D1-06697DE95670}"/>
              </a:ext>
            </a:extLst>
          </p:cNvPr>
          <p:cNvSpPr>
            <a:spLocks noGrp="1"/>
          </p:cNvSpPr>
          <p:nvPr>
            <p:ph type="title"/>
          </p:nvPr>
        </p:nvSpPr>
        <p:spPr>
          <a:xfrm>
            <a:off x="648929" y="629266"/>
            <a:ext cx="3651467" cy="1676603"/>
          </a:xfrm>
        </p:spPr>
        <p:txBody>
          <a:bodyPr>
            <a:normAutofit/>
          </a:bodyPr>
          <a:lstStyle/>
          <a:p>
            <a:r>
              <a:rPr lang="en-US" dirty="0"/>
              <a:t>4 Workgroups</a:t>
            </a:r>
          </a:p>
        </p:txBody>
      </p:sp>
      <p:sp>
        <p:nvSpPr>
          <p:cNvPr id="3" name="Content Placeholder 2">
            <a:extLst>
              <a:ext uri="{FF2B5EF4-FFF2-40B4-BE49-F238E27FC236}">
                <a16:creationId xmlns:a16="http://schemas.microsoft.com/office/drawing/2014/main" id="{AD527387-5E3C-40F5-88C9-F2746ED9AB7B}"/>
              </a:ext>
            </a:extLst>
          </p:cNvPr>
          <p:cNvSpPr>
            <a:spLocks noGrp="1"/>
          </p:cNvSpPr>
          <p:nvPr>
            <p:ph idx="1"/>
          </p:nvPr>
        </p:nvSpPr>
        <p:spPr>
          <a:xfrm>
            <a:off x="648931" y="2438400"/>
            <a:ext cx="3651466" cy="3785419"/>
          </a:xfrm>
        </p:spPr>
        <p:txBody>
          <a:bodyPr>
            <a:normAutofit/>
          </a:bodyPr>
          <a:lstStyle/>
          <a:p>
            <a:r>
              <a:rPr lang="en-US" dirty="0"/>
              <a:t>Patient Care</a:t>
            </a:r>
          </a:p>
          <a:p>
            <a:r>
              <a:rPr lang="en-US" dirty="0"/>
              <a:t>Training and Exercise</a:t>
            </a:r>
          </a:p>
          <a:p>
            <a:r>
              <a:rPr lang="en-US" dirty="0"/>
              <a:t>Public Health</a:t>
            </a:r>
          </a:p>
          <a:p>
            <a:r>
              <a:rPr lang="en-US" dirty="0"/>
              <a:t>Transportation</a:t>
            </a:r>
          </a:p>
        </p:txBody>
      </p:sp>
      <p:pic>
        <p:nvPicPr>
          <p:cNvPr id="4" name="Picture 3">
            <a:extLst>
              <a:ext uri="{FF2B5EF4-FFF2-40B4-BE49-F238E27FC236}">
                <a16:creationId xmlns:a16="http://schemas.microsoft.com/office/drawing/2014/main" id="{9E0FE9CC-35FB-405B-873B-CD5A14177DC6}"/>
              </a:ext>
            </a:extLst>
          </p:cNvPr>
          <p:cNvPicPr>
            <a:picLocks/>
          </p:cNvPicPr>
          <p:nvPr/>
        </p:nvPicPr>
        <p:blipFill rotWithShape="1">
          <a:blip r:embed="rId2" cstate="print">
            <a:extLst>
              <a:ext uri="{28A0092B-C50C-407E-A947-70E740481C1C}">
                <a14:useLocalDpi xmlns:a14="http://schemas.microsoft.com/office/drawing/2010/main" val="0"/>
              </a:ext>
            </a:extLst>
          </a:blip>
          <a:srcRect l="667" r="2155" b="-1"/>
          <a:stretch/>
        </p:blipFill>
        <p:spPr bwMode="auto">
          <a:xfrm>
            <a:off x="4639056" y="10"/>
            <a:ext cx="7552944" cy="6857990"/>
          </a:xfrm>
          <a:prstGeom prst="rect">
            <a:avLst/>
          </a:prstGeom>
          <a:noFill/>
          <a:effectLst/>
        </p:spPr>
      </p:pic>
    </p:spTree>
    <p:extLst>
      <p:ext uri="{BB962C8B-B14F-4D97-AF65-F5344CB8AC3E}">
        <p14:creationId xmlns:p14="http://schemas.microsoft.com/office/powerpoint/2010/main" val="362497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90489-D8A1-43CD-8D48-611FD85E6354}"/>
              </a:ext>
            </a:extLst>
          </p:cNvPr>
          <p:cNvSpPr>
            <a:spLocks noGrp="1"/>
          </p:cNvSpPr>
          <p:nvPr>
            <p:ph type="title"/>
          </p:nvPr>
        </p:nvSpPr>
        <p:spPr/>
        <p:txBody>
          <a:bodyPr>
            <a:normAutofit fontScale="90000"/>
          </a:bodyPr>
          <a:lstStyle/>
          <a:p>
            <a:r>
              <a:rPr lang="en-US" sz="6700" dirty="0"/>
              <a:t>Transport  </a:t>
            </a:r>
            <a:br>
              <a:rPr lang="en-US" dirty="0"/>
            </a:br>
            <a:endParaRPr lang="en-US" dirty="0"/>
          </a:p>
        </p:txBody>
      </p:sp>
      <p:sp>
        <p:nvSpPr>
          <p:cNvPr id="3" name="Content Placeholder 2">
            <a:extLst>
              <a:ext uri="{FF2B5EF4-FFF2-40B4-BE49-F238E27FC236}">
                <a16:creationId xmlns:a16="http://schemas.microsoft.com/office/drawing/2014/main" id="{7F97CC2D-52D2-400F-B13B-14BB6384DEDE}"/>
              </a:ext>
            </a:extLst>
          </p:cNvPr>
          <p:cNvSpPr>
            <a:spLocks noGrp="1"/>
          </p:cNvSpPr>
          <p:nvPr>
            <p:ph idx="1"/>
          </p:nvPr>
        </p:nvSpPr>
        <p:spPr/>
        <p:txBody>
          <a:bodyPr>
            <a:normAutofit/>
          </a:bodyPr>
          <a:lstStyle/>
          <a:p>
            <a:r>
              <a:rPr lang="en-US" dirty="0"/>
              <a:t>All transports are from the local level. CDC has developed guidance for EMS providers that includes patient assessment, safety and PPE, patient management, transport, and decontamination. </a:t>
            </a:r>
          </a:p>
          <a:p>
            <a:pPr marL="0" indent="0">
              <a:buNone/>
            </a:pPr>
            <a:endParaRPr lang="en-US" dirty="0"/>
          </a:p>
          <a:p>
            <a:r>
              <a:rPr lang="en-US" dirty="0"/>
              <a:t>The transportation of persons under investigation (PUIs) or patients will be managed through EMS at the jurisdictional or local level depending on how the EMS system is regulated or controlled in the jurisdiction. Local EMS must prepare for PUIs or a patient, or patients coming from within the EMS system (9-1-1/PSAP calls); an interfacility transfer; or from a port of entry, such as an airport. </a:t>
            </a:r>
          </a:p>
          <a:p>
            <a:endParaRPr lang="en-US" dirty="0"/>
          </a:p>
        </p:txBody>
      </p:sp>
    </p:spTree>
    <p:extLst>
      <p:ext uri="{BB962C8B-B14F-4D97-AF65-F5344CB8AC3E}">
        <p14:creationId xmlns:p14="http://schemas.microsoft.com/office/powerpoint/2010/main" val="6978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00A71-9524-47D1-B716-E6C3173EBD16}"/>
              </a:ext>
            </a:extLst>
          </p:cNvPr>
          <p:cNvSpPr>
            <a:spLocks noGrp="1"/>
          </p:cNvSpPr>
          <p:nvPr>
            <p:ph type="title"/>
          </p:nvPr>
        </p:nvSpPr>
        <p:spPr/>
        <p:txBody>
          <a:bodyPr/>
          <a:lstStyle/>
          <a:p>
            <a:r>
              <a:rPr lang="en-US" dirty="0"/>
              <a:t>The CDC has developed guidance for EMS providers </a:t>
            </a:r>
          </a:p>
        </p:txBody>
      </p:sp>
      <p:sp>
        <p:nvSpPr>
          <p:cNvPr id="3" name="Content Placeholder 2">
            <a:extLst>
              <a:ext uri="{FF2B5EF4-FFF2-40B4-BE49-F238E27FC236}">
                <a16:creationId xmlns:a16="http://schemas.microsoft.com/office/drawing/2014/main" id="{FF5A1063-5471-44CF-9BA9-972228409998}"/>
              </a:ext>
            </a:extLst>
          </p:cNvPr>
          <p:cNvSpPr>
            <a:spLocks noGrp="1"/>
          </p:cNvSpPr>
          <p:nvPr>
            <p:ph idx="1"/>
          </p:nvPr>
        </p:nvSpPr>
        <p:spPr>
          <a:xfrm>
            <a:off x="352337" y="1577130"/>
            <a:ext cx="11543251" cy="4974671"/>
          </a:xfrm>
        </p:spPr>
        <p:txBody>
          <a:bodyPr>
            <a:normAutofit fontScale="92500" lnSpcReduction="20000"/>
          </a:bodyPr>
          <a:lstStyle/>
          <a:p>
            <a:r>
              <a:rPr lang="en-US" dirty="0"/>
              <a:t>Patient assessment, safety and PPE, patient management, transport, and decontamination and is working on guidance about interfacility transport. Guidance at the jurisdictional level might be stricter. The EMS medical director for the local EMS agency or jurisdiction can help develop plans on how the jurisdiction will:</a:t>
            </a:r>
          </a:p>
          <a:p>
            <a:pPr lvl="0"/>
            <a:r>
              <a:rPr lang="en-US" dirty="0"/>
              <a:t>Provide guidance to 9-1-1 PSAPs about protocols for identifying calls related to people at risk for contracting Ebola.</a:t>
            </a:r>
          </a:p>
          <a:p>
            <a:pPr lvl="0"/>
            <a:r>
              <a:rPr lang="en-US" dirty="0"/>
              <a:t>If necessary, coordinate with adjacent states to allow EMS to transport patients confirmed with Ebola through the state to Minnesota.  </a:t>
            </a:r>
          </a:p>
          <a:p>
            <a:pPr lvl="0"/>
            <a:r>
              <a:rPr lang="en-US" dirty="0"/>
              <a:t>Coordinate with EMS to support the airport and with airport managers in situations where a PUI or confirmed patient is transported by air.</a:t>
            </a:r>
          </a:p>
          <a:p>
            <a:pPr lvl="0"/>
            <a:r>
              <a:rPr lang="en-US" dirty="0"/>
              <a:t>Coordinate EMS for intrastate facility-to-facility transfer (e.g., frontline hospital to assessment or treating hospital).</a:t>
            </a:r>
          </a:p>
          <a:p>
            <a:pPr lvl="0"/>
            <a:r>
              <a:rPr lang="en-US" dirty="0"/>
              <a:t>Coordinate with EMS agencies to develop procedures and arrange for a transfer between two EMS vehicles to reduce long transport times.</a:t>
            </a:r>
          </a:p>
          <a:p>
            <a:endParaRPr lang="en-US" dirty="0"/>
          </a:p>
          <a:p>
            <a:endParaRPr lang="en-US" dirty="0"/>
          </a:p>
        </p:txBody>
      </p:sp>
    </p:spTree>
    <p:extLst>
      <p:ext uri="{BB962C8B-B14F-4D97-AF65-F5344CB8AC3E}">
        <p14:creationId xmlns:p14="http://schemas.microsoft.com/office/powerpoint/2010/main" val="270574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30" y="-22057"/>
            <a:ext cx="10515600" cy="1325563"/>
          </a:xfrm>
        </p:spPr>
        <p:txBody>
          <a:bodyPr/>
          <a:lstStyle/>
          <a:p>
            <a:r>
              <a:rPr lang="en-US" dirty="0"/>
              <a:t>Transportation Considerations</a:t>
            </a:r>
          </a:p>
        </p:txBody>
      </p:sp>
      <p:sp>
        <p:nvSpPr>
          <p:cNvPr id="3" name="Content Placeholder 2"/>
          <p:cNvSpPr>
            <a:spLocks noGrp="1"/>
          </p:cNvSpPr>
          <p:nvPr>
            <p:ph idx="1"/>
          </p:nvPr>
        </p:nvSpPr>
        <p:spPr>
          <a:xfrm>
            <a:off x="457200" y="1303506"/>
            <a:ext cx="11371634" cy="5291847"/>
          </a:xfrm>
        </p:spPr>
        <p:txBody>
          <a:bodyPr>
            <a:normAutofit fontScale="92500" lnSpcReduction="20000"/>
          </a:bodyPr>
          <a:lstStyle/>
          <a:p>
            <a:r>
              <a:rPr lang="en-US" sz="3000" dirty="0"/>
              <a:t>Medical Control</a:t>
            </a:r>
          </a:p>
          <a:p>
            <a:pPr lvl="1"/>
            <a:r>
              <a:rPr lang="en-US" sz="2600" dirty="0"/>
              <a:t>Remain with the medical director of the transporting EMS agency. </a:t>
            </a:r>
          </a:p>
          <a:p>
            <a:pPr lvl="1"/>
            <a:r>
              <a:rPr lang="en-US" sz="2600" dirty="0"/>
              <a:t>Physicians from the ETC or the EAH should be available for consult during transport, but ultimate decisions making authority lies with the EMS agency’s medical director. </a:t>
            </a:r>
          </a:p>
          <a:p>
            <a:r>
              <a:rPr lang="en-US" sz="3000" dirty="0"/>
              <a:t>Chase Car</a:t>
            </a:r>
          </a:p>
          <a:p>
            <a:pPr lvl="1"/>
            <a:r>
              <a:rPr lang="en-US" sz="2600" dirty="0"/>
              <a:t>Ohio EMS has adopted the CDC’s guidelines for a ‘chase car’ while transporting a patient. In some regions this ‘chase car’ will consist of another ambulance. </a:t>
            </a:r>
          </a:p>
          <a:p>
            <a:r>
              <a:rPr lang="en-US" dirty="0"/>
              <a:t> </a:t>
            </a:r>
            <a:r>
              <a:rPr lang="en-US" sz="3000" dirty="0"/>
              <a:t>Transport vehicle breaks down</a:t>
            </a:r>
          </a:p>
          <a:p>
            <a:pPr lvl="1"/>
            <a:r>
              <a:rPr lang="en-US" sz="2600" dirty="0"/>
              <a:t>EMS crew should call the destination facility for assistance. </a:t>
            </a:r>
          </a:p>
          <a:p>
            <a:pPr lvl="1"/>
            <a:r>
              <a:rPr lang="en-US" sz="2600" dirty="0"/>
              <a:t>If the destination facility cannot assist, the EMS crew can contact the ODH 24/7 number (614-722-7221) to notify EMS transport agencies that are approved to transport patients when traveling through the area. </a:t>
            </a:r>
          </a:p>
          <a:p>
            <a:pPr lvl="1"/>
            <a:r>
              <a:rPr lang="en-US" sz="2600" dirty="0"/>
              <a:t>The local jurisdiction where the breakdown occurs must also be notified, including police, fire, EMS, and HAZMAT.</a:t>
            </a:r>
          </a:p>
          <a:p>
            <a:pPr lvl="1"/>
            <a:r>
              <a:rPr lang="en-US" sz="2600" dirty="0"/>
              <a:t>Procedures for the breakdown of an EMS vehicle will be discussed during the Patient Transportation call. </a:t>
            </a:r>
          </a:p>
        </p:txBody>
      </p:sp>
    </p:spTree>
    <p:extLst>
      <p:ext uri="{BB962C8B-B14F-4D97-AF65-F5344CB8AC3E}">
        <p14:creationId xmlns:p14="http://schemas.microsoft.com/office/powerpoint/2010/main" val="115391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96" y="228938"/>
            <a:ext cx="10515600" cy="1325563"/>
          </a:xfrm>
        </p:spPr>
        <p:txBody>
          <a:bodyPr/>
          <a:lstStyle/>
          <a:p>
            <a:r>
              <a:rPr lang="en-US" dirty="0"/>
              <a:t>Transportation Considerations—Continued </a:t>
            </a:r>
          </a:p>
        </p:txBody>
      </p:sp>
      <p:sp>
        <p:nvSpPr>
          <p:cNvPr id="3" name="Content Placeholder 2"/>
          <p:cNvSpPr>
            <a:spLocks noGrp="1"/>
          </p:cNvSpPr>
          <p:nvPr>
            <p:ph idx="1"/>
          </p:nvPr>
        </p:nvSpPr>
        <p:spPr>
          <a:xfrm>
            <a:off x="457200" y="1554501"/>
            <a:ext cx="11371634" cy="5291847"/>
          </a:xfrm>
        </p:spPr>
        <p:txBody>
          <a:bodyPr>
            <a:normAutofit/>
          </a:bodyPr>
          <a:lstStyle/>
          <a:p>
            <a:r>
              <a:rPr lang="en-US" sz="3200" dirty="0"/>
              <a:t>Patient death during transport</a:t>
            </a:r>
          </a:p>
          <a:p>
            <a:pPr lvl="1"/>
            <a:r>
              <a:rPr lang="en-US" sz="2800" dirty="0"/>
              <a:t>EMS crew will follow normal protocols and procedures for a death during transport; unless they are closer to their originating location. In that situation, the EMS crew will turn back to minimize the time the crew spends with the infectious body. </a:t>
            </a:r>
          </a:p>
          <a:p>
            <a:r>
              <a:rPr lang="en-US" sz="3200" dirty="0"/>
              <a:t>Driver PPE</a:t>
            </a:r>
          </a:p>
          <a:p>
            <a:pPr lvl="1"/>
            <a:r>
              <a:rPr lang="en-US" sz="2800" dirty="0"/>
              <a:t>EMS – Recommend that driver not be in PPE (safety issue) although some may still prefer to wear PPE. </a:t>
            </a:r>
          </a:p>
          <a:p>
            <a:r>
              <a:rPr lang="en-US" sz="3200" dirty="0"/>
              <a:t>Notify the Ohio State Patrol (OSP) when transporting across regions as an FYI. </a:t>
            </a:r>
          </a:p>
        </p:txBody>
      </p:sp>
    </p:spTree>
    <p:extLst>
      <p:ext uri="{BB962C8B-B14F-4D97-AF65-F5344CB8AC3E}">
        <p14:creationId xmlns:p14="http://schemas.microsoft.com/office/powerpoint/2010/main" val="142428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196" y="228938"/>
            <a:ext cx="10515600" cy="1325563"/>
          </a:xfrm>
        </p:spPr>
        <p:txBody>
          <a:bodyPr/>
          <a:lstStyle/>
          <a:p>
            <a:r>
              <a:rPr lang="en-US" dirty="0"/>
              <a:t>Transportation Considerations—Continued </a:t>
            </a:r>
          </a:p>
        </p:txBody>
      </p:sp>
      <p:sp>
        <p:nvSpPr>
          <p:cNvPr id="3" name="Content Placeholder 2"/>
          <p:cNvSpPr>
            <a:spLocks noGrp="1"/>
          </p:cNvSpPr>
          <p:nvPr>
            <p:ph idx="1"/>
          </p:nvPr>
        </p:nvSpPr>
        <p:spPr>
          <a:xfrm>
            <a:off x="457200" y="1418313"/>
            <a:ext cx="11371634" cy="5291847"/>
          </a:xfrm>
        </p:spPr>
        <p:txBody>
          <a:bodyPr>
            <a:normAutofit/>
          </a:bodyPr>
          <a:lstStyle/>
          <a:p>
            <a:r>
              <a:rPr lang="en-US" sz="3200" dirty="0"/>
              <a:t>Drive time/crew rotation (restroom needs?)</a:t>
            </a:r>
          </a:p>
          <a:p>
            <a:r>
              <a:rPr lang="en-US" sz="3200" dirty="0"/>
              <a:t>Driver/provider becomes ill/incapacitated</a:t>
            </a:r>
          </a:p>
          <a:p>
            <a:r>
              <a:rPr lang="en-US" sz="3200" dirty="0"/>
              <a:t>Refueling process</a:t>
            </a:r>
          </a:p>
          <a:p>
            <a:r>
              <a:rPr lang="en-US" sz="3200" dirty="0"/>
              <a:t>“Wet patient” versus “dry patient”</a:t>
            </a:r>
          </a:p>
          <a:p>
            <a:r>
              <a:rPr lang="en-US" sz="3200" dirty="0"/>
              <a:t>Spill (vomiting, diarrhea) in ambulance</a:t>
            </a:r>
          </a:p>
          <a:p>
            <a:r>
              <a:rPr lang="en-US" sz="3200" dirty="0"/>
              <a:t>Caregiver (e.g., parent/guardian) accompanies patient?</a:t>
            </a:r>
          </a:p>
          <a:p>
            <a:r>
              <a:rPr lang="en-US" sz="3200" dirty="0"/>
              <a:t>Post-transport decontamination</a:t>
            </a:r>
          </a:p>
          <a:p>
            <a:r>
              <a:rPr lang="en-US" sz="3200" dirty="0"/>
              <a:t>Communications with public health, medical director, receiving hospital, et al (</a:t>
            </a:r>
            <a:r>
              <a:rPr lang="en-US" sz="3200" dirty="0" err="1"/>
              <a:t>Commo</a:t>
            </a:r>
            <a:r>
              <a:rPr lang="en-US" sz="3200" dirty="0"/>
              <a:t> Plan)</a:t>
            </a:r>
          </a:p>
        </p:txBody>
      </p:sp>
    </p:spTree>
    <p:extLst>
      <p:ext uri="{BB962C8B-B14F-4D97-AF65-F5344CB8AC3E}">
        <p14:creationId xmlns:p14="http://schemas.microsoft.com/office/powerpoint/2010/main" val="334560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979</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Other Special Pathogen Response (Ebola)</vt:lpstr>
      <vt:lpstr>The Plan</vt:lpstr>
      <vt:lpstr>Ohio Emerging Pathogens Coalition (OEPC) </vt:lpstr>
      <vt:lpstr>4 Workgroups</vt:lpstr>
      <vt:lpstr>Transport   </vt:lpstr>
      <vt:lpstr>The CDC has developed guidance for EMS providers </vt:lpstr>
      <vt:lpstr>Transportation Considerations</vt:lpstr>
      <vt:lpstr>Transportation Considerations—Continued </vt:lpstr>
      <vt:lpstr>Transportation Considerations—Continued </vt:lpstr>
      <vt:lpstr>Transport Plan Exercises</vt:lpstr>
      <vt:lpstr>PowerPoint Presentation</vt:lpstr>
      <vt:lpstr>Bioquell® BQ-EMS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Special Pathogen Response</dc:title>
  <dc:creator>McBride, Tamara</dc:creator>
  <cp:lastModifiedBy>Carol Cunningham</cp:lastModifiedBy>
  <cp:revision>19</cp:revision>
  <dcterms:created xsi:type="dcterms:W3CDTF">2019-10-16T19:13:25Z</dcterms:created>
  <dcterms:modified xsi:type="dcterms:W3CDTF">2019-11-07T01:17:28Z</dcterms:modified>
</cp:coreProperties>
</file>