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90"/>
  </p:notesMasterIdLst>
  <p:handoutMasterIdLst>
    <p:handoutMasterId r:id="rId91"/>
  </p:handoutMasterIdLst>
  <p:sldIdLst>
    <p:sldId id="256" r:id="rId6"/>
    <p:sldId id="4196" r:id="rId7"/>
    <p:sldId id="443" r:id="rId8"/>
    <p:sldId id="1555" r:id="rId9"/>
    <p:sldId id="4179" r:id="rId10"/>
    <p:sldId id="691" r:id="rId11"/>
    <p:sldId id="692" r:id="rId12"/>
    <p:sldId id="4193" r:id="rId13"/>
    <p:sldId id="1065" r:id="rId14"/>
    <p:sldId id="784" r:id="rId15"/>
    <p:sldId id="1053" r:id="rId16"/>
    <p:sldId id="4195" r:id="rId17"/>
    <p:sldId id="395" r:id="rId18"/>
    <p:sldId id="425" r:id="rId19"/>
    <p:sldId id="4192" r:id="rId20"/>
    <p:sldId id="4194" r:id="rId21"/>
    <p:sldId id="401" r:id="rId22"/>
    <p:sldId id="396" r:id="rId23"/>
    <p:sldId id="397" r:id="rId24"/>
    <p:sldId id="4197" r:id="rId25"/>
    <p:sldId id="406" r:id="rId26"/>
    <p:sldId id="4189" r:id="rId27"/>
    <p:sldId id="4191" r:id="rId28"/>
    <p:sldId id="4190" r:id="rId29"/>
    <p:sldId id="411" r:id="rId30"/>
    <p:sldId id="260" r:id="rId31"/>
    <p:sldId id="261" r:id="rId32"/>
    <p:sldId id="262" r:id="rId33"/>
    <p:sldId id="264" r:id="rId34"/>
    <p:sldId id="265" r:id="rId35"/>
    <p:sldId id="263" r:id="rId36"/>
    <p:sldId id="268" r:id="rId37"/>
    <p:sldId id="412" r:id="rId38"/>
    <p:sldId id="269" r:id="rId39"/>
    <p:sldId id="266" r:id="rId40"/>
    <p:sldId id="282" r:id="rId41"/>
    <p:sldId id="270" r:id="rId42"/>
    <p:sldId id="271" r:id="rId43"/>
    <p:sldId id="272" r:id="rId44"/>
    <p:sldId id="273" r:id="rId45"/>
    <p:sldId id="274" r:id="rId46"/>
    <p:sldId id="275" r:id="rId47"/>
    <p:sldId id="276" r:id="rId48"/>
    <p:sldId id="277" r:id="rId49"/>
    <p:sldId id="283" r:id="rId50"/>
    <p:sldId id="279" r:id="rId51"/>
    <p:sldId id="280" r:id="rId52"/>
    <p:sldId id="281" r:id="rId53"/>
    <p:sldId id="393" r:id="rId54"/>
    <p:sldId id="398" r:id="rId55"/>
    <p:sldId id="4183" r:id="rId56"/>
    <p:sldId id="427" r:id="rId57"/>
    <p:sldId id="429" r:id="rId58"/>
    <p:sldId id="442" r:id="rId59"/>
    <p:sldId id="4184" r:id="rId60"/>
    <p:sldId id="4182" r:id="rId61"/>
    <p:sldId id="4185" r:id="rId62"/>
    <p:sldId id="433" r:id="rId63"/>
    <p:sldId id="394" r:id="rId64"/>
    <p:sldId id="400" r:id="rId65"/>
    <p:sldId id="4186" r:id="rId66"/>
    <p:sldId id="407" r:id="rId67"/>
    <p:sldId id="428" r:id="rId68"/>
    <p:sldId id="430" r:id="rId69"/>
    <p:sldId id="441" r:id="rId70"/>
    <p:sldId id="4180" r:id="rId71"/>
    <p:sldId id="258" r:id="rId72"/>
    <p:sldId id="259" r:id="rId73"/>
    <p:sldId id="392" r:id="rId74"/>
    <p:sldId id="4181" r:id="rId75"/>
    <p:sldId id="408" r:id="rId76"/>
    <p:sldId id="399" r:id="rId77"/>
    <p:sldId id="409" r:id="rId78"/>
    <p:sldId id="405" r:id="rId79"/>
    <p:sldId id="431" r:id="rId80"/>
    <p:sldId id="438" r:id="rId81"/>
    <p:sldId id="416" r:id="rId82"/>
    <p:sldId id="437" r:id="rId83"/>
    <p:sldId id="440" r:id="rId84"/>
    <p:sldId id="413" r:id="rId85"/>
    <p:sldId id="435" r:id="rId86"/>
    <p:sldId id="439" r:id="rId87"/>
    <p:sldId id="418" r:id="rId88"/>
    <p:sldId id="419" r:id="rId89"/>
  </p:sldIdLst>
  <p:sldSz cx="12192000" cy="6858000"/>
  <p:notesSz cx="6980238" cy="9144000"/>
  <p:defaultTextStyle>
    <a:defPPr>
      <a:defRPr lang="en-US"/>
    </a:defPPr>
    <a:lvl1pPr algn="l" defTabSz="356616"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356616" algn="l" defTabSz="356616"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713232" algn="l" defTabSz="356616"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069848" algn="l" defTabSz="356616"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426464" algn="l" defTabSz="356616"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1783080" algn="l" defTabSz="713232"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139696" algn="l" defTabSz="713232"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2496312" algn="l" defTabSz="713232"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2852928" algn="l" defTabSz="713232"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2DFB41EB-2270-4ADD-AFA5-7053CDDBE40B}">
          <p14:sldIdLst>
            <p14:sldId id="256"/>
            <p14:sldId id="4196"/>
          </p14:sldIdLst>
        </p14:section>
        <p14:section name="Integrated Model" id="{A5D83390-A98F-42BE-AB79-C84452CE199F}">
          <p14:sldIdLst>
            <p14:sldId id="443"/>
            <p14:sldId id="1555"/>
            <p14:sldId id="4179"/>
            <p14:sldId id="691"/>
          </p14:sldIdLst>
        </p14:section>
        <p14:section name="Model Scenarios" id="{37A53B50-6E18-44B7-88C5-3F3D6304E20A}">
          <p14:sldIdLst>
            <p14:sldId id="692"/>
            <p14:sldId id="4193"/>
            <p14:sldId id="1065"/>
            <p14:sldId id="784"/>
            <p14:sldId id="1053"/>
            <p14:sldId id="4195"/>
          </p14:sldIdLst>
        </p14:section>
        <p14:section name="Groundwater Availability" id="{FA002F7F-F594-4FB3-9E69-15F0404FBC93}">
          <p14:sldIdLst>
            <p14:sldId id="395"/>
            <p14:sldId id="425"/>
            <p14:sldId id="4192"/>
            <p14:sldId id="4194"/>
            <p14:sldId id="401"/>
          </p14:sldIdLst>
        </p14:section>
        <p14:section name="Surface Water Availability" id="{D2C1DDD2-4E5A-4BBF-8D6C-54E74DFAA299}">
          <p14:sldIdLst>
            <p14:sldId id="396"/>
            <p14:sldId id="397"/>
          </p14:sldIdLst>
        </p14:section>
        <p14:section name="Reservoirs" id="{04F6F89D-5B85-4B45-8288-9DF44793D4B5}">
          <p14:sldIdLst>
            <p14:sldId id="4197"/>
            <p14:sldId id="406"/>
            <p14:sldId id="4189"/>
            <p14:sldId id="4191"/>
            <p14:sldId id="4190"/>
            <p14:sldId id="411"/>
            <p14:sldId id="260"/>
            <p14:sldId id="261"/>
            <p14:sldId id="262"/>
            <p14:sldId id="264"/>
            <p14:sldId id="265"/>
            <p14:sldId id="263"/>
            <p14:sldId id="268"/>
            <p14:sldId id="412"/>
            <p14:sldId id="269"/>
            <p14:sldId id="266"/>
            <p14:sldId id="282"/>
            <p14:sldId id="270"/>
            <p14:sldId id="271"/>
            <p14:sldId id="272"/>
            <p14:sldId id="273"/>
            <p14:sldId id="274"/>
            <p14:sldId id="275"/>
            <p14:sldId id="276"/>
            <p14:sldId id="277"/>
            <p14:sldId id="283"/>
            <p14:sldId id="279"/>
            <p14:sldId id="280"/>
            <p14:sldId id="281"/>
          </p14:sldIdLst>
        </p14:section>
        <p14:section name="Treatment Plants" id="{DEBBD7AB-5907-46F1-9639-1D7812F69947}">
          <p14:sldIdLst>
            <p14:sldId id="393"/>
            <p14:sldId id="398"/>
            <p14:sldId id="4183"/>
            <p14:sldId id="427"/>
            <p14:sldId id="429"/>
            <p14:sldId id="442"/>
            <p14:sldId id="4184"/>
            <p14:sldId id="4182"/>
            <p14:sldId id="4185"/>
            <p14:sldId id="433"/>
            <p14:sldId id="394"/>
            <p14:sldId id="400"/>
            <p14:sldId id="4186"/>
            <p14:sldId id="407"/>
            <p14:sldId id="428"/>
            <p14:sldId id="430"/>
            <p14:sldId id="441"/>
            <p14:sldId id="4180"/>
            <p14:sldId id="258"/>
            <p14:sldId id="259"/>
          </p14:sldIdLst>
        </p14:section>
        <p14:section name="Demands" id="{992903AA-CDF4-429A-BA89-2FB5AA2C4AAE}">
          <p14:sldIdLst>
            <p14:sldId id="392"/>
            <p14:sldId id="4181"/>
            <p14:sldId id="408"/>
            <p14:sldId id="399"/>
            <p14:sldId id="409"/>
            <p14:sldId id="405"/>
            <p14:sldId id="431"/>
            <p14:sldId id="438"/>
            <p14:sldId id="416"/>
            <p14:sldId id="437"/>
            <p14:sldId id="440"/>
            <p14:sldId id="413"/>
            <p14:sldId id="435"/>
            <p14:sldId id="439"/>
            <p14:sldId id="418"/>
            <p14:sldId id="41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083A12-0EC6-5126-D6AA-4FD23BDDB9C3}" name="Smith, Kathleen" initials="KS" userId="S::ksmith@hazenandsawyer.com::7bf8999b-07b7-4451-8e56-72d084ceb43e" providerId="AD"/>
  <p188:author id="{E2B62B14-5523-6A31-F89D-C12057C27B84}" name="Miro, Madison" initials="MM" userId="S::MMiro@hazenandsawyer.com::dab46ffe-35d0-4774-b57e-cddc2c857000" providerId="AD"/>
  <p188:author id="{9A7FE415-28D7-2E7B-B314-95F888E9392D}" name="Bollinger, Abby" initials="AB" userId="S::ABollinger@hazenandsawyer.com::6bc6678c-d01b-43db-9d1c-faa2c205f6f4" providerId="AD"/>
  <p188:author id="{7CCEB74B-5787-3E00-23AA-8D9A47C90C1F}" name="Gellner, W James" initials="JG" userId="S::jgellner@hazenandsawyer.com::9386bf80-8d45-488d-8ddc-c07af2e0347f" providerId="AD"/>
  <p188:author id="{CD897E51-2CBD-696D-BEBB-2A2779C52F7B}" name="Bollinger, Abby" initials="BA" userId="S::abollinger@hazenandsawyer.com::6bc6678c-d01b-43db-9d1c-faa2c205f6f4" providerId="AD"/>
  <p188:author id="{FEAC2352-3536-5E22-6E15-2E592749E362}" name="lisa.a.jeffrey" initials="li" userId="S::lisa.a.jeffrey_gmail.com#ext#@hazenandsawyer.onmicrosoft.com::6771a2b2-4902-47a9-b982-ad359acf392b" providerId="AD"/>
  <p188:author id="{7238B76E-3F28-C9FF-37A2-ADA98A716E3A}" name="Grilliot, Kiley" initials="KG" userId="S::KGrilliot@hazenandsawyer.com::d7b993ac-55b8-4b23-b847-18adf9f984a4" providerId="AD"/>
  <p188:author id="{40B33182-0379-42C9-C678-8EC7013DD4DF}" name="VanSlyke, Alli" initials="AV" userId="S::AVanSlyke@hazenandsawyer.com::544fbff5-f69c-46b1-adb8-771d3df29b27" providerId="AD"/>
  <p188:author id="{BAA52F9E-D4B1-6695-987D-51F98C243460}" name="Grilliot, Kiley" initials="GK" userId="S::kgrilliot@hazenandsawyer.com::d7b993ac-55b8-4b23-b847-18adf9f984a4" providerId="AD"/>
  <p188:author id="{04678FAD-5732-69B8-D100-35B7CE0DA767}" name="Aron, Phoebe" initials="PA" userId="S::PAron@hazenandsawyer.com::3cac6574-2ff6-4d4d-b4ea-d6bc55f00ddb" providerId="AD"/>
  <p188:author id="{DFA2DDD7-5149-024F-38BA-024C8118201B}" name="VanSlyke, Alli" initials="VA" userId="S::avanslyke@hazenandsawyer.com::544fbff5-f69c-46b1-adb8-771d3df29b27" providerId="AD"/>
  <p188:author id="{8DF642E1-EC01-F543-2301-D8970549CFE4}" name="Ishii, Stephanie" initials="IS" userId="S::sishii@hazenandsawyer.com::9cdef38d-aca1-48b9-ab92-9a81dcfe063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452F"/>
    <a:srgbClr val="20F2FC"/>
    <a:srgbClr val="70ACA8"/>
    <a:srgbClr val="F0F0F0"/>
    <a:srgbClr val="A4B169"/>
    <a:srgbClr val="E4D5BE"/>
    <a:srgbClr val="CC3300"/>
    <a:srgbClr val="8D3824"/>
    <a:srgbClr val="595959"/>
    <a:srgbClr val="D99A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A23211-DCE4-4438-BF77-9BA53BC8AD95}" v="1" dt="2025-05-29T16:16:02.0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slide" Target="slides/slide84.xml"/><Relationship Id="rId97" Type="http://schemas.microsoft.com/office/2018/10/relationships/authors" Target="author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1.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notesMaster" Target="notesMasters/notesMaster1.xml"/><Relationship Id="rId95"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handoutMaster" Target="handoutMasters/handoutMaster1.xml"/><Relationship Id="rId9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grilliot\Downloads\Non-Municipal%20PF%20Developmen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grilliot\Downloads\Non-Municipal%20PF%20Developmen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kgrilliot\Downloads\Non-Municipal%20PF%20Developmen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kgrilliot\Downloads\Non-Municipal%20PF%20Developmen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kgrilliot\Downloads\Non-Municipal%20PF%20Developmen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hazenandsawyer.sharepoint.com/teams/50228-000/Engineering/OASIS%20Model%20Development/OASIS%20Development/Demand%20Nodes/New%20Quarry%20Demands_%205%20Year%20Averag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jacobsengineering-my.sharepoint.com/personal/chad_roby_jacobs_com/Documents/Desktop/Copy%20of%20Copy%20of%20Industrial%20CU%20for%20CORWS%20(002).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Industrial PF</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v>Adjusted PF</c:v>
          </c:tx>
          <c:spPr>
            <a:ln w="28575" cap="rnd">
              <a:solidFill>
                <a:schemeClr val="accent2"/>
              </a:solidFill>
              <a:round/>
            </a:ln>
            <a:effectLst/>
          </c:spPr>
          <c:marker>
            <c:symbol val="none"/>
          </c:marker>
          <c:cat>
            <c:numRef>
              <c:f>Industrial_Updated!$L$2:$L$13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Industrial_Updated!$M$2:$M$13</c:f>
              <c:numCache>
                <c:formatCode>0.00</c:formatCode>
                <c:ptCount val="12"/>
                <c:pt idx="0">
                  <c:v>0.86920654277434917</c:v>
                </c:pt>
                <c:pt idx="1">
                  <c:v>0.98170722364106766</c:v>
                </c:pt>
                <c:pt idx="2">
                  <c:v>0.94586277459265533</c:v>
                </c:pt>
                <c:pt idx="3">
                  <c:v>0.9639535508086613</c:v>
                </c:pt>
                <c:pt idx="4">
                  <c:v>0.98036382650401599</c:v>
                </c:pt>
                <c:pt idx="5">
                  <c:v>1.1310505248203049</c:v>
                </c:pt>
                <c:pt idx="6">
                  <c:v>1.0684470682988165</c:v>
                </c:pt>
                <c:pt idx="7">
                  <c:v>1.1383882288008986</c:v>
                </c:pt>
                <c:pt idx="8">
                  <c:v>1.0356570065302866</c:v>
                </c:pt>
                <c:pt idx="9">
                  <c:v>0.98364490104891278</c:v>
                </c:pt>
                <c:pt idx="10">
                  <c:v>1.0273913485041826</c:v>
                </c:pt>
                <c:pt idx="11">
                  <c:v>0.87909108683836257</c:v>
                </c:pt>
              </c:numCache>
            </c:numRef>
          </c:val>
          <c:smooth val="0"/>
          <c:extLst>
            <c:ext xmlns:c16="http://schemas.microsoft.com/office/drawing/2014/chart" uri="{C3380CC4-5D6E-409C-BE32-E72D297353CC}">
              <c16:uniqueId val="{00000000-D5E7-4995-996C-9DA4DA33584B}"/>
            </c:ext>
          </c:extLst>
        </c:ser>
        <c:dLbls>
          <c:showLegendKey val="0"/>
          <c:showVal val="0"/>
          <c:showCatName val="0"/>
          <c:showSerName val="0"/>
          <c:showPercent val="0"/>
          <c:showBubbleSize val="0"/>
        </c:dLbls>
        <c:smooth val="0"/>
        <c:axId val="1875376207"/>
        <c:axId val="1875378607"/>
      </c:lineChart>
      <c:catAx>
        <c:axId val="1875376207"/>
        <c:scaling>
          <c:orientation val="minMax"/>
        </c:scaling>
        <c:delete val="0"/>
        <c:axPos val="b"/>
        <c:title>
          <c:tx>
            <c:rich>
              <a:bodyPr rot="0" spcFirstLastPara="1" vertOverflow="ellipsis" vert="horz" wrap="square" anchor="ctr" anchorCtr="1"/>
              <a:lstStyle/>
              <a:p>
                <a:pPr algn="ctr" rtl="0">
                  <a:defRPr lang="en-US" sz="1050" b="0" i="0" u="none" strike="noStrike" kern="1200" baseline="0">
                    <a:solidFill>
                      <a:schemeClr val="tx1">
                        <a:lumMod val="50000"/>
                        <a:lumOff val="50000"/>
                      </a:schemeClr>
                    </a:solidFill>
                    <a:latin typeface="+mn-lt"/>
                    <a:ea typeface="+mn-ea"/>
                    <a:cs typeface="+mn-cs"/>
                  </a:defRPr>
                </a:pPr>
                <a:r>
                  <a:rPr lang="en-US" sz="1050" b="0" i="0" u="none" strike="noStrike" kern="1200" baseline="0">
                    <a:solidFill>
                      <a:schemeClr val="tx1">
                        <a:lumMod val="50000"/>
                        <a:lumOff val="50000"/>
                      </a:schemeClr>
                    </a:solidFill>
                    <a:latin typeface="+mn-lt"/>
                    <a:ea typeface="+mn-ea"/>
                    <a:cs typeface="+mn-cs"/>
                  </a:rPr>
                  <a:t>Month</a:t>
                </a:r>
              </a:p>
            </c:rich>
          </c:tx>
          <c:overlay val="0"/>
          <c:spPr>
            <a:noFill/>
            <a:ln>
              <a:noFill/>
            </a:ln>
            <a:effectLst/>
          </c:spPr>
          <c:txPr>
            <a:bodyPr rot="0" spcFirstLastPara="1" vertOverflow="ellipsis" vert="horz" wrap="square" anchor="ctr" anchorCtr="1"/>
            <a:lstStyle/>
            <a:p>
              <a:pPr algn="ctr" rtl="0">
                <a:defRPr lang="en-US" sz="1050" b="0" i="0" u="none" strike="noStrike" kern="1200" baseline="0">
                  <a:solidFill>
                    <a:schemeClr val="tx1">
                      <a:lumMod val="50000"/>
                      <a:lumOff val="5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378607"/>
        <c:crosses val="autoZero"/>
        <c:auto val="1"/>
        <c:lblAlgn val="ctr"/>
        <c:lblOffset val="100"/>
        <c:noMultiLvlLbl val="0"/>
      </c:catAx>
      <c:valAx>
        <c:axId val="1875378607"/>
        <c:scaling>
          <c:orientation val="minMax"/>
          <c:min val="0.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Peaking Factor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3762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Residential PF</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4192184310294543"/>
          <c:y val="0.25069444444444444"/>
          <c:w val="0.70715223097112856"/>
          <c:h val="0.45430555555555557"/>
        </c:manualLayout>
      </c:layout>
      <c:lineChart>
        <c:grouping val="standard"/>
        <c:varyColors val="0"/>
        <c:ser>
          <c:idx val="1"/>
          <c:order val="0"/>
          <c:tx>
            <c:v>Adjusted PF</c:v>
          </c:tx>
          <c:spPr>
            <a:ln w="28575" cap="rnd">
              <a:solidFill>
                <a:schemeClr val="accent2"/>
              </a:solidFill>
              <a:round/>
            </a:ln>
            <a:effectLst/>
          </c:spPr>
          <c:marker>
            <c:symbol val="none"/>
          </c:marker>
          <c:cat>
            <c:numRef>
              <c:f>'Residential Updated'!$L$2:$L$13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'Residential Updated'!$M$2:$M$13</c:f>
              <c:numCache>
                <c:formatCode>0.00</c:formatCode>
                <c:ptCount val="12"/>
                <c:pt idx="0">
                  <c:v>0.82125080894572011</c:v>
                </c:pt>
                <c:pt idx="1">
                  <c:v>0.86668957754225584</c:v>
                </c:pt>
                <c:pt idx="2">
                  <c:v>0.82079506487860299</c:v>
                </c:pt>
                <c:pt idx="3">
                  <c:v>0.97672030170840052</c:v>
                </c:pt>
                <c:pt idx="4">
                  <c:v>1.1279665661157925</c:v>
                </c:pt>
                <c:pt idx="5">
                  <c:v>1.0982216700019241</c:v>
                </c:pt>
                <c:pt idx="6">
                  <c:v>1.1381448502814169</c:v>
                </c:pt>
                <c:pt idx="7">
                  <c:v>1.0588909570096845</c:v>
                </c:pt>
                <c:pt idx="8">
                  <c:v>1.1363674484196584</c:v>
                </c:pt>
                <c:pt idx="9">
                  <c:v>1.0216262837883774</c:v>
                </c:pt>
                <c:pt idx="10">
                  <c:v>0.97985987194854329</c:v>
                </c:pt>
                <c:pt idx="11">
                  <c:v>0.94673234209206969</c:v>
                </c:pt>
              </c:numCache>
            </c:numRef>
          </c:val>
          <c:smooth val="0"/>
          <c:extLst>
            <c:ext xmlns:c16="http://schemas.microsoft.com/office/drawing/2014/chart" uri="{C3380CC4-5D6E-409C-BE32-E72D297353CC}">
              <c16:uniqueId val="{00000000-A7CF-46D2-8EC6-8A996C8F5DEA}"/>
            </c:ext>
          </c:extLst>
        </c:ser>
        <c:dLbls>
          <c:showLegendKey val="0"/>
          <c:showVal val="0"/>
          <c:showCatName val="0"/>
          <c:showSerName val="0"/>
          <c:showPercent val="0"/>
          <c:showBubbleSize val="0"/>
        </c:dLbls>
        <c:smooth val="0"/>
        <c:axId val="1875376207"/>
        <c:axId val="1875378607"/>
      </c:lineChart>
      <c:catAx>
        <c:axId val="1875376207"/>
        <c:scaling>
          <c:orientation val="minMax"/>
        </c:scaling>
        <c:delete val="0"/>
        <c:axPos val="b"/>
        <c:title>
          <c:tx>
            <c:rich>
              <a:bodyPr rot="0" spcFirstLastPara="1" vertOverflow="ellipsis" vert="horz" wrap="square" anchor="ctr" anchorCtr="1"/>
              <a:lstStyle/>
              <a:p>
                <a:pPr algn="ctr" rtl="0">
                  <a:defRPr lang="en-US" sz="1050" b="0" i="0" u="none" strike="noStrike" kern="1200" baseline="0">
                    <a:solidFill>
                      <a:schemeClr val="tx1">
                        <a:lumMod val="50000"/>
                        <a:lumOff val="50000"/>
                      </a:schemeClr>
                    </a:solidFill>
                    <a:latin typeface="+mn-lt"/>
                    <a:ea typeface="+mn-ea"/>
                    <a:cs typeface="+mn-cs"/>
                  </a:defRPr>
                </a:pPr>
                <a:r>
                  <a:rPr lang="en-US" sz="1050" b="0" i="0" u="none" strike="noStrike" kern="1200" baseline="0">
                    <a:solidFill>
                      <a:schemeClr val="tx1">
                        <a:lumMod val="50000"/>
                        <a:lumOff val="50000"/>
                      </a:schemeClr>
                    </a:solidFill>
                    <a:latin typeface="+mn-lt"/>
                    <a:ea typeface="+mn-ea"/>
                    <a:cs typeface="+mn-cs"/>
                  </a:rPr>
                  <a:t>Month</a:t>
                </a:r>
              </a:p>
            </c:rich>
          </c:tx>
          <c:overlay val="0"/>
          <c:spPr>
            <a:noFill/>
            <a:ln>
              <a:noFill/>
            </a:ln>
            <a:effectLst/>
          </c:spPr>
          <c:txPr>
            <a:bodyPr rot="0" spcFirstLastPara="1" vertOverflow="ellipsis" vert="horz" wrap="square" anchor="ctr" anchorCtr="1"/>
            <a:lstStyle/>
            <a:p>
              <a:pPr algn="ctr" rtl="0">
                <a:defRPr lang="en-US" sz="1050" b="0" i="0" u="none" strike="noStrike" kern="1200" baseline="0">
                  <a:solidFill>
                    <a:schemeClr val="tx1">
                      <a:lumMod val="50000"/>
                      <a:lumOff val="5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378607"/>
        <c:crosses val="autoZero"/>
        <c:auto val="1"/>
        <c:lblAlgn val="ctr"/>
        <c:lblOffset val="100"/>
        <c:noMultiLvlLbl val="0"/>
      </c:catAx>
      <c:valAx>
        <c:axId val="1875378607"/>
        <c:scaling>
          <c:orientation val="minMax"/>
          <c:min val="0.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Peaking Factor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3762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Commercial PF</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v>Adjusted</c:v>
          </c:tx>
          <c:spPr>
            <a:ln w="28575" cap="rnd">
              <a:solidFill>
                <a:schemeClr val="accent2"/>
              </a:solidFill>
              <a:round/>
            </a:ln>
            <a:effectLst/>
          </c:spPr>
          <c:marker>
            <c:symbol val="none"/>
          </c:marker>
          <c:cat>
            <c:numRef>
              <c:f>'Commercial Updated'!$L$2:$L$13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'Commercial Updated'!$M$2:$M$13</c:f>
              <c:numCache>
                <c:formatCode>0.00</c:formatCode>
                <c:ptCount val="12"/>
                <c:pt idx="0">
                  <c:v>0.81535427890811929</c:v>
                </c:pt>
                <c:pt idx="1">
                  <c:v>0.8725584902410507</c:v>
                </c:pt>
                <c:pt idx="2">
                  <c:v>1.069552336686959</c:v>
                </c:pt>
                <c:pt idx="3">
                  <c:v>1.0346618005016652</c:v>
                </c:pt>
                <c:pt idx="4">
                  <c:v>1.0977762635262769</c:v>
                </c:pt>
                <c:pt idx="5">
                  <c:v>1.0628414659589605</c:v>
                </c:pt>
                <c:pt idx="6">
                  <c:v>1.0908370471090054</c:v>
                </c:pt>
                <c:pt idx="7">
                  <c:v>1.0527867494634287</c:v>
                </c:pt>
                <c:pt idx="8">
                  <c:v>1.0643579560703842</c:v>
                </c:pt>
                <c:pt idx="9">
                  <c:v>1.0558244726292898</c:v>
                </c:pt>
                <c:pt idx="10">
                  <c:v>0.96174237910016613</c:v>
                </c:pt>
                <c:pt idx="11">
                  <c:v>0.81458002504376803</c:v>
                </c:pt>
              </c:numCache>
            </c:numRef>
          </c:val>
          <c:smooth val="0"/>
          <c:extLst>
            <c:ext xmlns:c16="http://schemas.microsoft.com/office/drawing/2014/chart" uri="{C3380CC4-5D6E-409C-BE32-E72D297353CC}">
              <c16:uniqueId val="{00000000-0C73-4908-937E-9316D8ECA237}"/>
            </c:ext>
          </c:extLst>
        </c:ser>
        <c:dLbls>
          <c:showLegendKey val="0"/>
          <c:showVal val="0"/>
          <c:showCatName val="0"/>
          <c:showSerName val="0"/>
          <c:showPercent val="0"/>
          <c:showBubbleSize val="0"/>
        </c:dLbls>
        <c:smooth val="0"/>
        <c:axId val="1875376207"/>
        <c:axId val="1875378607"/>
      </c:lineChart>
      <c:catAx>
        <c:axId val="1875376207"/>
        <c:scaling>
          <c:orientation val="minMax"/>
        </c:scaling>
        <c:delete val="0"/>
        <c:axPos val="b"/>
        <c:title>
          <c:tx>
            <c:rich>
              <a:bodyPr rot="0" spcFirstLastPara="1" vertOverflow="ellipsis" vert="horz" wrap="square" anchor="ctr" anchorCtr="1"/>
              <a:lstStyle/>
              <a:p>
                <a:pPr algn="ctr" rtl="0">
                  <a:defRPr lang="en-US" sz="1050" b="0" i="0" u="none" strike="noStrike" kern="1200" baseline="0">
                    <a:solidFill>
                      <a:schemeClr val="tx1">
                        <a:lumMod val="50000"/>
                        <a:lumOff val="50000"/>
                      </a:schemeClr>
                    </a:solidFill>
                    <a:latin typeface="+mn-lt"/>
                    <a:ea typeface="+mn-ea"/>
                    <a:cs typeface="+mn-cs"/>
                  </a:defRPr>
                </a:pPr>
                <a:r>
                  <a:rPr lang="en-US" sz="1050" b="0" i="0" u="none" strike="noStrike" kern="1200" baseline="0">
                    <a:solidFill>
                      <a:schemeClr val="tx1">
                        <a:lumMod val="50000"/>
                        <a:lumOff val="50000"/>
                      </a:schemeClr>
                    </a:solidFill>
                    <a:latin typeface="+mn-lt"/>
                    <a:ea typeface="+mn-ea"/>
                    <a:cs typeface="+mn-cs"/>
                  </a:rPr>
                  <a:t>Month</a:t>
                </a:r>
              </a:p>
            </c:rich>
          </c:tx>
          <c:overlay val="0"/>
          <c:spPr>
            <a:noFill/>
            <a:ln>
              <a:noFill/>
            </a:ln>
            <a:effectLst/>
          </c:spPr>
          <c:txPr>
            <a:bodyPr rot="0" spcFirstLastPara="1" vertOverflow="ellipsis" vert="horz" wrap="square" anchor="ctr" anchorCtr="1"/>
            <a:lstStyle/>
            <a:p>
              <a:pPr algn="ctr" rtl="0">
                <a:defRPr lang="en-US" sz="1050" b="0" i="0" u="none" strike="noStrike" kern="1200" baseline="0">
                  <a:solidFill>
                    <a:schemeClr val="tx1">
                      <a:lumMod val="50000"/>
                      <a:lumOff val="5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378607"/>
        <c:crosses val="autoZero"/>
        <c:auto val="1"/>
        <c:lblAlgn val="ctr"/>
        <c:lblOffset val="100"/>
        <c:noMultiLvlLbl val="0"/>
      </c:catAx>
      <c:valAx>
        <c:axId val="1875378607"/>
        <c:scaling>
          <c:orientation val="minMax"/>
          <c:min val="0.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Peaking Factor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3762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Agriculture</a:t>
            </a:r>
            <a:r>
              <a:rPr lang="en-US" baseline="0"/>
              <a:t> PF</a:t>
            </a:r>
            <a:endParaRPr lang="en-US"/>
          </a:p>
        </c:rich>
      </c:tx>
      <c:layout>
        <c:manualLayout>
          <c:xMode val="edge"/>
          <c:yMode val="edge"/>
          <c:x val="0.38686789151356082"/>
          <c:y val="5.092592592592592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v>Adjusted PF</c:v>
          </c:tx>
          <c:spPr>
            <a:ln w="28575" cap="rnd">
              <a:solidFill>
                <a:schemeClr val="accent2"/>
              </a:solidFill>
              <a:round/>
            </a:ln>
            <a:effectLst/>
          </c:spPr>
          <c:marker>
            <c:symbol val="none"/>
          </c:marker>
          <c:cat>
            <c:numRef>
              <c:f>'Agriculture Updated'!$L$2:$L$13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'Agriculture Updated'!$M$2:$M$13</c:f>
              <c:numCache>
                <c:formatCode>0.00</c:formatCode>
                <c:ptCount val="12"/>
                <c:pt idx="0">
                  <c:v>0.29812724746355856</c:v>
                </c:pt>
                <c:pt idx="1">
                  <c:v>0.29405557798336179</c:v>
                </c:pt>
                <c:pt idx="2">
                  <c:v>0.6479778962970687</c:v>
                </c:pt>
                <c:pt idx="3">
                  <c:v>0.99411804585644692</c:v>
                </c:pt>
                <c:pt idx="4">
                  <c:v>1.1874824491403593</c:v>
                </c:pt>
                <c:pt idx="5">
                  <c:v>1.2317357356019376</c:v>
                </c:pt>
                <c:pt idx="6">
                  <c:v>1.7216600824467463</c:v>
                </c:pt>
                <c:pt idx="7">
                  <c:v>1.9764169607998849</c:v>
                </c:pt>
                <c:pt idx="8">
                  <c:v>1.7228514383449287</c:v>
                </c:pt>
                <c:pt idx="9">
                  <c:v>1.2363317961144689</c:v>
                </c:pt>
                <c:pt idx="10">
                  <c:v>0.43611280483425652</c:v>
                </c:pt>
                <c:pt idx="11">
                  <c:v>0.25314375296995945</c:v>
                </c:pt>
              </c:numCache>
            </c:numRef>
          </c:val>
          <c:smooth val="0"/>
          <c:extLst>
            <c:ext xmlns:c16="http://schemas.microsoft.com/office/drawing/2014/chart" uri="{C3380CC4-5D6E-409C-BE32-E72D297353CC}">
              <c16:uniqueId val="{00000000-11AA-46BD-A2FD-AD68BECB8465}"/>
            </c:ext>
          </c:extLst>
        </c:ser>
        <c:dLbls>
          <c:showLegendKey val="0"/>
          <c:showVal val="0"/>
          <c:showCatName val="0"/>
          <c:showSerName val="0"/>
          <c:showPercent val="0"/>
          <c:showBubbleSize val="0"/>
        </c:dLbls>
        <c:smooth val="0"/>
        <c:axId val="1875376207"/>
        <c:axId val="1875378607"/>
      </c:lineChart>
      <c:catAx>
        <c:axId val="1875376207"/>
        <c:scaling>
          <c:orientation val="minMax"/>
        </c:scaling>
        <c:delete val="0"/>
        <c:axPos val="b"/>
        <c:title>
          <c:tx>
            <c:rich>
              <a:bodyPr rot="0" spcFirstLastPara="1" vertOverflow="ellipsis" vert="horz" wrap="square" anchor="ctr" anchorCtr="1"/>
              <a:lstStyle/>
              <a:p>
                <a:pPr algn="ctr" rtl="0">
                  <a:defRPr lang="en-US" sz="1050" b="0" i="0" u="none" strike="noStrike" kern="1200" baseline="0">
                    <a:solidFill>
                      <a:schemeClr val="tx1">
                        <a:lumMod val="50000"/>
                        <a:lumOff val="50000"/>
                      </a:schemeClr>
                    </a:solidFill>
                    <a:latin typeface="+mn-lt"/>
                    <a:ea typeface="+mn-ea"/>
                    <a:cs typeface="+mn-cs"/>
                  </a:defRPr>
                </a:pPr>
                <a:r>
                  <a:rPr lang="en-US" sz="1050" b="0" i="0" u="none" strike="noStrike" kern="1200" baseline="0">
                    <a:solidFill>
                      <a:schemeClr val="tx1">
                        <a:lumMod val="50000"/>
                        <a:lumOff val="50000"/>
                      </a:schemeClr>
                    </a:solidFill>
                    <a:latin typeface="+mn-lt"/>
                    <a:ea typeface="+mn-ea"/>
                    <a:cs typeface="+mn-cs"/>
                  </a:rPr>
                  <a:t>Month</a:t>
                </a:r>
              </a:p>
            </c:rich>
          </c:tx>
          <c:overlay val="0"/>
          <c:spPr>
            <a:noFill/>
            <a:ln>
              <a:noFill/>
            </a:ln>
            <a:effectLst/>
          </c:spPr>
          <c:txPr>
            <a:bodyPr rot="0" spcFirstLastPara="1" vertOverflow="ellipsis" vert="horz" wrap="square" anchor="ctr" anchorCtr="1"/>
            <a:lstStyle/>
            <a:p>
              <a:pPr algn="ctr" rtl="0">
                <a:defRPr lang="en-US" sz="1050" b="0" i="0" u="none" strike="noStrike" kern="1200" baseline="0">
                  <a:solidFill>
                    <a:schemeClr val="tx1">
                      <a:lumMod val="50000"/>
                      <a:lumOff val="5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378607"/>
        <c:crosses val="autoZero"/>
        <c:auto val="1"/>
        <c:lblAlgn val="ctr"/>
        <c:lblOffset val="100"/>
        <c:noMultiLvlLbl val="0"/>
      </c:catAx>
      <c:valAx>
        <c:axId val="1875378607"/>
        <c:scaling>
          <c:orientation val="minMax"/>
          <c:min val="0.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Peaking Factor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3762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v>Seasonal PF</c:v>
          </c:tx>
          <c:spPr>
            <a:ln w="28575" cap="rnd">
              <a:solidFill>
                <a:schemeClr val="accent2"/>
              </a:solidFill>
              <a:round/>
            </a:ln>
            <a:effectLst/>
          </c:spPr>
          <c:marker>
            <c:symbol val="none"/>
          </c:marker>
          <c:cat>
            <c:numRef>
              <c:f>Seasonal!$K$2:$K$13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Seasonal!$L$2:$L$13</c:f>
              <c:numCache>
                <c:formatCode>0.00</c:formatCode>
                <c:ptCount val="12"/>
                <c:pt idx="0">
                  <c:v>0</c:v>
                </c:pt>
                <c:pt idx="1">
                  <c:v>0</c:v>
                </c:pt>
                <c:pt idx="2">
                  <c:v>3.2523385574302115E-2</c:v>
                </c:pt>
                <c:pt idx="3">
                  <c:v>0.36613470702144246</c:v>
                </c:pt>
                <c:pt idx="4">
                  <c:v>0.56925392176999423</c:v>
                </c:pt>
                <c:pt idx="5">
                  <c:v>1.7917049755236756</c:v>
                </c:pt>
                <c:pt idx="6">
                  <c:v>2.5029923009424433</c:v>
                </c:pt>
                <c:pt idx="7">
                  <c:v>2.8555622591439724</c:v>
                </c:pt>
                <c:pt idx="8">
                  <c:v>2.5125199541152816</c:v>
                </c:pt>
                <c:pt idx="9">
                  <c:v>1.1171993908503965</c:v>
                </c:pt>
                <c:pt idx="10">
                  <c:v>0.25210910505849199</c:v>
                </c:pt>
                <c:pt idx="11">
                  <c:v>0</c:v>
                </c:pt>
              </c:numCache>
            </c:numRef>
          </c:val>
          <c:smooth val="0"/>
          <c:extLst>
            <c:ext xmlns:c16="http://schemas.microsoft.com/office/drawing/2014/chart" uri="{C3380CC4-5D6E-409C-BE32-E72D297353CC}">
              <c16:uniqueId val="{00000000-9C19-430E-AB64-AD4415BB144E}"/>
            </c:ext>
          </c:extLst>
        </c:ser>
        <c:dLbls>
          <c:showLegendKey val="0"/>
          <c:showVal val="0"/>
          <c:showCatName val="0"/>
          <c:showSerName val="0"/>
          <c:showPercent val="0"/>
          <c:showBubbleSize val="0"/>
        </c:dLbls>
        <c:smooth val="0"/>
        <c:axId val="1875376207"/>
        <c:axId val="1875378607"/>
      </c:lineChart>
      <c:catAx>
        <c:axId val="1875376207"/>
        <c:scaling>
          <c:orientation val="minMax"/>
        </c:scaling>
        <c:delete val="0"/>
        <c:axPos val="b"/>
        <c:title>
          <c:tx>
            <c:rich>
              <a:bodyPr rot="0" spcFirstLastPara="1" vertOverflow="ellipsis" vert="horz" wrap="square" anchor="ctr" anchorCtr="1"/>
              <a:lstStyle/>
              <a:p>
                <a:pPr algn="ctr" rtl="0">
                  <a:defRPr lang="en-US" sz="1050" b="0" i="0" u="none" strike="noStrike" kern="1200" baseline="0">
                    <a:solidFill>
                      <a:schemeClr val="tx1">
                        <a:lumMod val="50000"/>
                        <a:lumOff val="50000"/>
                      </a:schemeClr>
                    </a:solidFill>
                    <a:latin typeface="+mn-lt"/>
                    <a:ea typeface="+mn-ea"/>
                    <a:cs typeface="+mn-cs"/>
                  </a:defRPr>
                </a:pPr>
                <a:r>
                  <a:rPr lang="en-US" sz="1050" b="0" i="0" u="none" strike="noStrike" kern="1200" baseline="0">
                    <a:solidFill>
                      <a:schemeClr val="tx1">
                        <a:lumMod val="50000"/>
                        <a:lumOff val="50000"/>
                      </a:schemeClr>
                    </a:solidFill>
                    <a:latin typeface="+mn-lt"/>
                    <a:ea typeface="+mn-ea"/>
                    <a:cs typeface="+mn-cs"/>
                  </a:rPr>
                  <a:t>Month</a:t>
                </a:r>
              </a:p>
            </c:rich>
          </c:tx>
          <c:overlay val="0"/>
          <c:spPr>
            <a:noFill/>
            <a:ln>
              <a:noFill/>
            </a:ln>
            <a:effectLst/>
          </c:spPr>
          <c:txPr>
            <a:bodyPr rot="0" spcFirstLastPara="1" vertOverflow="ellipsis" vert="horz" wrap="square" anchor="ctr" anchorCtr="1"/>
            <a:lstStyle/>
            <a:p>
              <a:pPr algn="ctr" rtl="0">
                <a:defRPr lang="en-US" sz="1050" b="0" i="0" u="none" strike="noStrike" kern="1200" baseline="0">
                  <a:solidFill>
                    <a:schemeClr val="tx1">
                      <a:lumMod val="50000"/>
                      <a:lumOff val="5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378607"/>
        <c:crosses val="autoZero"/>
        <c:auto val="1"/>
        <c:lblAlgn val="ctr"/>
        <c:lblOffset val="100"/>
        <c:noMultiLvlLbl val="0"/>
      </c:catAx>
      <c:valAx>
        <c:axId val="1875378607"/>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Peaking Factor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3762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US" sz="1400" b="0" i="0" u="none" strike="noStrike" kern="1200" spc="0" baseline="0">
                <a:solidFill>
                  <a:srgbClr val="000000">
                    <a:lumMod val="65000"/>
                    <a:lumOff val="35000"/>
                  </a:srgbClr>
                </a:solidFill>
                <a:latin typeface="+mn-lt"/>
                <a:ea typeface="+mn-ea"/>
                <a:cs typeface="+mn-cs"/>
              </a:defRPr>
            </a:pPr>
            <a:r>
              <a:rPr lang="en-US" sz="1400" b="0" i="0" u="none" strike="noStrike" kern="1200" spc="0" baseline="0">
                <a:solidFill>
                  <a:srgbClr val="000000">
                    <a:lumMod val="65000"/>
                    <a:lumOff val="35000"/>
                  </a:srgbClr>
                </a:solidFill>
                <a:latin typeface="+mn-lt"/>
                <a:ea typeface="+mn-ea"/>
                <a:cs typeface="+mn-cs"/>
              </a:rPr>
              <a:t>Large Industrial Demands PF</a:t>
            </a:r>
          </a:p>
        </c:rich>
      </c:tx>
      <c:layout>
        <c:manualLayout>
          <c:xMode val="edge"/>
          <c:yMode val="edge"/>
          <c:x val="0.12502847449714816"/>
          <c:y val="3.6753445635528334E-2"/>
        </c:manualLayout>
      </c:layout>
      <c:overlay val="0"/>
      <c:spPr>
        <a:noFill/>
        <a:ln>
          <a:noFill/>
        </a:ln>
        <a:effectLst/>
      </c:spPr>
      <c:txPr>
        <a:bodyPr rot="0" spcFirstLastPara="1" vertOverflow="ellipsis" vert="horz" wrap="square" anchor="ctr" anchorCtr="1"/>
        <a:lstStyle/>
        <a:p>
          <a:pPr algn="ctr" rtl="0">
            <a:defRPr lang="en-US" sz="1400" b="0" i="0" u="none" strike="noStrike" kern="1200" spc="0" baseline="0">
              <a:solidFill>
                <a:srgbClr val="000000">
                  <a:lumMod val="65000"/>
                  <a:lumOff val="35000"/>
                </a:srgbClr>
              </a:solidFill>
              <a:latin typeface="+mn-lt"/>
              <a:ea typeface="+mn-ea"/>
              <a:cs typeface="+mn-cs"/>
            </a:defRPr>
          </a:pPr>
          <a:endParaRPr lang="en-US"/>
        </a:p>
      </c:txPr>
    </c:title>
    <c:autoTitleDeleted val="0"/>
    <c:plotArea>
      <c:layout/>
      <c:lineChart>
        <c:grouping val="standard"/>
        <c:varyColors val="0"/>
        <c:ser>
          <c:idx val="0"/>
          <c:order val="0"/>
          <c:spPr>
            <a:ln w="28575" cap="rnd">
              <a:solidFill>
                <a:srgbClr val="5FB190"/>
              </a:solidFill>
              <a:round/>
            </a:ln>
            <a:effectLst/>
          </c:spPr>
          <c:marker>
            <c:symbol val="none"/>
          </c:marker>
          <c:cat>
            <c:numRef>
              <c:f>Sheet1!$C$26:$C$37</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Sheet1!$D$26:$D$37</c:f>
              <c:numCache>
                <c:formatCode>General</c:formatCode>
                <c:ptCount val="12"/>
                <c:pt idx="0">
                  <c:v>0.44</c:v>
                </c:pt>
                <c:pt idx="1">
                  <c:v>0.49</c:v>
                </c:pt>
                <c:pt idx="2">
                  <c:v>0.62</c:v>
                </c:pt>
                <c:pt idx="3">
                  <c:v>0.76</c:v>
                </c:pt>
                <c:pt idx="4">
                  <c:v>0.87</c:v>
                </c:pt>
                <c:pt idx="5">
                  <c:v>0.96</c:v>
                </c:pt>
                <c:pt idx="6">
                  <c:v>1</c:v>
                </c:pt>
                <c:pt idx="7">
                  <c:v>0.99</c:v>
                </c:pt>
                <c:pt idx="8">
                  <c:v>0.9</c:v>
                </c:pt>
                <c:pt idx="9">
                  <c:v>0.77</c:v>
                </c:pt>
                <c:pt idx="10">
                  <c:v>0.62</c:v>
                </c:pt>
                <c:pt idx="11">
                  <c:v>0.49</c:v>
                </c:pt>
              </c:numCache>
            </c:numRef>
          </c:val>
          <c:smooth val="0"/>
          <c:extLst>
            <c:ext xmlns:c16="http://schemas.microsoft.com/office/drawing/2014/chart" uri="{C3380CC4-5D6E-409C-BE32-E72D297353CC}">
              <c16:uniqueId val="{00000000-216C-42AC-BEE1-498A817415EE}"/>
            </c:ext>
          </c:extLst>
        </c:ser>
        <c:dLbls>
          <c:showLegendKey val="0"/>
          <c:showVal val="0"/>
          <c:showCatName val="0"/>
          <c:showSerName val="0"/>
          <c:showPercent val="0"/>
          <c:showBubbleSize val="0"/>
        </c:dLbls>
        <c:smooth val="0"/>
        <c:axId val="338826399"/>
        <c:axId val="338827359"/>
      </c:lineChart>
      <c:catAx>
        <c:axId val="338826399"/>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050">
                    <a:solidFill>
                      <a:schemeClr val="tx1">
                        <a:lumMod val="50000"/>
                        <a:lumOff val="50000"/>
                      </a:schemeClr>
                    </a:solidFill>
                  </a:rPr>
                  <a:t>Month</a:t>
                </a:r>
                <a:endParaRPr lang="en-US" sz="1200">
                  <a:solidFill>
                    <a:schemeClr val="tx1">
                      <a:lumMod val="50000"/>
                      <a:lumOff val="50000"/>
                    </a:schemeClr>
                  </a:solidFill>
                </a:endParaRPr>
              </a:p>
            </c:rich>
          </c:tx>
          <c:layout>
            <c:manualLayout>
              <c:xMode val="edge"/>
              <c:yMode val="edge"/>
              <c:x val="0.45751166520851561"/>
              <c:y val="0.833708205064327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8827359"/>
        <c:crosses val="autoZero"/>
        <c:auto val="1"/>
        <c:lblAlgn val="ctr"/>
        <c:lblOffset val="100"/>
        <c:noMultiLvlLbl val="0"/>
      </c:catAx>
      <c:valAx>
        <c:axId val="338827359"/>
        <c:scaling>
          <c:orientation val="minMax"/>
          <c:max val="1.5"/>
          <c:min val="0.30000000000000004"/>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50000"/>
                        <a:lumOff val="50000"/>
                      </a:schemeClr>
                    </a:solidFill>
                    <a:latin typeface="+mn-lt"/>
                    <a:ea typeface="+mn-ea"/>
                    <a:cs typeface="+mn-cs"/>
                  </a:defRPr>
                </a:pPr>
                <a:r>
                  <a:rPr lang="en-US" sz="1050">
                    <a:solidFill>
                      <a:schemeClr val="tx1">
                        <a:lumMod val="50000"/>
                        <a:lumOff val="50000"/>
                      </a:schemeClr>
                    </a:solidFill>
                  </a:rPr>
                  <a:t>Peaking</a:t>
                </a:r>
                <a:r>
                  <a:rPr lang="en-US" sz="1050" baseline="0">
                    <a:solidFill>
                      <a:schemeClr val="tx1">
                        <a:lumMod val="50000"/>
                        <a:lumOff val="50000"/>
                      </a:schemeClr>
                    </a:solidFill>
                  </a:rPr>
                  <a:t> Factor</a:t>
                </a:r>
                <a:endParaRPr lang="en-US" sz="1050">
                  <a:solidFill>
                    <a:schemeClr val="tx1">
                      <a:lumMod val="50000"/>
                      <a:lumOff val="50000"/>
                    </a:schemeClr>
                  </a:solidFill>
                </a:endParaRPr>
              </a:p>
            </c:rich>
          </c:tx>
          <c:layout>
            <c:manualLayout>
              <c:xMode val="edge"/>
              <c:yMode val="edge"/>
              <c:x val="3.981481481481481E-2"/>
              <c:y val="0.21133571780225516"/>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50000"/>
                      <a:lumOff val="50000"/>
                    </a:schemeClr>
                  </a:solidFill>
                  <a:latin typeface="+mn-lt"/>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8826399"/>
        <c:crosses val="autoZero"/>
        <c:crossBetween val="between"/>
        <c:majorUnit val="0.30000000000000004"/>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Quarry</a:t>
            </a:r>
            <a:r>
              <a:rPr lang="en-US" baseline="0"/>
              <a:t> PF</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1"/>
          <c:tx>
            <c:strRef>
              <c:f>Demands!$C$169</c:f>
              <c:strCache>
                <c:ptCount val="1"/>
                <c:pt idx="0">
                  <c:v>PF from Average of each Individual</c:v>
                </c:pt>
              </c:strCache>
            </c:strRef>
          </c:tx>
          <c:spPr>
            <a:ln w="28575" cap="rnd">
              <a:solidFill>
                <a:schemeClr val="accent2"/>
              </a:solidFill>
              <a:round/>
            </a:ln>
            <a:effectLst/>
          </c:spPr>
          <c:marker>
            <c:symbol val="none"/>
          </c:marker>
          <c:val>
            <c:numRef>
              <c:f>Demands!$C$170:$C$181</c:f>
              <c:numCache>
                <c:formatCode>0.00</c:formatCode>
                <c:ptCount val="12"/>
                <c:pt idx="0">
                  <c:v>0.66937836408795526</c:v>
                </c:pt>
                <c:pt idx="1">
                  <c:v>0.77884432829976424</c:v>
                </c:pt>
                <c:pt idx="2">
                  <c:v>0.96802359204293886</c:v>
                </c:pt>
                <c:pt idx="3">
                  <c:v>1.2156818615740965</c:v>
                </c:pt>
                <c:pt idx="4">
                  <c:v>1.140525679720559</c:v>
                </c:pt>
                <c:pt idx="5">
                  <c:v>1.1728648664608095</c:v>
                </c:pt>
                <c:pt idx="6">
                  <c:v>0.89260691077720045</c:v>
                </c:pt>
                <c:pt idx="7">
                  <c:v>1.0395196660444352</c:v>
                </c:pt>
                <c:pt idx="8">
                  <c:v>1.1656724203904609</c:v>
                </c:pt>
                <c:pt idx="9">
                  <c:v>1.095966273612452</c:v>
                </c:pt>
                <c:pt idx="10">
                  <c:v>0.88819676442254325</c:v>
                </c:pt>
                <c:pt idx="11">
                  <c:v>0.97271927256678414</c:v>
                </c:pt>
              </c:numCache>
            </c:numRef>
          </c:val>
          <c:smooth val="0"/>
          <c:extLst>
            <c:ext xmlns:c16="http://schemas.microsoft.com/office/drawing/2014/chart" uri="{C3380CC4-5D6E-409C-BE32-E72D297353CC}">
              <c16:uniqueId val="{00000000-2525-4527-ACAE-34445EC2A1C9}"/>
            </c:ext>
          </c:extLst>
        </c:ser>
        <c:dLbls>
          <c:showLegendKey val="0"/>
          <c:showVal val="0"/>
          <c:showCatName val="0"/>
          <c:showSerName val="0"/>
          <c:showPercent val="0"/>
          <c:showBubbleSize val="0"/>
        </c:dLbls>
        <c:smooth val="0"/>
        <c:axId val="363042719"/>
        <c:axId val="363041759"/>
        <c:extLst>
          <c:ext xmlns:c15="http://schemas.microsoft.com/office/drawing/2012/chart" uri="{02D57815-91ED-43cb-92C2-25804820EDAC}">
            <c15:filteredLineSeries>
              <c15:ser>
                <c:idx val="0"/>
                <c:order val="0"/>
                <c:tx>
                  <c:strRef>
                    <c:extLst>
                      <c:ext uri="{02D57815-91ED-43cb-92C2-25804820EDAC}">
                        <c15:formulaRef>
                          <c15:sqref>Demands!$B$169</c15:sqref>
                        </c15:formulaRef>
                      </c:ext>
                    </c:extLst>
                    <c:strCache>
                      <c:ptCount val="1"/>
                      <c:pt idx="0">
                        <c:v>Combined from Yearly Aggregate</c:v>
                      </c:pt>
                    </c:strCache>
                  </c:strRef>
                </c:tx>
                <c:spPr>
                  <a:ln w="28575" cap="rnd">
                    <a:solidFill>
                      <a:schemeClr val="accent1"/>
                    </a:solidFill>
                    <a:round/>
                  </a:ln>
                  <a:effectLst/>
                </c:spPr>
                <c:marker>
                  <c:symbol val="none"/>
                </c:marker>
                <c:val>
                  <c:numRef>
                    <c:extLst>
                      <c:ext uri="{02D57815-91ED-43cb-92C2-25804820EDAC}">
                        <c15:formulaRef>
                          <c15:sqref>Demands!$B$170:$B$181</c15:sqref>
                        </c15:formulaRef>
                      </c:ext>
                    </c:extLst>
                    <c:numCache>
                      <c:formatCode>0.0</c:formatCode>
                      <c:ptCount val="12"/>
                      <c:pt idx="0">
                        <c:v>0.85784433231005741</c:v>
                      </c:pt>
                      <c:pt idx="1">
                        <c:v>0.96865359174761301</c:v>
                      </c:pt>
                      <c:pt idx="2">
                        <c:v>1.0520664658763585</c:v>
                      </c:pt>
                      <c:pt idx="3">
                        <c:v>1.2194775208687514</c:v>
                      </c:pt>
                      <c:pt idx="4">
                        <c:v>0.99349139775523765</c:v>
                      </c:pt>
                      <c:pt idx="5">
                        <c:v>1.0599048764069703</c:v>
                      </c:pt>
                      <c:pt idx="6">
                        <c:v>0.9875694040941928</c:v>
                      </c:pt>
                      <c:pt idx="7">
                        <c:v>0.91604590193962199</c:v>
                      </c:pt>
                      <c:pt idx="8">
                        <c:v>1.0557845752741404</c:v>
                      </c:pt>
                      <c:pt idx="9">
                        <c:v>1.019309480984075</c:v>
                      </c:pt>
                      <c:pt idx="10">
                        <c:v>0.87356565221500126</c:v>
                      </c:pt>
                      <c:pt idx="11">
                        <c:v>0.99628680052798035</c:v>
                      </c:pt>
                    </c:numCache>
                  </c:numRef>
                </c:val>
                <c:smooth val="0"/>
                <c:extLst>
                  <c:ext xmlns:c16="http://schemas.microsoft.com/office/drawing/2014/chart" uri="{C3380CC4-5D6E-409C-BE32-E72D297353CC}">
                    <c16:uniqueId val="{00000001-2525-4527-ACAE-34445EC2A1C9}"/>
                  </c:ext>
                </c:extLst>
              </c15:ser>
            </c15:filteredLineSeries>
          </c:ext>
        </c:extLst>
      </c:lineChart>
      <c:catAx>
        <c:axId val="36304271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63041759"/>
        <c:crosses val="autoZero"/>
        <c:auto val="1"/>
        <c:lblAlgn val="ctr"/>
        <c:lblOffset val="100"/>
        <c:noMultiLvlLbl val="0"/>
      </c:catAx>
      <c:valAx>
        <c:axId val="363041759"/>
        <c:scaling>
          <c:orientation val="minMax"/>
          <c:min val="0.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Peaking Factor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630427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a:solidFill>
                  <a:srgbClr val="0070C0"/>
                </a:solidFill>
              </a:rPr>
              <a:t>Typical Max Day</a:t>
            </a:r>
            <a:r>
              <a:rPr lang="en-US" sz="1200" baseline="0">
                <a:solidFill>
                  <a:srgbClr val="0070C0"/>
                </a:solidFill>
              </a:rPr>
              <a:t> </a:t>
            </a:r>
            <a:r>
              <a:rPr lang="en-US" sz="1200">
                <a:solidFill>
                  <a:srgbClr val="0070C0"/>
                </a:solidFill>
              </a:rPr>
              <a:t>Water Usage at Single Site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v>Water Demand</c:v>
          </c:tx>
          <c:spPr>
            <a:ln w="19050" cap="rnd">
              <a:solidFill>
                <a:schemeClr val="accent1"/>
              </a:solidFill>
              <a:round/>
            </a:ln>
            <a:effectLst/>
          </c:spPr>
          <c:marker>
            <c:symbol val="none"/>
          </c:marker>
          <c:cat>
            <c:strRef>
              <c:f>'Data Center Flows'!$G$19:$R$19</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'Data Center Flows'!$G$21:$R$21</c:f>
              <c:numCache>
                <c:formatCode>_(* #,##0_);_(* \(#,##0\);_(* "-"??_);_(@_)</c:formatCode>
                <c:ptCount val="12"/>
                <c:pt idx="0">
                  <c:v>353944.64285714302</c:v>
                </c:pt>
                <c:pt idx="1">
                  <c:v>392208.92857142858</c:v>
                </c:pt>
                <c:pt idx="2">
                  <c:v>497435.71428571432</c:v>
                </c:pt>
                <c:pt idx="3">
                  <c:v>612228.57142857136</c:v>
                </c:pt>
                <c:pt idx="4">
                  <c:v>698323.21428571432</c:v>
                </c:pt>
                <c:pt idx="5">
                  <c:v>774851.78571428568</c:v>
                </c:pt>
                <c:pt idx="6">
                  <c:v>803550</c:v>
                </c:pt>
                <c:pt idx="7">
                  <c:v>793983.92857142864</c:v>
                </c:pt>
                <c:pt idx="8">
                  <c:v>727021.42857142852</c:v>
                </c:pt>
                <c:pt idx="9">
                  <c:v>621794.64285714284</c:v>
                </c:pt>
                <c:pt idx="10">
                  <c:v>497435.71428571432</c:v>
                </c:pt>
                <c:pt idx="11">
                  <c:v>392208.92857142858</c:v>
                </c:pt>
              </c:numCache>
            </c:numRef>
          </c:val>
          <c:smooth val="1"/>
          <c:extLst>
            <c:ext xmlns:c16="http://schemas.microsoft.com/office/drawing/2014/chart" uri="{C3380CC4-5D6E-409C-BE32-E72D297353CC}">
              <c16:uniqueId val="{00000000-B109-4584-8F27-DB24308D84BB}"/>
            </c:ext>
          </c:extLst>
        </c:ser>
        <c:ser>
          <c:idx val="1"/>
          <c:order val="1"/>
          <c:tx>
            <c:v>Wastewater Discharge</c:v>
          </c:tx>
          <c:spPr>
            <a:ln w="19050" cap="rnd">
              <a:solidFill>
                <a:schemeClr val="accent2"/>
              </a:solidFill>
              <a:round/>
            </a:ln>
            <a:effectLst/>
          </c:spPr>
          <c:marker>
            <c:symbol val="none"/>
          </c:marker>
          <c:cat>
            <c:strRef>
              <c:f>'Data Center Flows'!$G$19:$R$19</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'Data Center Flows'!$G$22:$R$22</c:f>
              <c:numCache>
                <c:formatCode>_(* #,##0_);_(* \(#,##0\);_(* "-"??_);_(@_)</c:formatCode>
                <c:ptCount val="12"/>
                <c:pt idx="0">
                  <c:v>117981.54761904762</c:v>
                </c:pt>
                <c:pt idx="1">
                  <c:v>130736.30952380953</c:v>
                </c:pt>
                <c:pt idx="2">
                  <c:v>165811.90476190476</c:v>
                </c:pt>
                <c:pt idx="3">
                  <c:v>204076.19047619047</c:v>
                </c:pt>
                <c:pt idx="4">
                  <c:v>232774.40476190476</c:v>
                </c:pt>
                <c:pt idx="5">
                  <c:v>258283.92857142858</c:v>
                </c:pt>
                <c:pt idx="6">
                  <c:v>267850</c:v>
                </c:pt>
                <c:pt idx="7">
                  <c:v>264661.30952380953</c:v>
                </c:pt>
                <c:pt idx="8">
                  <c:v>242340.47619047618</c:v>
                </c:pt>
                <c:pt idx="9">
                  <c:v>207264.88095238095</c:v>
                </c:pt>
                <c:pt idx="10">
                  <c:v>165811.90476190476</c:v>
                </c:pt>
                <c:pt idx="11">
                  <c:v>130736.30952380953</c:v>
                </c:pt>
              </c:numCache>
            </c:numRef>
          </c:val>
          <c:smooth val="1"/>
          <c:extLst>
            <c:ext xmlns:c16="http://schemas.microsoft.com/office/drawing/2014/chart" uri="{C3380CC4-5D6E-409C-BE32-E72D297353CC}">
              <c16:uniqueId val="{00000001-B109-4584-8F27-DB24308D84BB}"/>
            </c:ext>
          </c:extLst>
        </c:ser>
        <c:dLbls>
          <c:showLegendKey val="0"/>
          <c:showVal val="0"/>
          <c:showCatName val="0"/>
          <c:showSerName val="0"/>
          <c:showPercent val="0"/>
          <c:showBubbleSize val="0"/>
        </c:dLbls>
        <c:smooth val="0"/>
        <c:axId val="1019513000"/>
        <c:axId val="1019512640"/>
      </c:lineChart>
      <c:catAx>
        <c:axId val="101951300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9512640"/>
        <c:crosses val="autoZero"/>
        <c:auto val="1"/>
        <c:lblAlgn val="ctr"/>
        <c:lblOffset val="100"/>
        <c:noMultiLvlLbl val="0"/>
      </c:catAx>
      <c:valAx>
        <c:axId val="10195126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gallons</a:t>
                </a:r>
                <a:r>
                  <a:rPr lang="en-US" baseline="0"/>
                  <a:t> per day</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951300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8710AC-AB19-4D08-A20F-FF7DB5B57F9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CA9A1C05-9923-48D1-A0AD-EDBE8DE97485}">
      <dgm:prSet phldrT="[Text]"/>
      <dgm:spPr/>
      <dgm:t>
        <a:bodyPr/>
        <a:lstStyle/>
        <a:p>
          <a:r>
            <a:rPr lang="en-US"/>
            <a:t>OASIS overview and model components</a:t>
          </a:r>
        </a:p>
      </dgm:t>
    </dgm:pt>
    <dgm:pt modelId="{EB523575-A604-432C-A4B4-3FA97F9FD63F}" type="parTrans" cxnId="{351EEB8A-D45D-4592-99CC-AE427952AFCB}">
      <dgm:prSet/>
      <dgm:spPr/>
      <dgm:t>
        <a:bodyPr/>
        <a:lstStyle/>
        <a:p>
          <a:endParaRPr lang="en-US"/>
        </a:p>
      </dgm:t>
    </dgm:pt>
    <dgm:pt modelId="{DFB1C1AA-F37D-49F8-BB17-4C37D212B356}" type="sibTrans" cxnId="{351EEB8A-D45D-4592-99CC-AE427952AFCB}">
      <dgm:prSet/>
      <dgm:spPr/>
      <dgm:t>
        <a:bodyPr/>
        <a:lstStyle/>
        <a:p>
          <a:endParaRPr lang="en-US"/>
        </a:p>
      </dgm:t>
    </dgm:pt>
    <dgm:pt modelId="{A66A17D2-DBF4-4E37-B1C8-0AE281ACB562}">
      <dgm:prSet phldrT="[Text]"/>
      <dgm:spPr/>
      <dgm:t>
        <a:bodyPr/>
        <a:lstStyle/>
        <a:p>
          <a:r>
            <a:rPr lang="en-US"/>
            <a:t>Model scenarios</a:t>
          </a:r>
        </a:p>
      </dgm:t>
    </dgm:pt>
    <dgm:pt modelId="{642E8B26-C78E-4352-82F9-8947969B2369}" type="parTrans" cxnId="{5579FF0F-E018-4E81-BFAD-B3D56451189B}">
      <dgm:prSet/>
      <dgm:spPr/>
      <dgm:t>
        <a:bodyPr/>
        <a:lstStyle/>
        <a:p>
          <a:endParaRPr lang="en-US"/>
        </a:p>
      </dgm:t>
    </dgm:pt>
    <dgm:pt modelId="{1FDBF432-D49B-4CDE-99CA-B073ACAF31EE}" type="sibTrans" cxnId="{5579FF0F-E018-4E81-BFAD-B3D56451189B}">
      <dgm:prSet/>
      <dgm:spPr/>
      <dgm:t>
        <a:bodyPr/>
        <a:lstStyle/>
        <a:p>
          <a:endParaRPr lang="en-US"/>
        </a:p>
      </dgm:t>
    </dgm:pt>
    <dgm:pt modelId="{BB1D7503-7C13-4311-BA1B-F441035CD97F}">
      <dgm:prSet phldrT="[Text]"/>
      <dgm:spPr/>
      <dgm:t>
        <a:bodyPr/>
        <a:lstStyle/>
        <a:p>
          <a:r>
            <a:rPr lang="en-US" dirty="0"/>
            <a:t>Ground water supplies</a:t>
          </a:r>
        </a:p>
      </dgm:t>
    </dgm:pt>
    <dgm:pt modelId="{86F079D9-D00A-4843-B06D-D8D3380046FF}" type="parTrans" cxnId="{DF2BD8C0-0AC8-403C-83F8-CD9945F1818A}">
      <dgm:prSet/>
      <dgm:spPr/>
      <dgm:t>
        <a:bodyPr/>
        <a:lstStyle/>
        <a:p>
          <a:endParaRPr lang="en-US"/>
        </a:p>
      </dgm:t>
    </dgm:pt>
    <dgm:pt modelId="{57C97E2D-3F5C-4273-BD9E-A5FA2346ABEB}" type="sibTrans" cxnId="{DF2BD8C0-0AC8-403C-83F8-CD9945F1818A}">
      <dgm:prSet/>
      <dgm:spPr/>
      <dgm:t>
        <a:bodyPr/>
        <a:lstStyle/>
        <a:p>
          <a:endParaRPr lang="en-US"/>
        </a:p>
      </dgm:t>
    </dgm:pt>
    <dgm:pt modelId="{0D03F7B3-3BC3-4CF4-956B-8A07E14C8E1F}">
      <dgm:prSet phldrT="[Text]"/>
      <dgm:spPr/>
      <dgm:t>
        <a:bodyPr/>
        <a:lstStyle/>
        <a:p>
          <a:r>
            <a:rPr lang="en-US"/>
            <a:t>Surface water supplies and reservoirs </a:t>
          </a:r>
        </a:p>
      </dgm:t>
    </dgm:pt>
    <dgm:pt modelId="{E085CD25-6BD3-4162-B15E-2DB06E6127EA}" type="parTrans" cxnId="{DC546CF2-CC51-44DC-B84C-6F64AF8F54CA}">
      <dgm:prSet/>
      <dgm:spPr/>
      <dgm:t>
        <a:bodyPr/>
        <a:lstStyle/>
        <a:p>
          <a:endParaRPr lang="en-US"/>
        </a:p>
      </dgm:t>
    </dgm:pt>
    <dgm:pt modelId="{2C1CF15A-E320-46B6-8750-BE244F60F459}" type="sibTrans" cxnId="{DC546CF2-CC51-44DC-B84C-6F64AF8F54CA}">
      <dgm:prSet/>
      <dgm:spPr/>
      <dgm:t>
        <a:bodyPr/>
        <a:lstStyle/>
        <a:p>
          <a:endParaRPr lang="en-US"/>
        </a:p>
      </dgm:t>
    </dgm:pt>
    <dgm:pt modelId="{85B12CD6-049B-4F0C-97DE-3C1598AC49AA}">
      <dgm:prSet phldrT="[Text]"/>
      <dgm:spPr/>
      <dgm:t>
        <a:bodyPr/>
        <a:lstStyle/>
        <a:p>
          <a:r>
            <a:rPr lang="en-US"/>
            <a:t>Water treatment plants</a:t>
          </a:r>
        </a:p>
      </dgm:t>
    </dgm:pt>
    <dgm:pt modelId="{4DB325AA-56B5-45A6-8FF5-0BC0F4EA7D82}" type="parTrans" cxnId="{F496010B-2E7F-4ED6-AE08-47D68BF1537F}">
      <dgm:prSet/>
      <dgm:spPr/>
      <dgm:t>
        <a:bodyPr/>
        <a:lstStyle/>
        <a:p>
          <a:endParaRPr lang="en-US"/>
        </a:p>
      </dgm:t>
    </dgm:pt>
    <dgm:pt modelId="{2BCD0E3A-9FCF-4F5A-B3A8-A7F9CAC594EF}" type="sibTrans" cxnId="{F496010B-2E7F-4ED6-AE08-47D68BF1537F}">
      <dgm:prSet/>
      <dgm:spPr/>
      <dgm:t>
        <a:bodyPr/>
        <a:lstStyle/>
        <a:p>
          <a:endParaRPr lang="en-US"/>
        </a:p>
      </dgm:t>
    </dgm:pt>
    <dgm:pt modelId="{EF2C8EF4-45E4-4ECB-A73E-BADED0F29A19}">
      <dgm:prSet phldrT="[Text]"/>
      <dgm:spPr/>
      <dgm:t>
        <a:bodyPr/>
        <a:lstStyle/>
        <a:p>
          <a:r>
            <a:rPr lang="en-US"/>
            <a:t>Wastewater treatment plants</a:t>
          </a:r>
        </a:p>
      </dgm:t>
    </dgm:pt>
    <dgm:pt modelId="{BE592FDF-2353-4DDD-8B33-0EF65B9EA139}" type="parTrans" cxnId="{E42C1347-E06F-4580-BBC8-525026BEB721}">
      <dgm:prSet/>
      <dgm:spPr/>
      <dgm:t>
        <a:bodyPr/>
        <a:lstStyle/>
        <a:p>
          <a:endParaRPr lang="en-US"/>
        </a:p>
      </dgm:t>
    </dgm:pt>
    <dgm:pt modelId="{7804F8C1-16F6-4364-9114-DA1E86B0296F}" type="sibTrans" cxnId="{E42C1347-E06F-4580-BBC8-525026BEB721}">
      <dgm:prSet/>
      <dgm:spPr/>
      <dgm:t>
        <a:bodyPr/>
        <a:lstStyle/>
        <a:p>
          <a:endParaRPr lang="en-US"/>
        </a:p>
      </dgm:t>
    </dgm:pt>
    <dgm:pt modelId="{F6E734BB-D930-4564-AB3E-687FC3DD7F0C}">
      <dgm:prSet phldrT="[Text]"/>
      <dgm:spPr/>
      <dgm:t>
        <a:bodyPr/>
        <a:lstStyle/>
        <a:p>
          <a:r>
            <a:rPr lang="en-US"/>
            <a:t>Drinking water demands</a:t>
          </a:r>
        </a:p>
      </dgm:t>
    </dgm:pt>
    <dgm:pt modelId="{4AD75B2B-537C-4C26-A4D5-151AD5CDD062}" type="parTrans" cxnId="{ED543F67-B22E-4BE2-9CEF-F0C2026DE5BC}">
      <dgm:prSet/>
      <dgm:spPr/>
      <dgm:t>
        <a:bodyPr/>
        <a:lstStyle/>
        <a:p>
          <a:endParaRPr lang="en-US"/>
        </a:p>
      </dgm:t>
    </dgm:pt>
    <dgm:pt modelId="{144EB031-DCC7-44ED-BE4D-ED66D6191B60}" type="sibTrans" cxnId="{ED543F67-B22E-4BE2-9CEF-F0C2026DE5BC}">
      <dgm:prSet/>
      <dgm:spPr/>
      <dgm:t>
        <a:bodyPr/>
        <a:lstStyle/>
        <a:p>
          <a:endParaRPr lang="en-US"/>
        </a:p>
      </dgm:t>
    </dgm:pt>
    <dgm:pt modelId="{C802F67D-D8D3-4606-9649-F750133B9DD4}" type="pres">
      <dgm:prSet presAssocID="{358710AC-AB19-4D08-A20F-FF7DB5B57F90}" presName="Name0" presStyleCnt="0">
        <dgm:presLayoutVars>
          <dgm:chMax val="7"/>
          <dgm:chPref val="7"/>
          <dgm:dir/>
        </dgm:presLayoutVars>
      </dgm:prSet>
      <dgm:spPr/>
    </dgm:pt>
    <dgm:pt modelId="{CAF69977-AE20-4F52-AAA5-8F808A6EE05E}" type="pres">
      <dgm:prSet presAssocID="{358710AC-AB19-4D08-A20F-FF7DB5B57F90}" presName="Name1" presStyleCnt="0"/>
      <dgm:spPr/>
    </dgm:pt>
    <dgm:pt modelId="{3F92F243-9381-40C3-92EE-4BA352BA2000}" type="pres">
      <dgm:prSet presAssocID="{358710AC-AB19-4D08-A20F-FF7DB5B57F90}" presName="cycle" presStyleCnt="0"/>
      <dgm:spPr/>
    </dgm:pt>
    <dgm:pt modelId="{860FCE07-2AA2-45F1-8530-A18768A15BBE}" type="pres">
      <dgm:prSet presAssocID="{358710AC-AB19-4D08-A20F-FF7DB5B57F90}" presName="srcNode" presStyleLbl="node1" presStyleIdx="0" presStyleCnt="7"/>
      <dgm:spPr/>
    </dgm:pt>
    <dgm:pt modelId="{83D2FFFC-A56C-4A98-B6DB-BC1B809F8F25}" type="pres">
      <dgm:prSet presAssocID="{358710AC-AB19-4D08-A20F-FF7DB5B57F90}" presName="conn" presStyleLbl="parChTrans1D2" presStyleIdx="0" presStyleCnt="1"/>
      <dgm:spPr/>
    </dgm:pt>
    <dgm:pt modelId="{0A8F4B69-49FF-46E4-A2C9-15122590DEFE}" type="pres">
      <dgm:prSet presAssocID="{358710AC-AB19-4D08-A20F-FF7DB5B57F90}" presName="extraNode" presStyleLbl="node1" presStyleIdx="0" presStyleCnt="7"/>
      <dgm:spPr/>
    </dgm:pt>
    <dgm:pt modelId="{21BD2A1C-524E-49C2-A1EC-4A0203F8F52F}" type="pres">
      <dgm:prSet presAssocID="{358710AC-AB19-4D08-A20F-FF7DB5B57F90}" presName="dstNode" presStyleLbl="node1" presStyleIdx="0" presStyleCnt="7"/>
      <dgm:spPr/>
    </dgm:pt>
    <dgm:pt modelId="{7919E22A-C83C-4163-8BED-E8C604B11566}" type="pres">
      <dgm:prSet presAssocID="{CA9A1C05-9923-48D1-A0AD-EDBE8DE97485}" presName="text_1" presStyleLbl="node1" presStyleIdx="0" presStyleCnt="7">
        <dgm:presLayoutVars>
          <dgm:bulletEnabled val="1"/>
        </dgm:presLayoutVars>
      </dgm:prSet>
      <dgm:spPr/>
    </dgm:pt>
    <dgm:pt modelId="{FA14C65F-6905-4E6E-AA5F-153217C78130}" type="pres">
      <dgm:prSet presAssocID="{CA9A1C05-9923-48D1-A0AD-EDBE8DE97485}" presName="accent_1" presStyleCnt="0"/>
      <dgm:spPr/>
    </dgm:pt>
    <dgm:pt modelId="{970F4459-E3BF-42A2-9F4B-982578E0C170}" type="pres">
      <dgm:prSet presAssocID="{CA9A1C05-9923-48D1-A0AD-EDBE8DE97485}" presName="accentRepeatNode" presStyleLbl="solidFgAcc1" presStyleIdx="0" presStyleCnt="7"/>
      <dgm:spPr/>
    </dgm:pt>
    <dgm:pt modelId="{422A0466-BCD4-4665-8511-5489BA6F6F33}" type="pres">
      <dgm:prSet presAssocID="{A66A17D2-DBF4-4E37-B1C8-0AE281ACB562}" presName="text_2" presStyleLbl="node1" presStyleIdx="1" presStyleCnt="7">
        <dgm:presLayoutVars>
          <dgm:bulletEnabled val="1"/>
        </dgm:presLayoutVars>
      </dgm:prSet>
      <dgm:spPr/>
    </dgm:pt>
    <dgm:pt modelId="{4ADF0A04-D0AE-4A3A-AA37-10F294BC186B}" type="pres">
      <dgm:prSet presAssocID="{A66A17D2-DBF4-4E37-B1C8-0AE281ACB562}" presName="accent_2" presStyleCnt="0"/>
      <dgm:spPr/>
    </dgm:pt>
    <dgm:pt modelId="{6551405E-EF5C-4278-8F7E-FA4C3073A37D}" type="pres">
      <dgm:prSet presAssocID="{A66A17D2-DBF4-4E37-B1C8-0AE281ACB562}" presName="accentRepeatNode" presStyleLbl="solidFgAcc1" presStyleIdx="1" presStyleCnt="7"/>
      <dgm:spPr/>
    </dgm:pt>
    <dgm:pt modelId="{82F7FB06-EE76-4841-BA7F-79ECD833F19E}" type="pres">
      <dgm:prSet presAssocID="{BB1D7503-7C13-4311-BA1B-F441035CD97F}" presName="text_3" presStyleLbl="node1" presStyleIdx="2" presStyleCnt="7">
        <dgm:presLayoutVars>
          <dgm:bulletEnabled val="1"/>
        </dgm:presLayoutVars>
      </dgm:prSet>
      <dgm:spPr/>
    </dgm:pt>
    <dgm:pt modelId="{7DD67195-9249-4A2E-86C7-1C322E3B6EDF}" type="pres">
      <dgm:prSet presAssocID="{BB1D7503-7C13-4311-BA1B-F441035CD97F}" presName="accent_3" presStyleCnt="0"/>
      <dgm:spPr/>
    </dgm:pt>
    <dgm:pt modelId="{E149A9F0-C036-4E3E-A9A6-240B5B320B51}" type="pres">
      <dgm:prSet presAssocID="{BB1D7503-7C13-4311-BA1B-F441035CD97F}" presName="accentRepeatNode" presStyleLbl="solidFgAcc1" presStyleIdx="2" presStyleCnt="7"/>
      <dgm:spPr/>
    </dgm:pt>
    <dgm:pt modelId="{D19C6FFB-7DB8-4480-8245-E868C4F45DC2}" type="pres">
      <dgm:prSet presAssocID="{0D03F7B3-3BC3-4CF4-956B-8A07E14C8E1F}" presName="text_4" presStyleLbl="node1" presStyleIdx="3" presStyleCnt="7">
        <dgm:presLayoutVars>
          <dgm:bulletEnabled val="1"/>
        </dgm:presLayoutVars>
      </dgm:prSet>
      <dgm:spPr/>
    </dgm:pt>
    <dgm:pt modelId="{545D9876-0886-4A22-A44D-881A41E50813}" type="pres">
      <dgm:prSet presAssocID="{0D03F7B3-3BC3-4CF4-956B-8A07E14C8E1F}" presName="accent_4" presStyleCnt="0"/>
      <dgm:spPr/>
    </dgm:pt>
    <dgm:pt modelId="{0BCEEEEA-5FC8-4CD1-8E4A-D3FCEC8F62B7}" type="pres">
      <dgm:prSet presAssocID="{0D03F7B3-3BC3-4CF4-956B-8A07E14C8E1F}" presName="accentRepeatNode" presStyleLbl="solidFgAcc1" presStyleIdx="3" presStyleCnt="7"/>
      <dgm:spPr/>
    </dgm:pt>
    <dgm:pt modelId="{064FA0C9-193F-46D1-92FA-FFFD28CF29A9}" type="pres">
      <dgm:prSet presAssocID="{85B12CD6-049B-4F0C-97DE-3C1598AC49AA}" presName="text_5" presStyleLbl="node1" presStyleIdx="4" presStyleCnt="7">
        <dgm:presLayoutVars>
          <dgm:bulletEnabled val="1"/>
        </dgm:presLayoutVars>
      </dgm:prSet>
      <dgm:spPr/>
    </dgm:pt>
    <dgm:pt modelId="{C5C478E7-8CE1-4025-9C24-7F45A0B683E7}" type="pres">
      <dgm:prSet presAssocID="{85B12CD6-049B-4F0C-97DE-3C1598AC49AA}" presName="accent_5" presStyleCnt="0"/>
      <dgm:spPr/>
    </dgm:pt>
    <dgm:pt modelId="{E3B5A522-BA8C-4728-97A8-B5FCC2ADCA56}" type="pres">
      <dgm:prSet presAssocID="{85B12CD6-049B-4F0C-97DE-3C1598AC49AA}" presName="accentRepeatNode" presStyleLbl="solidFgAcc1" presStyleIdx="4" presStyleCnt="7"/>
      <dgm:spPr/>
    </dgm:pt>
    <dgm:pt modelId="{86C31E81-1758-40CD-AD73-BE3EC3E9E85F}" type="pres">
      <dgm:prSet presAssocID="{EF2C8EF4-45E4-4ECB-A73E-BADED0F29A19}" presName="text_6" presStyleLbl="node1" presStyleIdx="5" presStyleCnt="7">
        <dgm:presLayoutVars>
          <dgm:bulletEnabled val="1"/>
        </dgm:presLayoutVars>
      </dgm:prSet>
      <dgm:spPr/>
    </dgm:pt>
    <dgm:pt modelId="{CC209389-B98B-43BB-BE1D-5D5367F3480B}" type="pres">
      <dgm:prSet presAssocID="{EF2C8EF4-45E4-4ECB-A73E-BADED0F29A19}" presName="accent_6" presStyleCnt="0"/>
      <dgm:spPr/>
    </dgm:pt>
    <dgm:pt modelId="{0BEBD4D7-8A59-406E-940F-C5B57DD87F62}" type="pres">
      <dgm:prSet presAssocID="{EF2C8EF4-45E4-4ECB-A73E-BADED0F29A19}" presName="accentRepeatNode" presStyleLbl="solidFgAcc1" presStyleIdx="5" presStyleCnt="7"/>
      <dgm:spPr/>
    </dgm:pt>
    <dgm:pt modelId="{64250484-133C-4169-8EA3-A4BFFB0EF396}" type="pres">
      <dgm:prSet presAssocID="{F6E734BB-D930-4564-AB3E-687FC3DD7F0C}" presName="text_7" presStyleLbl="node1" presStyleIdx="6" presStyleCnt="7">
        <dgm:presLayoutVars>
          <dgm:bulletEnabled val="1"/>
        </dgm:presLayoutVars>
      </dgm:prSet>
      <dgm:spPr/>
    </dgm:pt>
    <dgm:pt modelId="{1F20F11B-B391-4DC2-B7F7-E13CA4CC4AA9}" type="pres">
      <dgm:prSet presAssocID="{F6E734BB-D930-4564-AB3E-687FC3DD7F0C}" presName="accent_7" presStyleCnt="0"/>
      <dgm:spPr/>
    </dgm:pt>
    <dgm:pt modelId="{625F38F8-AE4A-4900-AA05-F70A8BAAA637}" type="pres">
      <dgm:prSet presAssocID="{F6E734BB-D930-4564-AB3E-687FC3DD7F0C}" presName="accentRepeatNode" presStyleLbl="solidFgAcc1" presStyleIdx="6" presStyleCnt="7"/>
      <dgm:spPr/>
    </dgm:pt>
  </dgm:ptLst>
  <dgm:cxnLst>
    <dgm:cxn modelId="{07688605-4CEE-492F-BEB3-9B84B04BD5D2}" type="presOf" srcId="{A66A17D2-DBF4-4E37-B1C8-0AE281ACB562}" destId="{422A0466-BCD4-4665-8511-5489BA6F6F33}" srcOrd="0" destOrd="0" presId="urn:microsoft.com/office/officeart/2008/layout/VerticalCurvedList"/>
    <dgm:cxn modelId="{F496010B-2E7F-4ED6-AE08-47D68BF1537F}" srcId="{358710AC-AB19-4D08-A20F-FF7DB5B57F90}" destId="{85B12CD6-049B-4F0C-97DE-3C1598AC49AA}" srcOrd="4" destOrd="0" parTransId="{4DB325AA-56B5-45A6-8FF5-0BC0F4EA7D82}" sibTransId="{2BCD0E3A-9FCF-4F5A-B3A8-A7F9CAC594EF}"/>
    <dgm:cxn modelId="{5579FF0F-E018-4E81-BFAD-B3D56451189B}" srcId="{358710AC-AB19-4D08-A20F-FF7DB5B57F90}" destId="{A66A17D2-DBF4-4E37-B1C8-0AE281ACB562}" srcOrd="1" destOrd="0" parTransId="{642E8B26-C78E-4352-82F9-8947969B2369}" sibTransId="{1FDBF432-D49B-4CDE-99CA-B073ACAF31EE}"/>
    <dgm:cxn modelId="{ADF5F25D-62C9-4CF5-8D2B-19E67B8E3492}" type="presOf" srcId="{85B12CD6-049B-4F0C-97DE-3C1598AC49AA}" destId="{064FA0C9-193F-46D1-92FA-FFFD28CF29A9}" srcOrd="0" destOrd="0" presId="urn:microsoft.com/office/officeart/2008/layout/VerticalCurvedList"/>
    <dgm:cxn modelId="{02D58966-6742-4CCA-BD3F-F8D7CCA84F91}" type="presOf" srcId="{CA9A1C05-9923-48D1-A0AD-EDBE8DE97485}" destId="{7919E22A-C83C-4163-8BED-E8C604B11566}" srcOrd="0" destOrd="0" presId="urn:microsoft.com/office/officeart/2008/layout/VerticalCurvedList"/>
    <dgm:cxn modelId="{E42C1347-E06F-4580-BBC8-525026BEB721}" srcId="{358710AC-AB19-4D08-A20F-FF7DB5B57F90}" destId="{EF2C8EF4-45E4-4ECB-A73E-BADED0F29A19}" srcOrd="5" destOrd="0" parTransId="{BE592FDF-2353-4DDD-8B33-0EF65B9EA139}" sibTransId="{7804F8C1-16F6-4364-9114-DA1E86B0296F}"/>
    <dgm:cxn modelId="{ED543F67-B22E-4BE2-9CEF-F0C2026DE5BC}" srcId="{358710AC-AB19-4D08-A20F-FF7DB5B57F90}" destId="{F6E734BB-D930-4564-AB3E-687FC3DD7F0C}" srcOrd="6" destOrd="0" parTransId="{4AD75B2B-537C-4C26-A4D5-151AD5CDD062}" sibTransId="{144EB031-DCC7-44ED-BE4D-ED66D6191B60}"/>
    <dgm:cxn modelId="{F5A4B868-7BFB-4861-87D2-3233B79DE6B2}" type="presOf" srcId="{F6E734BB-D930-4564-AB3E-687FC3DD7F0C}" destId="{64250484-133C-4169-8EA3-A4BFFB0EF396}" srcOrd="0" destOrd="0" presId="urn:microsoft.com/office/officeart/2008/layout/VerticalCurvedList"/>
    <dgm:cxn modelId="{7F988173-B5BA-43AF-8D75-DA56A7863686}" type="presOf" srcId="{EF2C8EF4-45E4-4ECB-A73E-BADED0F29A19}" destId="{86C31E81-1758-40CD-AD73-BE3EC3E9E85F}" srcOrd="0" destOrd="0" presId="urn:microsoft.com/office/officeart/2008/layout/VerticalCurvedList"/>
    <dgm:cxn modelId="{ADE68282-9E9A-4540-8F8A-FEBB5B8FD06E}" type="presOf" srcId="{BB1D7503-7C13-4311-BA1B-F441035CD97F}" destId="{82F7FB06-EE76-4841-BA7F-79ECD833F19E}" srcOrd="0" destOrd="0" presId="urn:microsoft.com/office/officeart/2008/layout/VerticalCurvedList"/>
    <dgm:cxn modelId="{351EEB8A-D45D-4592-99CC-AE427952AFCB}" srcId="{358710AC-AB19-4D08-A20F-FF7DB5B57F90}" destId="{CA9A1C05-9923-48D1-A0AD-EDBE8DE97485}" srcOrd="0" destOrd="0" parTransId="{EB523575-A604-432C-A4B4-3FA97F9FD63F}" sibTransId="{DFB1C1AA-F37D-49F8-BB17-4C37D212B356}"/>
    <dgm:cxn modelId="{153D3C96-C548-460C-897A-3375D24C9365}" type="presOf" srcId="{358710AC-AB19-4D08-A20F-FF7DB5B57F90}" destId="{C802F67D-D8D3-4606-9649-F750133B9DD4}" srcOrd="0" destOrd="0" presId="urn:microsoft.com/office/officeart/2008/layout/VerticalCurvedList"/>
    <dgm:cxn modelId="{A7C2E399-ECFB-4FCB-A70A-2DBC5333E19D}" type="presOf" srcId="{DFB1C1AA-F37D-49F8-BB17-4C37D212B356}" destId="{83D2FFFC-A56C-4A98-B6DB-BC1B809F8F25}" srcOrd="0" destOrd="0" presId="urn:microsoft.com/office/officeart/2008/layout/VerticalCurvedList"/>
    <dgm:cxn modelId="{DF2BD8C0-0AC8-403C-83F8-CD9945F1818A}" srcId="{358710AC-AB19-4D08-A20F-FF7DB5B57F90}" destId="{BB1D7503-7C13-4311-BA1B-F441035CD97F}" srcOrd="2" destOrd="0" parTransId="{86F079D9-D00A-4843-B06D-D8D3380046FF}" sibTransId="{57C97E2D-3F5C-4273-BD9E-A5FA2346ABEB}"/>
    <dgm:cxn modelId="{3DEC51DF-AEF5-46DC-9396-1269CBB27FF8}" type="presOf" srcId="{0D03F7B3-3BC3-4CF4-956B-8A07E14C8E1F}" destId="{D19C6FFB-7DB8-4480-8245-E868C4F45DC2}" srcOrd="0" destOrd="0" presId="urn:microsoft.com/office/officeart/2008/layout/VerticalCurvedList"/>
    <dgm:cxn modelId="{DC546CF2-CC51-44DC-B84C-6F64AF8F54CA}" srcId="{358710AC-AB19-4D08-A20F-FF7DB5B57F90}" destId="{0D03F7B3-3BC3-4CF4-956B-8A07E14C8E1F}" srcOrd="3" destOrd="0" parTransId="{E085CD25-6BD3-4162-B15E-2DB06E6127EA}" sibTransId="{2C1CF15A-E320-46B6-8750-BE244F60F459}"/>
    <dgm:cxn modelId="{3F5D3C3C-BF73-49C5-A565-AE12CC362145}" type="presParOf" srcId="{C802F67D-D8D3-4606-9649-F750133B9DD4}" destId="{CAF69977-AE20-4F52-AAA5-8F808A6EE05E}" srcOrd="0" destOrd="0" presId="urn:microsoft.com/office/officeart/2008/layout/VerticalCurvedList"/>
    <dgm:cxn modelId="{36AC8698-36AC-4801-942A-1AB873BF5D48}" type="presParOf" srcId="{CAF69977-AE20-4F52-AAA5-8F808A6EE05E}" destId="{3F92F243-9381-40C3-92EE-4BA352BA2000}" srcOrd="0" destOrd="0" presId="urn:microsoft.com/office/officeart/2008/layout/VerticalCurvedList"/>
    <dgm:cxn modelId="{274F1CFE-79D3-4A86-9C65-378C3B7CF258}" type="presParOf" srcId="{3F92F243-9381-40C3-92EE-4BA352BA2000}" destId="{860FCE07-2AA2-45F1-8530-A18768A15BBE}" srcOrd="0" destOrd="0" presId="urn:microsoft.com/office/officeart/2008/layout/VerticalCurvedList"/>
    <dgm:cxn modelId="{CB8EC0A4-EECC-48E2-862D-BFE3C910E065}" type="presParOf" srcId="{3F92F243-9381-40C3-92EE-4BA352BA2000}" destId="{83D2FFFC-A56C-4A98-B6DB-BC1B809F8F25}" srcOrd="1" destOrd="0" presId="urn:microsoft.com/office/officeart/2008/layout/VerticalCurvedList"/>
    <dgm:cxn modelId="{918C7389-7A6C-40FD-934E-F882DBD5F001}" type="presParOf" srcId="{3F92F243-9381-40C3-92EE-4BA352BA2000}" destId="{0A8F4B69-49FF-46E4-A2C9-15122590DEFE}" srcOrd="2" destOrd="0" presId="urn:microsoft.com/office/officeart/2008/layout/VerticalCurvedList"/>
    <dgm:cxn modelId="{0F0AB483-94E0-45CF-8B8D-641AC2D14DB6}" type="presParOf" srcId="{3F92F243-9381-40C3-92EE-4BA352BA2000}" destId="{21BD2A1C-524E-49C2-A1EC-4A0203F8F52F}" srcOrd="3" destOrd="0" presId="urn:microsoft.com/office/officeart/2008/layout/VerticalCurvedList"/>
    <dgm:cxn modelId="{AADE7246-3562-4DAE-A06D-FB4870545E2F}" type="presParOf" srcId="{CAF69977-AE20-4F52-AAA5-8F808A6EE05E}" destId="{7919E22A-C83C-4163-8BED-E8C604B11566}" srcOrd="1" destOrd="0" presId="urn:microsoft.com/office/officeart/2008/layout/VerticalCurvedList"/>
    <dgm:cxn modelId="{EED49EA4-10F6-4319-A68B-A4B98152ED32}" type="presParOf" srcId="{CAF69977-AE20-4F52-AAA5-8F808A6EE05E}" destId="{FA14C65F-6905-4E6E-AA5F-153217C78130}" srcOrd="2" destOrd="0" presId="urn:microsoft.com/office/officeart/2008/layout/VerticalCurvedList"/>
    <dgm:cxn modelId="{835190EE-115E-4FB7-B25F-E46BC10B018C}" type="presParOf" srcId="{FA14C65F-6905-4E6E-AA5F-153217C78130}" destId="{970F4459-E3BF-42A2-9F4B-982578E0C170}" srcOrd="0" destOrd="0" presId="urn:microsoft.com/office/officeart/2008/layout/VerticalCurvedList"/>
    <dgm:cxn modelId="{4841E574-D506-40A6-BF98-9398279E22F4}" type="presParOf" srcId="{CAF69977-AE20-4F52-AAA5-8F808A6EE05E}" destId="{422A0466-BCD4-4665-8511-5489BA6F6F33}" srcOrd="3" destOrd="0" presId="urn:microsoft.com/office/officeart/2008/layout/VerticalCurvedList"/>
    <dgm:cxn modelId="{F5AE4F70-1B04-44C1-A57F-438476A51C67}" type="presParOf" srcId="{CAF69977-AE20-4F52-AAA5-8F808A6EE05E}" destId="{4ADF0A04-D0AE-4A3A-AA37-10F294BC186B}" srcOrd="4" destOrd="0" presId="urn:microsoft.com/office/officeart/2008/layout/VerticalCurvedList"/>
    <dgm:cxn modelId="{1E376FFE-6BCE-4D3F-85D0-4A33A34334B8}" type="presParOf" srcId="{4ADF0A04-D0AE-4A3A-AA37-10F294BC186B}" destId="{6551405E-EF5C-4278-8F7E-FA4C3073A37D}" srcOrd="0" destOrd="0" presId="urn:microsoft.com/office/officeart/2008/layout/VerticalCurvedList"/>
    <dgm:cxn modelId="{3D7D169B-ABA3-4D3E-ACB5-2CFEB6F41F38}" type="presParOf" srcId="{CAF69977-AE20-4F52-AAA5-8F808A6EE05E}" destId="{82F7FB06-EE76-4841-BA7F-79ECD833F19E}" srcOrd="5" destOrd="0" presId="urn:microsoft.com/office/officeart/2008/layout/VerticalCurvedList"/>
    <dgm:cxn modelId="{55E9906B-3B10-436A-BCD1-1938A10B9670}" type="presParOf" srcId="{CAF69977-AE20-4F52-AAA5-8F808A6EE05E}" destId="{7DD67195-9249-4A2E-86C7-1C322E3B6EDF}" srcOrd="6" destOrd="0" presId="urn:microsoft.com/office/officeart/2008/layout/VerticalCurvedList"/>
    <dgm:cxn modelId="{0C50FA18-C483-470C-83F5-ADD55A064503}" type="presParOf" srcId="{7DD67195-9249-4A2E-86C7-1C322E3B6EDF}" destId="{E149A9F0-C036-4E3E-A9A6-240B5B320B51}" srcOrd="0" destOrd="0" presId="urn:microsoft.com/office/officeart/2008/layout/VerticalCurvedList"/>
    <dgm:cxn modelId="{380534B2-A8DD-4289-B02B-AEF0AE9EA98E}" type="presParOf" srcId="{CAF69977-AE20-4F52-AAA5-8F808A6EE05E}" destId="{D19C6FFB-7DB8-4480-8245-E868C4F45DC2}" srcOrd="7" destOrd="0" presId="urn:microsoft.com/office/officeart/2008/layout/VerticalCurvedList"/>
    <dgm:cxn modelId="{4ACC181F-B949-4362-BF74-F116F925AD08}" type="presParOf" srcId="{CAF69977-AE20-4F52-AAA5-8F808A6EE05E}" destId="{545D9876-0886-4A22-A44D-881A41E50813}" srcOrd="8" destOrd="0" presId="urn:microsoft.com/office/officeart/2008/layout/VerticalCurvedList"/>
    <dgm:cxn modelId="{07391043-B308-43FD-B305-41A0C4C701FD}" type="presParOf" srcId="{545D9876-0886-4A22-A44D-881A41E50813}" destId="{0BCEEEEA-5FC8-4CD1-8E4A-D3FCEC8F62B7}" srcOrd="0" destOrd="0" presId="urn:microsoft.com/office/officeart/2008/layout/VerticalCurvedList"/>
    <dgm:cxn modelId="{309DA3D7-EA60-4DFA-96CC-CBD985A7A3D5}" type="presParOf" srcId="{CAF69977-AE20-4F52-AAA5-8F808A6EE05E}" destId="{064FA0C9-193F-46D1-92FA-FFFD28CF29A9}" srcOrd="9" destOrd="0" presId="urn:microsoft.com/office/officeart/2008/layout/VerticalCurvedList"/>
    <dgm:cxn modelId="{4BA58E5E-6192-4CDC-83D7-890F88C98CF7}" type="presParOf" srcId="{CAF69977-AE20-4F52-AAA5-8F808A6EE05E}" destId="{C5C478E7-8CE1-4025-9C24-7F45A0B683E7}" srcOrd="10" destOrd="0" presId="urn:microsoft.com/office/officeart/2008/layout/VerticalCurvedList"/>
    <dgm:cxn modelId="{D37CEAB5-45FC-48AF-96D0-DE8D7B51CD82}" type="presParOf" srcId="{C5C478E7-8CE1-4025-9C24-7F45A0B683E7}" destId="{E3B5A522-BA8C-4728-97A8-B5FCC2ADCA56}" srcOrd="0" destOrd="0" presId="urn:microsoft.com/office/officeart/2008/layout/VerticalCurvedList"/>
    <dgm:cxn modelId="{C50432E7-66B8-45E6-BB07-4840102C5AC4}" type="presParOf" srcId="{CAF69977-AE20-4F52-AAA5-8F808A6EE05E}" destId="{86C31E81-1758-40CD-AD73-BE3EC3E9E85F}" srcOrd="11" destOrd="0" presId="urn:microsoft.com/office/officeart/2008/layout/VerticalCurvedList"/>
    <dgm:cxn modelId="{6F0EE6DD-65B2-4BFC-A904-C4F4FE36512C}" type="presParOf" srcId="{CAF69977-AE20-4F52-AAA5-8F808A6EE05E}" destId="{CC209389-B98B-43BB-BE1D-5D5367F3480B}" srcOrd="12" destOrd="0" presId="urn:microsoft.com/office/officeart/2008/layout/VerticalCurvedList"/>
    <dgm:cxn modelId="{5EA79C51-BC56-4170-9A74-08873FB55BBB}" type="presParOf" srcId="{CC209389-B98B-43BB-BE1D-5D5367F3480B}" destId="{0BEBD4D7-8A59-406E-940F-C5B57DD87F62}" srcOrd="0" destOrd="0" presId="urn:microsoft.com/office/officeart/2008/layout/VerticalCurvedList"/>
    <dgm:cxn modelId="{5E161030-F575-4041-83C6-A3FFB7CC795C}" type="presParOf" srcId="{CAF69977-AE20-4F52-AAA5-8F808A6EE05E}" destId="{64250484-133C-4169-8EA3-A4BFFB0EF396}" srcOrd="13" destOrd="0" presId="urn:microsoft.com/office/officeart/2008/layout/VerticalCurvedList"/>
    <dgm:cxn modelId="{C9950F41-35A2-48D3-9945-8A6D5E85A505}" type="presParOf" srcId="{CAF69977-AE20-4F52-AAA5-8F808A6EE05E}" destId="{1F20F11B-B391-4DC2-B7F7-E13CA4CC4AA9}" srcOrd="14" destOrd="0" presId="urn:microsoft.com/office/officeart/2008/layout/VerticalCurvedList"/>
    <dgm:cxn modelId="{75A6DC1A-A67D-423E-ACCB-9A82EFBFC2A6}" type="presParOf" srcId="{1F20F11B-B391-4DC2-B7F7-E13CA4CC4AA9}" destId="{625F38F8-AE4A-4900-AA05-F70A8BAAA63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2FFFC-A56C-4A98-B6DB-BC1B809F8F25}">
      <dsp:nvSpPr>
        <dsp:cNvPr id="0" name=""/>
        <dsp:cNvSpPr/>
      </dsp:nvSpPr>
      <dsp:spPr>
        <a:xfrm>
          <a:off x="-5177657" y="-793422"/>
          <a:ext cx="6168369" cy="6168369"/>
        </a:xfrm>
        <a:prstGeom prst="blockArc">
          <a:avLst>
            <a:gd name="adj1" fmla="val 18900000"/>
            <a:gd name="adj2" fmla="val 2700000"/>
            <a:gd name="adj3" fmla="val 35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19E22A-C83C-4163-8BED-E8C604B11566}">
      <dsp:nvSpPr>
        <dsp:cNvPr id="0" name=""/>
        <dsp:cNvSpPr/>
      </dsp:nvSpPr>
      <dsp:spPr>
        <a:xfrm>
          <a:off x="321393" y="208276"/>
          <a:ext cx="7745442" cy="4163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493"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a:t>OASIS overview and model components</a:t>
          </a:r>
        </a:p>
      </dsp:txBody>
      <dsp:txXfrm>
        <a:off x="321393" y="208276"/>
        <a:ext cx="7745442" cy="416368"/>
      </dsp:txXfrm>
    </dsp:sp>
    <dsp:sp modelId="{970F4459-E3BF-42A2-9F4B-982578E0C170}">
      <dsp:nvSpPr>
        <dsp:cNvPr id="0" name=""/>
        <dsp:cNvSpPr/>
      </dsp:nvSpPr>
      <dsp:spPr>
        <a:xfrm>
          <a:off x="61163" y="156230"/>
          <a:ext cx="520461" cy="52046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2A0466-BCD4-4665-8511-5489BA6F6F33}">
      <dsp:nvSpPr>
        <dsp:cNvPr id="0" name=""/>
        <dsp:cNvSpPr/>
      </dsp:nvSpPr>
      <dsp:spPr>
        <a:xfrm>
          <a:off x="698453" y="833196"/>
          <a:ext cx="7368383" cy="4163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493"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a:t>Model scenarios</a:t>
          </a:r>
        </a:p>
      </dsp:txBody>
      <dsp:txXfrm>
        <a:off x="698453" y="833196"/>
        <a:ext cx="7368383" cy="416368"/>
      </dsp:txXfrm>
    </dsp:sp>
    <dsp:sp modelId="{6551405E-EF5C-4278-8F7E-FA4C3073A37D}">
      <dsp:nvSpPr>
        <dsp:cNvPr id="0" name=""/>
        <dsp:cNvSpPr/>
      </dsp:nvSpPr>
      <dsp:spPr>
        <a:xfrm>
          <a:off x="438222" y="781150"/>
          <a:ext cx="520461" cy="52046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F7FB06-EE76-4841-BA7F-79ECD833F19E}">
      <dsp:nvSpPr>
        <dsp:cNvPr id="0" name=""/>
        <dsp:cNvSpPr/>
      </dsp:nvSpPr>
      <dsp:spPr>
        <a:xfrm>
          <a:off x="905080" y="1457657"/>
          <a:ext cx="7161756" cy="4163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493"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t>Ground water supplies</a:t>
          </a:r>
        </a:p>
      </dsp:txBody>
      <dsp:txXfrm>
        <a:off x="905080" y="1457657"/>
        <a:ext cx="7161756" cy="416368"/>
      </dsp:txXfrm>
    </dsp:sp>
    <dsp:sp modelId="{E149A9F0-C036-4E3E-A9A6-240B5B320B51}">
      <dsp:nvSpPr>
        <dsp:cNvPr id="0" name=""/>
        <dsp:cNvSpPr/>
      </dsp:nvSpPr>
      <dsp:spPr>
        <a:xfrm>
          <a:off x="644849" y="1405611"/>
          <a:ext cx="520461" cy="52046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9C6FFB-7DB8-4480-8245-E868C4F45DC2}">
      <dsp:nvSpPr>
        <dsp:cNvPr id="0" name=""/>
        <dsp:cNvSpPr/>
      </dsp:nvSpPr>
      <dsp:spPr>
        <a:xfrm>
          <a:off x="971054" y="2082578"/>
          <a:ext cx="7095782" cy="4163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493"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a:t>Surface water supplies and reservoirs </a:t>
          </a:r>
        </a:p>
      </dsp:txBody>
      <dsp:txXfrm>
        <a:off x="971054" y="2082578"/>
        <a:ext cx="7095782" cy="416368"/>
      </dsp:txXfrm>
    </dsp:sp>
    <dsp:sp modelId="{0BCEEEEA-5FC8-4CD1-8E4A-D3FCEC8F62B7}">
      <dsp:nvSpPr>
        <dsp:cNvPr id="0" name=""/>
        <dsp:cNvSpPr/>
      </dsp:nvSpPr>
      <dsp:spPr>
        <a:xfrm>
          <a:off x="710823" y="2030531"/>
          <a:ext cx="520461" cy="52046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4FA0C9-193F-46D1-92FA-FFFD28CF29A9}">
      <dsp:nvSpPr>
        <dsp:cNvPr id="0" name=""/>
        <dsp:cNvSpPr/>
      </dsp:nvSpPr>
      <dsp:spPr>
        <a:xfrm>
          <a:off x="905080" y="2707498"/>
          <a:ext cx="7161756" cy="4163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493"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a:t>Water treatment plants</a:t>
          </a:r>
        </a:p>
      </dsp:txBody>
      <dsp:txXfrm>
        <a:off x="905080" y="2707498"/>
        <a:ext cx="7161756" cy="416368"/>
      </dsp:txXfrm>
    </dsp:sp>
    <dsp:sp modelId="{E3B5A522-BA8C-4728-97A8-B5FCC2ADCA56}">
      <dsp:nvSpPr>
        <dsp:cNvPr id="0" name=""/>
        <dsp:cNvSpPr/>
      </dsp:nvSpPr>
      <dsp:spPr>
        <a:xfrm>
          <a:off x="644849" y="2655451"/>
          <a:ext cx="520461" cy="52046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C31E81-1758-40CD-AD73-BE3EC3E9E85F}">
      <dsp:nvSpPr>
        <dsp:cNvPr id="0" name=""/>
        <dsp:cNvSpPr/>
      </dsp:nvSpPr>
      <dsp:spPr>
        <a:xfrm>
          <a:off x="698453" y="3331959"/>
          <a:ext cx="7368383" cy="4163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493"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a:t>Wastewater treatment plants</a:t>
          </a:r>
        </a:p>
      </dsp:txBody>
      <dsp:txXfrm>
        <a:off x="698453" y="3331959"/>
        <a:ext cx="7368383" cy="416368"/>
      </dsp:txXfrm>
    </dsp:sp>
    <dsp:sp modelId="{0BEBD4D7-8A59-406E-940F-C5B57DD87F62}">
      <dsp:nvSpPr>
        <dsp:cNvPr id="0" name=""/>
        <dsp:cNvSpPr/>
      </dsp:nvSpPr>
      <dsp:spPr>
        <a:xfrm>
          <a:off x="438222" y="3279913"/>
          <a:ext cx="520461" cy="52046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250484-133C-4169-8EA3-A4BFFB0EF396}">
      <dsp:nvSpPr>
        <dsp:cNvPr id="0" name=""/>
        <dsp:cNvSpPr/>
      </dsp:nvSpPr>
      <dsp:spPr>
        <a:xfrm>
          <a:off x="321393" y="3956879"/>
          <a:ext cx="7745442" cy="4163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493"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a:t>Drinking water demands</a:t>
          </a:r>
        </a:p>
      </dsp:txBody>
      <dsp:txXfrm>
        <a:off x="321393" y="3956879"/>
        <a:ext cx="7745442" cy="416368"/>
      </dsp:txXfrm>
    </dsp:sp>
    <dsp:sp modelId="{625F38F8-AE4A-4900-AA05-F70A8BAAA637}">
      <dsp:nvSpPr>
        <dsp:cNvPr id="0" name=""/>
        <dsp:cNvSpPr/>
      </dsp:nvSpPr>
      <dsp:spPr>
        <a:xfrm>
          <a:off x="61163" y="3904833"/>
          <a:ext cx="520461" cy="52046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569546-332E-4211-95DB-1DA9E152A561}"/>
              </a:ext>
            </a:extLst>
          </p:cNvPr>
          <p:cNvSpPr>
            <a:spLocks noGrp="1"/>
          </p:cNvSpPr>
          <p:nvPr>
            <p:ph type="hdr" sz="quarter"/>
          </p:nvPr>
        </p:nvSpPr>
        <p:spPr>
          <a:xfrm>
            <a:off x="0" y="0"/>
            <a:ext cx="302477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F085309-B635-429E-86FC-5F8C7AE2B8A0}"/>
              </a:ext>
            </a:extLst>
          </p:cNvPr>
          <p:cNvSpPr>
            <a:spLocks noGrp="1"/>
          </p:cNvSpPr>
          <p:nvPr>
            <p:ph type="dt" sz="quarter" idx="1"/>
          </p:nvPr>
        </p:nvSpPr>
        <p:spPr>
          <a:xfrm>
            <a:off x="3953853" y="0"/>
            <a:ext cx="3024770" cy="458788"/>
          </a:xfrm>
          <a:prstGeom prst="rect">
            <a:avLst/>
          </a:prstGeom>
        </p:spPr>
        <p:txBody>
          <a:bodyPr vert="horz" lIns="91440" tIns="45720" rIns="91440" bIns="45720" rtlCol="0"/>
          <a:lstStyle>
            <a:lvl1pPr algn="r">
              <a:defRPr sz="1200"/>
            </a:lvl1pPr>
          </a:lstStyle>
          <a:p>
            <a:fld id="{A94B0499-922B-4F73-B31C-DAFF6886BFE4}" type="datetimeFigureOut">
              <a:rPr lang="en-US" smtClean="0"/>
              <a:t>5/29/2025</a:t>
            </a:fld>
            <a:endParaRPr lang="en-US"/>
          </a:p>
        </p:txBody>
      </p:sp>
      <p:sp>
        <p:nvSpPr>
          <p:cNvPr id="4" name="Footer Placeholder 3">
            <a:extLst>
              <a:ext uri="{FF2B5EF4-FFF2-40B4-BE49-F238E27FC236}">
                <a16:creationId xmlns:a16="http://schemas.microsoft.com/office/drawing/2014/main" id="{6196DB80-BE33-494C-94E9-C41D596586E1}"/>
              </a:ext>
            </a:extLst>
          </p:cNvPr>
          <p:cNvSpPr>
            <a:spLocks noGrp="1"/>
          </p:cNvSpPr>
          <p:nvPr>
            <p:ph type="ftr" sz="quarter" idx="2"/>
          </p:nvPr>
        </p:nvSpPr>
        <p:spPr>
          <a:xfrm>
            <a:off x="0" y="8685214"/>
            <a:ext cx="302477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21B0356-3F79-47FD-A02C-83B84287EF38}"/>
              </a:ext>
            </a:extLst>
          </p:cNvPr>
          <p:cNvSpPr>
            <a:spLocks noGrp="1"/>
          </p:cNvSpPr>
          <p:nvPr>
            <p:ph type="sldNum" sz="quarter" idx="3"/>
          </p:nvPr>
        </p:nvSpPr>
        <p:spPr>
          <a:xfrm>
            <a:off x="3953853" y="8685214"/>
            <a:ext cx="3024770" cy="458787"/>
          </a:xfrm>
          <a:prstGeom prst="rect">
            <a:avLst/>
          </a:prstGeom>
        </p:spPr>
        <p:txBody>
          <a:bodyPr vert="horz" lIns="91440" tIns="45720" rIns="91440" bIns="45720" rtlCol="0" anchor="b"/>
          <a:lstStyle>
            <a:lvl1pPr algn="r">
              <a:defRPr sz="1200"/>
            </a:lvl1pPr>
          </a:lstStyle>
          <a:p>
            <a:fld id="{DE5DFD90-9761-4F9A-B089-A6BD65B9811D}" type="slidenum">
              <a:rPr lang="en-US" smtClean="0"/>
              <a:t>‹#›</a:t>
            </a:fld>
            <a:endParaRPr lang="en-US"/>
          </a:p>
        </p:txBody>
      </p:sp>
    </p:spTree>
    <p:extLst>
      <p:ext uri="{BB962C8B-B14F-4D97-AF65-F5344CB8AC3E}">
        <p14:creationId xmlns:p14="http://schemas.microsoft.com/office/powerpoint/2010/main" val="18075480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477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53853" y="0"/>
            <a:ext cx="3024770" cy="458788"/>
          </a:xfrm>
          <a:prstGeom prst="rect">
            <a:avLst/>
          </a:prstGeom>
        </p:spPr>
        <p:txBody>
          <a:bodyPr vert="horz" lIns="91440" tIns="45720" rIns="91440" bIns="45720" rtlCol="0"/>
          <a:lstStyle>
            <a:lvl1pPr algn="r">
              <a:defRPr sz="1200"/>
            </a:lvl1pPr>
          </a:lstStyle>
          <a:p>
            <a:fld id="{178673ED-4761-44D7-8403-8763DE36FEF4}" type="datetimeFigureOut">
              <a:rPr lang="en-US" smtClean="0"/>
              <a:t>5/29/2025</a:t>
            </a:fld>
            <a:endParaRPr lang="en-US"/>
          </a:p>
        </p:txBody>
      </p:sp>
      <p:sp>
        <p:nvSpPr>
          <p:cNvPr id="4" name="Slide Image Placeholder 3"/>
          <p:cNvSpPr>
            <a:spLocks noGrp="1" noRot="1" noChangeAspect="1"/>
          </p:cNvSpPr>
          <p:nvPr>
            <p:ph type="sldImg" idx="2"/>
          </p:nvPr>
        </p:nvSpPr>
        <p:spPr>
          <a:xfrm>
            <a:off x="746125" y="1143000"/>
            <a:ext cx="5487988"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8024" y="4400550"/>
            <a:ext cx="558419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4"/>
            <a:ext cx="302477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53853" y="8685214"/>
            <a:ext cx="3024770" cy="458787"/>
          </a:xfrm>
          <a:prstGeom prst="rect">
            <a:avLst/>
          </a:prstGeom>
        </p:spPr>
        <p:txBody>
          <a:bodyPr vert="horz" lIns="91440" tIns="45720" rIns="91440" bIns="45720" rtlCol="0" anchor="b"/>
          <a:lstStyle>
            <a:lvl1pPr algn="r">
              <a:defRPr sz="1200"/>
            </a:lvl1pPr>
          </a:lstStyle>
          <a:p>
            <a:fld id="{9FDFC3C5-E714-42AD-8E34-FC58A007687B}" type="slidenum">
              <a:rPr lang="en-US" smtClean="0"/>
              <a:t>‹#›</a:t>
            </a:fld>
            <a:endParaRPr lang="en-US"/>
          </a:p>
        </p:txBody>
      </p:sp>
    </p:spTree>
    <p:extLst>
      <p:ext uri="{BB962C8B-B14F-4D97-AF65-F5344CB8AC3E}">
        <p14:creationId xmlns:p14="http://schemas.microsoft.com/office/powerpoint/2010/main" val="3184531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DFC3C5-E714-42AD-8E34-FC58A007687B}" type="slidenum">
              <a:rPr lang="en-US" smtClean="0"/>
              <a:t>1</a:t>
            </a:fld>
            <a:endParaRPr lang="en-US"/>
          </a:p>
        </p:txBody>
      </p:sp>
    </p:spTree>
    <p:extLst>
      <p:ext uri="{BB962C8B-B14F-4D97-AF65-F5344CB8AC3E}">
        <p14:creationId xmlns:p14="http://schemas.microsoft.com/office/powerpoint/2010/main" val="3158729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DFC3C5-E714-42AD-8E34-FC58A007687B}" type="slidenum">
              <a:rPr lang="en-US" smtClean="0"/>
              <a:t>64</a:t>
            </a:fld>
            <a:endParaRPr lang="en-US"/>
          </a:p>
        </p:txBody>
      </p:sp>
    </p:spTree>
    <p:extLst>
      <p:ext uri="{BB962C8B-B14F-4D97-AF65-F5344CB8AC3E}">
        <p14:creationId xmlns:p14="http://schemas.microsoft.com/office/powerpoint/2010/main" val="3841836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0DD56-341C-0C0E-E3D6-0889229F88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930B6E-7D6B-6C5C-161B-F64128EAFE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DDF43A-C202-8109-79DB-67E0089C3EF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BD9C73-43B5-2FFD-AE39-EB964DC5CD99}"/>
              </a:ext>
            </a:extLst>
          </p:cNvPr>
          <p:cNvSpPr>
            <a:spLocks noGrp="1"/>
          </p:cNvSpPr>
          <p:nvPr>
            <p:ph type="sldNum" sz="quarter" idx="5"/>
          </p:nvPr>
        </p:nvSpPr>
        <p:spPr/>
        <p:txBody>
          <a:bodyPr/>
          <a:lstStyle/>
          <a:p>
            <a:fld id="{9FDFC3C5-E714-42AD-8E34-FC58A007687B}" type="slidenum">
              <a:rPr lang="en-US" smtClean="0"/>
              <a:t>65</a:t>
            </a:fld>
            <a:endParaRPr lang="en-US"/>
          </a:p>
        </p:txBody>
      </p:sp>
    </p:spTree>
    <p:extLst>
      <p:ext uri="{BB962C8B-B14F-4D97-AF65-F5344CB8AC3E}">
        <p14:creationId xmlns:p14="http://schemas.microsoft.com/office/powerpoint/2010/main" val="3193364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DFC3C5-E714-42AD-8E34-FC58A007687B}" type="slidenum">
              <a:rPr lang="en-US" smtClean="0"/>
              <a:t>70</a:t>
            </a:fld>
            <a:endParaRPr lang="en-US"/>
          </a:p>
        </p:txBody>
      </p:sp>
    </p:spTree>
    <p:extLst>
      <p:ext uri="{BB962C8B-B14F-4D97-AF65-F5344CB8AC3E}">
        <p14:creationId xmlns:p14="http://schemas.microsoft.com/office/powerpoint/2010/main" val="1537210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FD812-7BE9-BAFF-87DD-FD6C56770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2FAE35-4DA9-C411-B201-FEB8F0F693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A6B3C9-48C2-F5C4-E9E7-058C879D3E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143CE93-1646-B3F9-11ED-1F2A955C4D9E}"/>
              </a:ext>
            </a:extLst>
          </p:cNvPr>
          <p:cNvSpPr>
            <a:spLocks noGrp="1"/>
          </p:cNvSpPr>
          <p:nvPr>
            <p:ph type="sldNum" sz="quarter" idx="5"/>
          </p:nvPr>
        </p:nvSpPr>
        <p:spPr/>
        <p:txBody>
          <a:bodyPr/>
          <a:lstStyle/>
          <a:p>
            <a:fld id="{9FDFC3C5-E714-42AD-8E34-FC58A007687B}" type="slidenum">
              <a:rPr lang="en-US" smtClean="0"/>
              <a:t>79</a:t>
            </a:fld>
            <a:endParaRPr lang="en-US"/>
          </a:p>
        </p:txBody>
      </p:sp>
    </p:spTree>
    <p:extLst>
      <p:ext uri="{BB962C8B-B14F-4D97-AF65-F5344CB8AC3E}">
        <p14:creationId xmlns:p14="http://schemas.microsoft.com/office/powerpoint/2010/main" val="21261811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0EA2D-1377-F6C8-CE60-F482D74627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F0E8AF-1881-E442-DE7B-5295D14AF0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61D19A-4E3A-F3AC-75A5-225A6F7326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733FED-8752-87A3-A8D5-AB3315F01C34}"/>
              </a:ext>
            </a:extLst>
          </p:cNvPr>
          <p:cNvSpPr>
            <a:spLocks noGrp="1"/>
          </p:cNvSpPr>
          <p:nvPr>
            <p:ph type="sldNum" sz="quarter" idx="5"/>
          </p:nvPr>
        </p:nvSpPr>
        <p:spPr/>
        <p:txBody>
          <a:bodyPr/>
          <a:lstStyle/>
          <a:p>
            <a:fld id="{9FDFC3C5-E714-42AD-8E34-FC58A007687B}" type="slidenum">
              <a:rPr lang="en-US" smtClean="0"/>
              <a:t>82</a:t>
            </a:fld>
            <a:endParaRPr lang="en-US"/>
          </a:p>
        </p:txBody>
      </p:sp>
    </p:spTree>
    <p:extLst>
      <p:ext uri="{BB962C8B-B14F-4D97-AF65-F5344CB8AC3E}">
        <p14:creationId xmlns:p14="http://schemas.microsoft.com/office/powerpoint/2010/main" val="2702887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DFC3C5-E714-42AD-8E34-FC58A007687B}" type="slidenum">
              <a:rPr lang="en-US" smtClean="0"/>
              <a:t>83</a:t>
            </a:fld>
            <a:endParaRPr lang="en-US"/>
          </a:p>
        </p:txBody>
      </p:sp>
    </p:spTree>
    <p:extLst>
      <p:ext uri="{BB962C8B-B14F-4D97-AF65-F5344CB8AC3E}">
        <p14:creationId xmlns:p14="http://schemas.microsoft.com/office/powerpoint/2010/main" val="611802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DFC3C5-E714-42AD-8E34-FC58A007687B}" type="slidenum">
              <a:rPr lang="en-US" smtClean="0"/>
              <a:t>84</a:t>
            </a:fld>
            <a:endParaRPr lang="en-US"/>
          </a:p>
        </p:txBody>
      </p:sp>
    </p:spTree>
    <p:extLst>
      <p:ext uri="{BB962C8B-B14F-4D97-AF65-F5344CB8AC3E}">
        <p14:creationId xmlns:p14="http://schemas.microsoft.com/office/powerpoint/2010/main" val="829243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DFC3C5-E714-42AD-8E34-FC58A007687B}" type="slidenum">
              <a:rPr lang="en-US" smtClean="0"/>
              <a:t>6</a:t>
            </a:fld>
            <a:endParaRPr lang="en-US"/>
          </a:p>
        </p:txBody>
      </p:sp>
    </p:spTree>
    <p:extLst>
      <p:ext uri="{BB962C8B-B14F-4D97-AF65-F5344CB8AC3E}">
        <p14:creationId xmlns:p14="http://schemas.microsoft.com/office/powerpoint/2010/main" val="3178249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F5C35-FB3A-A32E-64EA-42B3D96F3A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50EB26-C0BF-B433-A2A7-73006F1397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E3F08B-2B76-1232-CAC2-28DC5D12A66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684E60CE-0B02-21EF-19DA-B538EDD3D23F}"/>
              </a:ext>
            </a:extLst>
          </p:cNvPr>
          <p:cNvSpPr>
            <a:spLocks noGrp="1"/>
          </p:cNvSpPr>
          <p:nvPr>
            <p:ph type="sldNum" sz="quarter" idx="5"/>
          </p:nvPr>
        </p:nvSpPr>
        <p:spPr/>
        <p:txBody>
          <a:bodyPr/>
          <a:lstStyle/>
          <a:p>
            <a:fld id="{9FDFC3C5-E714-42AD-8E34-FC58A007687B}" type="slidenum">
              <a:rPr lang="en-US" smtClean="0"/>
              <a:t>9</a:t>
            </a:fld>
            <a:endParaRPr lang="en-US"/>
          </a:p>
        </p:txBody>
      </p:sp>
    </p:spTree>
    <p:extLst>
      <p:ext uri="{BB962C8B-B14F-4D97-AF65-F5344CB8AC3E}">
        <p14:creationId xmlns:p14="http://schemas.microsoft.com/office/powerpoint/2010/main" val="2604337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DFC3C5-E714-42AD-8E34-FC58A007687B}" type="slidenum">
              <a:rPr lang="en-US" smtClean="0"/>
              <a:t>12</a:t>
            </a:fld>
            <a:endParaRPr lang="en-US"/>
          </a:p>
        </p:txBody>
      </p:sp>
    </p:spTree>
    <p:extLst>
      <p:ext uri="{BB962C8B-B14F-4D97-AF65-F5344CB8AC3E}">
        <p14:creationId xmlns:p14="http://schemas.microsoft.com/office/powerpoint/2010/main" val="3850186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DFC3C5-E714-42AD-8E34-FC58A007687B}" type="slidenum">
              <a:rPr lang="en-US" smtClean="0"/>
              <a:t>52</a:t>
            </a:fld>
            <a:endParaRPr lang="en-US"/>
          </a:p>
        </p:txBody>
      </p:sp>
    </p:spTree>
    <p:extLst>
      <p:ext uri="{BB962C8B-B14F-4D97-AF65-F5344CB8AC3E}">
        <p14:creationId xmlns:p14="http://schemas.microsoft.com/office/powerpoint/2010/main" val="709938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DFC3C5-E714-42AD-8E34-FC58A007687B}" type="slidenum">
              <a:rPr lang="en-US" smtClean="0"/>
              <a:t>53</a:t>
            </a:fld>
            <a:endParaRPr lang="en-US"/>
          </a:p>
        </p:txBody>
      </p:sp>
    </p:spTree>
    <p:extLst>
      <p:ext uri="{BB962C8B-B14F-4D97-AF65-F5344CB8AC3E}">
        <p14:creationId xmlns:p14="http://schemas.microsoft.com/office/powerpoint/2010/main" val="3151917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A1D2A-1D01-A358-D2D7-0209F8BEE6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50B2E5-789E-DF43-E253-670B5FF672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08418F-6D49-B52B-BD75-25EF2F8030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A97A48-2323-1899-0190-5C107205CA63}"/>
              </a:ext>
            </a:extLst>
          </p:cNvPr>
          <p:cNvSpPr>
            <a:spLocks noGrp="1"/>
          </p:cNvSpPr>
          <p:nvPr>
            <p:ph type="sldNum" sz="quarter" idx="5"/>
          </p:nvPr>
        </p:nvSpPr>
        <p:spPr/>
        <p:txBody>
          <a:bodyPr/>
          <a:lstStyle/>
          <a:p>
            <a:fld id="{9FDFC3C5-E714-42AD-8E34-FC58A007687B}" type="slidenum">
              <a:rPr lang="en-US" smtClean="0"/>
              <a:t>54</a:t>
            </a:fld>
            <a:endParaRPr lang="en-US"/>
          </a:p>
        </p:txBody>
      </p:sp>
    </p:spTree>
    <p:extLst>
      <p:ext uri="{BB962C8B-B14F-4D97-AF65-F5344CB8AC3E}">
        <p14:creationId xmlns:p14="http://schemas.microsoft.com/office/powerpoint/2010/main" val="2232624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DFC3C5-E714-42AD-8E34-FC58A007687B}" type="slidenum">
              <a:rPr lang="en-US" smtClean="0"/>
              <a:t>58</a:t>
            </a:fld>
            <a:endParaRPr lang="en-US"/>
          </a:p>
        </p:txBody>
      </p:sp>
    </p:spTree>
    <p:extLst>
      <p:ext uri="{BB962C8B-B14F-4D97-AF65-F5344CB8AC3E}">
        <p14:creationId xmlns:p14="http://schemas.microsoft.com/office/powerpoint/2010/main" val="3207631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DFC3C5-E714-42AD-8E34-FC58A007687B}" type="slidenum">
              <a:rPr lang="en-US" smtClean="0"/>
              <a:t>63</a:t>
            </a:fld>
            <a:endParaRPr lang="en-US"/>
          </a:p>
        </p:txBody>
      </p:sp>
    </p:spTree>
    <p:extLst>
      <p:ext uri="{BB962C8B-B14F-4D97-AF65-F5344CB8AC3E}">
        <p14:creationId xmlns:p14="http://schemas.microsoft.com/office/powerpoint/2010/main" val="9999792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Client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409D-9402-469A-94D0-E0CFDA79C1DC}"/>
              </a:ext>
            </a:extLst>
          </p:cNvPr>
          <p:cNvSpPr>
            <a:spLocks noGrp="1"/>
          </p:cNvSpPr>
          <p:nvPr>
            <p:ph type="title"/>
          </p:nvPr>
        </p:nvSpPr>
        <p:spPr>
          <a:xfrm>
            <a:off x="3390900" y="4860472"/>
            <a:ext cx="8191500" cy="921203"/>
          </a:xfrm>
        </p:spPr>
        <p:txBody>
          <a:bodyPr anchor="t">
            <a:noAutofit/>
          </a:bodyPr>
          <a:lstStyle>
            <a:lvl1pPr>
              <a:defRPr sz="30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Picture Placeholder 4">
            <a:extLst>
              <a:ext uri="{FF2B5EF4-FFF2-40B4-BE49-F238E27FC236}">
                <a16:creationId xmlns:a16="http://schemas.microsoft.com/office/drawing/2014/main" id="{E4DF1422-CDED-4E1A-941F-F703A2D92B46}"/>
              </a:ext>
            </a:extLst>
          </p:cNvPr>
          <p:cNvSpPr>
            <a:spLocks noGrp="1"/>
          </p:cNvSpPr>
          <p:nvPr>
            <p:ph type="pic" sz="quarter" idx="10"/>
          </p:nvPr>
        </p:nvSpPr>
        <p:spPr>
          <a:xfrm>
            <a:off x="609600" y="889000"/>
            <a:ext cx="10972800" cy="3663950"/>
          </a:xfrm>
        </p:spPr>
        <p:txBody>
          <a:bodyPr/>
          <a:lstStyle/>
          <a:p>
            <a:r>
              <a:rPr lang="en-US"/>
              <a:t>Click icon to add picture</a:t>
            </a:r>
          </a:p>
        </p:txBody>
      </p:sp>
      <p:pic>
        <p:nvPicPr>
          <p:cNvPr id="6" name="Picture 5">
            <a:extLst>
              <a:ext uri="{FF2B5EF4-FFF2-40B4-BE49-F238E27FC236}">
                <a16:creationId xmlns:a16="http://schemas.microsoft.com/office/drawing/2014/main" id="{80305070-432E-4096-A8B3-C1A5856D97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333756"/>
            <a:ext cx="1109164" cy="346753"/>
          </a:xfrm>
          <a:prstGeom prst="rect">
            <a:avLst/>
          </a:prstGeom>
        </p:spPr>
      </p:pic>
      <p:sp>
        <p:nvSpPr>
          <p:cNvPr id="8" name="Picture Placeholder 7">
            <a:extLst>
              <a:ext uri="{FF2B5EF4-FFF2-40B4-BE49-F238E27FC236}">
                <a16:creationId xmlns:a16="http://schemas.microsoft.com/office/drawing/2014/main" id="{528BBD9E-FD5F-4D64-9DEB-3B789922D32E}"/>
              </a:ext>
            </a:extLst>
          </p:cNvPr>
          <p:cNvSpPr>
            <a:spLocks noGrp="1"/>
          </p:cNvSpPr>
          <p:nvPr>
            <p:ph type="pic" sz="quarter" idx="11" hasCustomPrompt="1"/>
          </p:nvPr>
        </p:nvSpPr>
        <p:spPr>
          <a:xfrm>
            <a:off x="609600" y="4860472"/>
            <a:ext cx="2552700" cy="1303337"/>
          </a:xfrm>
        </p:spPr>
        <p:txBody>
          <a:bodyPr/>
          <a:lstStyle>
            <a:lvl1pPr marL="0" indent="0">
              <a:buNone/>
              <a:defRPr/>
            </a:lvl1pPr>
          </a:lstStyle>
          <a:p>
            <a:r>
              <a:rPr lang="en-US"/>
              <a:t>Client Logo</a:t>
            </a:r>
          </a:p>
        </p:txBody>
      </p:sp>
      <p:sp>
        <p:nvSpPr>
          <p:cNvPr id="10" name="Text Placeholder 9">
            <a:extLst>
              <a:ext uri="{FF2B5EF4-FFF2-40B4-BE49-F238E27FC236}">
                <a16:creationId xmlns:a16="http://schemas.microsoft.com/office/drawing/2014/main" id="{E90F613F-4D92-4842-AAB1-AE04BD4824CB}"/>
              </a:ext>
            </a:extLst>
          </p:cNvPr>
          <p:cNvSpPr>
            <a:spLocks noGrp="1"/>
          </p:cNvSpPr>
          <p:nvPr>
            <p:ph type="body" sz="quarter" idx="12" hasCustomPrompt="1"/>
          </p:nvPr>
        </p:nvSpPr>
        <p:spPr>
          <a:xfrm>
            <a:off x="3390900" y="5959021"/>
            <a:ext cx="8191500" cy="409575"/>
          </a:xfrm>
        </p:spPr>
        <p:txBody>
          <a:bodyPr/>
          <a:lstStyle>
            <a:lvl1pPr marL="0" indent="0">
              <a:buNone/>
              <a:defRPr sz="1100" b="1">
                <a:solidFill>
                  <a:schemeClr val="accent6"/>
                </a:solidFill>
              </a:defRPr>
            </a:lvl1pPr>
          </a:lstStyle>
          <a:p>
            <a:pPr lvl="0"/>
            <a:r>
              <a:rPr lang="en-US"/>
              <a:t>Subtitle</a:t>
            </a:r>
          </a:p>
        </p:txBody>
      </p:sp>
    </p:spTree>
    <p:extLst>
      <p:ext uri="{BB962C8B-B14F-4D97-AF65-F5344CB8AC3E}">
        <p14:creationId xmlns:p14="http://schemas.microsoft.com/office/powerpoint/2010/main" val="344449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Sidebar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1136-584F-425F-AB4E-41DA17B47844}"/>
              </a:ext>
            </a:extLst>
          </p:cNvPr>
          <p:cNvSpPr>
            <a:spLocks noGrp="1"/>
          </p:cNvSpPr>
          <p:nvPr>
            <p:ph type="title" hasCustomPrompt="1"/>
          </p:nvPr>
        </p:nvSpPr>
        <p:spPr/>
        <p:txBody>
          <a:bodyPr/>
          <a:lstStyle>
            <a:lvl1pPr>
              <a:defRPr/>
            </a:lvl1pPr>
          </a:lstStyle>
          <a:p>
            <a:r>
              <a:rPr lang="en-US"/>
              <a:t>Concise Title</a:t>
            </a:r>
          </a:p>
        </p:txBody>
      </p:sp>
      <p:sp>
        <p:nvSpPr>
          <p:cNvPr id="6" name="Rectangle 5">
            <a:extLst>
              <a:ext uri="{FF2B5EF4-FFF2-40B4-BE49-F238E27FC236}">
                <a16:creationId xmlns:a16="http://schemas.microsoft.com/office/drawing/2014/main" id="{8383A365-823D-47E0-9C5B-FCE8F1F278DD}"/>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7" name="Picture 6">
            <a:extLst>
              <a:ext uri="{FF2B5EF4-FFF2-40B4-BE49-F238E27FC236}">
                <a16:creationId xmlns:a16="http://schemas.microsoft.com/office/drawing/2014/main" id="{0349073A-84BE-44E5-BA4D-E4B362207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3" name="Slide Number Placeholder 2">
            <a:extLst>
              <a:ext uri="{FF2B5EF4-FFF2-40B4-BE49-F238E27FC236}">
                <a16:creationId xmlns:a16="http://schemas.microsoft.com/office/drawing/2014/main" id="{6833AF52-6812-4268-B4C4-FF4D1254BAB3}"/>
              </a:ext>
            </a:extLst>
          </p:cNvPr>
          <p:cNvSpPr>
            <a:spLocks noGrp="1"/>
          </p:cNvSpPr>
          <p:nvPr>
            <p:ph type="sldNum" sz="quarter" idx="10"/>
          </p:nvPr>
        </p:nvSpPr>
        <p:spPr>
          <a:xfrm>
            <a:off x="8991600" y="6572250"/>
            <a:ext cx="2590800" cy="262890"/>
          </a:xfrm>
        </p:spPr>
        <p:txBody>
          <a:bodyPr/>
          <a:lstStyle>
            <a:lvl1pPr>
              <a:defRPr>
                <a:solidFill>
                  <a:schemeClr val="bg1"/>
                </a:solidFill>
              </a:defRPr>
            </a:lvl1pPr>
          </a:lstStyle>
          <a:p>
            <a:fld id="{ABF72756-0213-4A1F-BBDA-2E3072667FD8}" type="slidenum">
              <a:rPr lang="en-US" smtClean="0"/>
              <a:pPr/>
              <a:t>‹#›</a:t>
            </a:fld>
            <a:endParaRPr lang="en-US"/>
          </a:p>
        </p:txBody>
      </p:sp>
      <p:sp>
        <p:nvSpPr>
          <p:cNvPr id="9" name="Text Placeholder 8">
            <a:extLst>
              <a:ext uri="{FF2B5EF4-FFF2-40B4-BE49-F238E27FC236}">
                <a16:creationId xmlns:a16="http://schemas.microsoft.com/office/drawing/2014/main" id="{1BEE2E65-3BCC-42CA-9B91-604001B97194}"/>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11" name="Text Placeholder 10">
            <a:extLst>
              <a:ext uri="{FF2B5EF4-FFF2-40B4-BE49-F238E27FC236}">
                <a16:creationId xmlns:a16="http://schemas.microsoft.com/office/drawing/2014/main" id="{DBEC17D1-3F22-46D2-867A-36F9DA5C2346}"/>
              </a:ext>
            </a:extLst>
          </p:cNvPr>
          <p:cNvSpPr>
            <a:spLocks noGrp="1"/>
          </p:cNvSpPr>
          <p:nvPr>
            <p:ph type="body" sz="quarter" idx="13"/>
          </p:nvPr>
        </p:nvSpPr>
        <p:spPr>
          <a:xfrm>
            <a:off x="620486" y="1590675"/>
            <a:ext cx="8153400" cy="4581525"/>
          </a:xfr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4A9063D8-91FC-41A4-91C6-C26B34D4BEF5}"/>
              </a:ext>
            </a:extLst>
          </p:cNvPr>
          <p:cNvSpPr>
            <a:spLocks noGrp="1"/>
          </p:cNvSpPr>
          <p:nvPr>
            <p:ph type="body" sz="quarter" idx="14" hasCustomPrompt="1"/>
          </p:nvPr>
        </p:nvSpPr>
        <p:spPr>
          <a:xfrm>
            <a:off x="8991600" y="1590674"/>
            <a:ext cx="3200400" cy="4581525"/>
          </a:xfrm>
          <a:solidFill>
            <a:schemeClr val="bg2">
              <a:lumMod val="40000"/>
              <a:lumOff val="60000"/>
            </a:schemeClr>
          </a:solidFill>
        </p:spPr>
        <p:txBody>
          <a:bodyPr lIns="182880" tIns="182880" rIns="365760" bIns="182880"/>
          <a:lstStyle>
            <a:lvl1pPr marL="0" indent="0">
              <a:buNone/>
              <a:defRPr sz="1200">
                <a:solidFill>
                  <a:srgbClr val="404040"/>
                </a:solidFill>
              </a:defRPr>
            </a:lvl1pPr>
          </a:lstStyle>
          <a:p>
            <a:pPr lvl="0"/>
            <a:r>
              <a:rPr lang="en-US"/>
              <a:t>Put what you want in here. Sidebar for when there is additional information to highlight. </a:t>
            </a:r>
          </a:p>
        </p:txBody>
      </p:sp>
    </p:spTree>
    <p:extLst>
      <p:ext uri="{BB962C8B-B14F-4D97-AF65-F5344CB8AC3E}">
        <p14:creationId xmlns:p14="http://schemas.microsoft.com/office/powerpoint/2010/main" val="3237833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1136-584F-425F-AB4E-41DA17B47844}"/>
              </a:ext>
            </a:extLst>
          </p:cNvPr>
          <p:cNvSpPr>
            <a:spLocks noGrp="1"/>
          </p:cNvSpPr>
          <p:nvPr>
            <p:ph type="title" hasCustomPrompt="1"/>
          </p:nvPr>
        </p:nvSpPr>
        <p:spPr/>
        <p:txBody>
          <a:bodyPr/>
          <a:lstStyle>
            <a:lvl1pPr>
              <a:defRPr/>
            </a:lvl1pPr>
          </a:lstStyle>
          <a:p>
            <a:r>
              <a:rPr lang="en-US"/>
              <a:t>Concise Title</a:t>
            </a:r>
          </a:p>
        </p:txBody>
      </p:sp>
      <p:sp>
        <p:nvSpPr>
          <p:cNvPr id="6" name="Rectangle 5">
            <a:extLst>
              <a:ext uri="{FF2B5EF4-FFF2-40B4-BE49-F238E27FC236}">
                <a16:creationId xmlns:a16="http://schemas.microsoft.com/office/drawing/2014/main" id="{8383A365-823D-47E0-9C5B-FCE8F1F278DD}"/>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7" name="Picture 6">
            <a:extLst>
              <a:ext uri="{FF2B5EF4-FFF2-40B4-BE49-F238E27FC236}">
                <a16:creationId xmlns:a16="http://schemas.microsoft.com/office/drawing/2014/main" id="{0349073A-84BE-44E5-BA4D-E4B362207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3" name="Slide Number Placeholder 2">
            <a:extLst>
              <a:ext uri="{FF2B5EF4-FFF2-40B4-BE49-F238E27FC236}">
                <a16:creationId xmlns:a16="http://schemas.microsoft.com/office/drawing/2014/main" id="{6833AF52-6812-4268-B4C4-FF4D1254BAB3}"/>
              </a:ext>
            </a:extLst>
          </p:cNvPr>
          <p:cNvSpPr>
            <a:spLocks noGrp="1"/>
          </p:cNvSpPr>
          <p:nvPr>
            <p:ph type="sldNum" sz="quarter" idx="10"/>
          </p:nvPr>
        </p:nvSpPr>
        <p:spPr>
          <a:xfrm>
            <a:off x="8991600" y="6572250"/>
            <a:ext cx="2590800" cy="262890"/>
          </a:xfrm>
        </p:spPr>
        <p:txBody>
          <a:bodyPr/>
          <a:lstStyle>
            <a:lvl1pPr>
              <a:defRPr>
                <a:solidFill>
                  <a:schemeClr val="bg1"/>
                </a:solidFill>
              </a:defRPr>
            </a:lvl1pPr>
          </a:lstStyle>
          <a:p>
            <a:fld id="{ABF72756-0213-4A1F-BBDA-2E3072667FD8}" type="slidenum">
              <a:rPr lang="en-US" smtClean="0"/>
              <a:pPr/>
              <a:t>‹#›</a:t>
            </a:fld>
            <a:endParaRPr lang="en-US"/>
          </a:p>
        </p:txBody>
      </p:sp>
      <p:sp>
        <p:nvSpPr>
          <p:cNvPr id="9" name="Text Placeholder 8">
            <a:extLst>
              <a:ext uri="{FF2B5EF4-FFF2-40B4-BE49-F238E27FC236}">
                <a16:creationId xmlns:a16="http://schemas.microsoft.com/office/drawing/2014/main" id="{1BEE2E65-3BCC-42CA-9B91-604001B97194}"/>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11" name="Text Placeholder 10">
            <a:extLst>
              <a:ext uri="{FF2B5EF4-FFF2-40B4-BE49-F238E27FC236}">
                <a16:creationId xmlns:a16="http://schemas.microsoft.com/office/drawing/2014/main" id="{DBEC17D1-3F22-46D2-867A-36F9DA5C2346}"/>
              </a:ext>
            </a:extLst>
          </p:cNvPr>
          <p:cNvSpPr>
            <a:spLocks noGrp="1"/>
          </p:cNvSpPr>
          <p:nvPr>
            <p:ph type="body" sz="quarter" idx="13"/>
          </p:nvPr>
        </p:nvSpPr>
        <p:spPr>
          <a:xfrm>
            <a:off x="620486" y="1590675"/>
            <a:ext cx="5372100" cy="4581525"/>
          </a:xfr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5" name="Picture Placeholder 4">
            <a:extLst>
              <a:ext uri="{FF2B5EF4-FFF2-40B4-BE49-F238E27FC236}">
                <a16:creationId xmlns:a16="http://schemas.microsoft.com/office/drawing/2014/main" id="{869F72AD-AB28-4DAC-8305-AFBC62459AA2}"/>
              </a:ext>
            </a:extLst>
          </p:cNvPr>
          <p:cNvSpPr>
            <a:spLocks noGrp="1"/>
          </p:cNvSpPr>
          <p:nvPr>
            <p:ph type="pic" sz="quarter" idx="14" hasCustomPrompt="1"/>
          </p:nvPr>
        </p:nvSpPr>
        <p:spPr>
          <a:xfrm>
            <a:off x="6221186" y="1590675"/>
            <a:ext cx="5372100" cy="4581525"/>
          </a:xfrm>
        </p:spPr>
        <p:txBody>
          <a:bodyPr/>
          <a:lstStyle>
            <a:lvl1pPr>
              <a:defRPr/>
            </a:lvl1pPr>
          </a:lstStyle>
          <a:p>
            <a:r>
              <a:rPr lang="en-US"/>
              <a:t>Insert photo or graphic</a:t>
            </a:r>
          </a:p>
        </p:txBody>
      </p:sp>
    </p:spTree>
    <p:extLst>
      <p:ext uri="{BB962C8B-B14F-4D97-AF65-F5344CB8AC3E}">
        <p14:creationId xmlns:p14="http://schemas.microsoft.com/office/powerpoint/2010/main" val="655371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Graphic">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F774D9F-4B58-4DCB-849E-DE5D18546388}"/>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7" name="Picture 6">
            <a:extLst>
              <a:ext uri="{FF2B5EF4-FFF2-40B4-BE49-F238E27FC236}">
                <a16:creationId xmlns:a16="http://schemas.microsoft.com/office/drawing/2014/main" id="{F5C0BC44-6EBE-4139-8440-1311CD593A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2" name="Title 1">
            <a:extLst>
              <a:ext uri="{FF2B5EF4-FFF2-40B4-BE49-F238E27FC236}">
                <a16:creationId xmlns:a16="http://schemas.microsoft.com/office/drawing/2014/main" id="{80A09B11-430C-4814-BAF4-44E79B78AB74}"/>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8E121713-1083-4E90-90D6-21E069DE194B}"/>
              </a:ext>
            </a:extLst>
          </p:cNvPr>
          <p:cNvSpPr>
            <a:spLocks noGrp="1"/>
          </p:cNvSpPr>
          <p:nvPr>
            <p:ph type="sldNum" sz="quarter" idx="10"/>
          </p:nvPr>
        </p:nvSpPr>
        <p:spPr>
          <a:xfrm>
            <a:off x="8839200" y="6572249"/>
            <a:ext cx="2743200" cy="272415"/>
          </a:xfrm>
        </p:spPr>
        <p:txBody>
          <a:bodyPr/>
          <a:lstStyle>
            <a:lvl1pPr>
              <a:defRPr>
                <a:solidFill>
                  <a:schemeClr val="bg1"/>
                </a:solidFill>
              </a:defRPr>
            </a:lvl1pPr>
          </a:lstStyle>
          <a:p>
            <a:fld id="{ABF72756-0213-4A1F-BBDA-2E3072667FD8}" type="slidenum">
              <a:rPr lang="en-US" smtClean="0"/>
              <a:pPr/>
              <a:t>‹#›</a:t>
            </a:fld>
            <a:endParaRPr lang="en-US"/>
          </a:p>
        </p:txBody>
      </p:sp>
      <p:sp>
        <p:nvSpPr>
          <p:cNvPr id="8" name="Text Placeholder 8">
            <a:extLst>
              <a:ext uri="{FF2B5EF4-FFF2-40B4-BE49-F238E27FC236}">
                <a16:creationId xmlns:a16="http://schemas.microsoft.com/office/drawing/2014/main" id="{5C0DEA99-FD37-41B6-9D51-E06D69FE9A84}"/>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10" name="Content Placeholder 9">
            <a:extLst>
              <a:ext uri="{FF2B5EF4-FFF2-40B4-BE49-F238E27FC236}">
                <a16:creationId xmlns:a16="http://schemas.microsoft.com/office/drawing/2014/main" id="{562D0C6E-7C88-4BC7-99FD-04BBD76014E9}"/>
              </a:ext>
            </a:extLst>
          </p:cNvPr>
          <p:cNvSpPr>
            <a:spLocks noGrp="1"/>
          </p:cNvSpPr>
          <p:nvPr>
            <p:ph sz="quarter" idx="13" hasCustomPrompt="1"/>
          </p:nvPr>
        </p:nvSpPr>
        <p:spPr>
          <a:xfrm>
            <a:off x="0" y="1611085"/>
            <a:ext cx="12192000" cy="4961163"/>
          </a:xfrm>
        </p:spPr>
        <p:txBody>
          <a:bodyPr/>
          <a:lstStyle>
            <a:lvl1pPr marL="0" indent="0">
              <a:buNone/>
              <a:defRPr/>
            </a:lvl1pPr>
          </a:lstStyle>
          <a:p>
            <a:pPr lvl="0"/>
            <a:r>
              <a:rPr lang="en-US"/>
              <a:t>Full page photo/graphic bleed</a:t>
            </a:r>
          </a:p>
        </p:txBody>
      </p:sp>
    </p:spTree>
    <p:extLst>
      <p:ext uri="{BB962C8B-B14F-4D97-AF65-F5344CB8AC3E}">
        <p14:creationId xmlns:p14="http://schemas.microsoft.com/office/powerpoint/2010/main" val="3141969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allout + Graphi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5CFE2C5-7B6D-42C5-A673-FDC578A5F99C}"/>
              </a:ext>
            </a:extLst>
          </p:cNvPr>
          <p:cNvSpPr/>
          <p:nvPr userDrawn="1"/>
        </p:nvSpPr>
        <p:spPr>
          <a:xfrm>
            <a:off x="0" y="0"/>
            <a:ext cx="59817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ED76CF-DAD3-44D2-A3D8-E69B50444BAA}"/>
              </a:ext>
            </a:extLst>
          </p:cNvPr>
          <p:cNvSpPr>
            <a:spLocks noGrp="1"/>
          </p:cNvSpPr>
          <p:nvPr>
            <p:ph type="title"/>
          </p:nvPr>
        </p:nvSpPr>
        <p:spPr>
          <a:xfrm>
            <a:off x="620486" y="344261"/>
            <a:ext cx="5218339" cy="544739"/>
          </a:xfrm>
        </p:spPr>
        <p:txBody>
          <a:bodyP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970D45FA-1751-4060-B66E-10B537577519}"/>
              </a:ext>
            </a:extLst>
          </p:cNvPr>
          <p:cNvSpPr>
            <a:spLocks noGrp="1"/>
          </p:cNvSpPr>
          <p:nvPr>
            <p:ph type="sldNum" sz="quarter" idx="10"/>
          </p:nvPr>
        </p:nvSpPr>
        <p:spPr/>
        <p:txBody>
          <a:bodyPr/>
          <a:lstStyle>
            <a:lvl1pPr>
              <a:defRPr>
                <a:solidFill>
                  <a:schemeClr val="tx1">
                    <a:lumMod val="75000"/>
                    <a:lumOff val="25000"/>
                  </a:schemeClr>
                </a:solidFill>
              </a:defRPr>
            </a:lvl1pPr>
          </a:lstStyle>
          <a:p>
            <a:fld id="{ABF72756-0213-4A1F-BBDA-2E3072667FD8}" type="slidenum">
              <a:rPr lang="en-US" smtClean="0"/>
              <a:pPr/>
              <a:t>‹#›</a:t>
            </a:fld>
            <a:endParaRPr lang="en-US"/>
          </a:p>
        </p:txBody>
      </p:sp>
      <p:pic>
        <p:nvPicPr>
          <p:cNvPr id="7" name="Picture 6">
            <a:extLst>
              <a:ext uri="{FF2B5EF4-FFF2-40B4-BE49-F238E27FC236}">
                <a16:creationId xmlns:a16="http://schemas.microsoft.com/office/drawing/2014/main" id="{483D8CDE-756B-4954-BEB8-0E8667BB3D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9" name="Picture Placeholder 8">
            <a:extLst>
              <a:ext uri="{FF2B5EF4-FFF2-40B4-BE49-F238E27FC236}">
                <a16:creationId xmlns:a16="http://schemas.microsoft.com/office/drawing/2014/main" id="{E275B025-1353-4A7F-98CB-57E7888B8532}"/>
              </a:ext>
            </a:extLst>
          </p:cNvPr>
          <p:cNvSpPr>
            <a:spLocks noGrp="1"/>
          </p:cNvSpPr>
          <p:nvPr>
            <p:ph type="pic" sz="quarter" idx="11" hasCustomPrompt="1"/>
          </p:nvPr>
        </p:nvSpPr>
        <p:spPr>
          <a:xfrm>
            <a:off x="6210300" y="333375"/>
            <a:ext cx="5372100" cy="5838825"/>
          </a:xfrm>
        </p:spPr>
        <p:txBody>
          <a:bodyPr/>
          <a:lstStyle>
            <a:lvl1pPr>
              <a:defRPr/>
            </a:lvl1pPr>
          </a:lstStyle>
          <a:p>
            <a:r>
              <a:rPr lang="en-US"/>
              <a:t>Insert image or graphic</a:t>
            </a:r>
          </a:p>
        </p:txBody>
      </p:sp>
      <p:sp>
        <p:nvSpPr>
          <p:cNvPr id="11" name="Text Placeholder 10">
            <a:extLst>
              <a:ext uri="{FF2B5EF4-FFF2-40B4-BE49-F238E27FC236}">
                <a16:creationId xmlns:a16="http://schemas.microsoft.com/office/drawing/2014/main" id="{828DEDEE-0ADD-4F0B-9FDD-257705CF34B4}"/>
              </a:ext>
            </a:extLst>
          </p:cNvPr>
          <p:cNvSpPr>
            <a:spLocks noGrp="1"/>
          </p:cNvSpPr>
          <p:nvPr>
            <p:ph type="body" sz="quarter" idx="12" hasCustomPrompt="1"/>
          </p:nvPr>
        </p:nvSpPr>
        <p:spPr>
          <a:xfrm>
            <a:off x="620713" y="1581150"/>
            <a:ext cx="5218112" cy="4591050"/>
          </a:xfrm>
        </p:spPr>
        <p:txBody>
          <a:bodyPr anchor="ctr">
            <a:normAutofit/>
          </a:bodyPr>
          <a:lstStyle>
            <a:lvl1pPr marL="0" indent="0">
              <a:buNone/>
              <a:defRPr sz="2800" i="1">
                <a:solidFill>
                  <a:schemeClr val="bg1"/>
                </a:solidFill>
                <a:latin typeface="Times New Roman" panose="02020603050405020304" pitchFamily="18" charset="0"/>
                <a:cs typeface="Times New Roman" panose="02020603050405020304" pitchFamily="18" charset="0"/>
              </a:defRPr>
            </a:lvl1pPr>
          </a:lstStyle>
          <a:p>
            <a:pPr lvl="0"/>
            <a:r>
              <a:rPr lang="en-US"/>
              <a:t>Use this for creative text such as pull quotes, messaging/marketing statements, </a:t>
            </a:r>
            <a:r>
              <a:rPr lang="en-US" err="1"/>
              <a:t>etc</a:t>
            </a:r>
            <a:endParaRPr lang="en-US"/>
          </a:p>
        </p:txBody>
      </p:sp>
      <p:sp>
        <p:nvSpPr>
          <p:cNvPr id="12" name="Text Placeholder 8">
            <a:extLst>
              <a:ext uri="{FF2B5EF4-FFF2-40B4-BE49-F238E27FC236}">
                <a16:creationId xmlns:a16="http://schemas.microsoft.com/office/drawing/2014/main" id="{48C26668-0BD5-4D2A-8308-5B76886D31AC}"/>
              </a:ext>
            </a:extLst>
          </p:cNvPr>
          <p:cNvSpPr>
            <a:spLocks noGrp="1"/>
          </p:cNvSpPr>
          <p:nvPr>
            <p:ph type="body" sz="quarter" idx="13" hasCustomPrompt="1"/>
          </p:nvPr>
        </p:nvSpPr>
        <p:spPr>
          <a:xfrm>
            <a:off x="626836" y="908049"/>
            <a:ext cx="5218112" cy="325211"/>
          </a:xfrm>
        </p:spPr>
        <p:txBody>
          <a:bodyPr>
            <a:noAutofit/>
          </a:bodyPr>
          <a:lstStyle>
            <a:lvl1pPr marL="0" indent="0">
              <a:buNone/>
              <a:defRPr sz="1200" b="1">
                <a:solidFill>
                  <a:schemeClr val="bg1"/>
                </a:solidFill>
              </a:defRPr>
            </a:lvl1pPr>
          </a:lstStyle>
          <a:p>
            <a:pPr lvl="0"/>
            <a:r>
              <a:rPr lang="en-US" sz="1200" b="1"/>
              <a:t>If you need a subhead, put it here</a:t>
            </a:r>
            <a:endParaRPr lang="en-US"/>
          </a:p>
        </p:txBody>
      </p:sp>
    </p:spTree>
    <p:extLst>
      <p:ext uri="{BB962C8B-B14F-4D97-AF65-F5344CB8AC3E}">
        <p14:creationId xmlns:p14="http://schemas.microsoft.com/office/powerpoint/2010/main" val="1101004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Call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5CFE2C5-7B6D-42C5-A673-FDC578A5F99C}"/>
              </a:ext>
            </a:extLst>
          </p:cNvPr>
          <p:cNvSpPr/>
          <p:nvPr userDrawn="1"/>
        </p:nvSpPr>
        <p:spPr>
          <a:xfrm>
            <a:off x="0" y="0"/>
            <a:ext cx="59817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ED76CF-DAD3-44D2-A3D8-E69B50444BAA}"/>
              </a:ext>
            </a:extLst>
          </p:cNvPr>
          <p:cNvSpPr>
            <a:spLocks noGrp="1"/>
          </p:cNvSpPr>
          <p:nvPr>
            <p:ph type="title"/>
          </p:nvPr>
        </p:nvSpPr>
        <p:spPr>
          <a:xfrm>
            <a:off x="6210302" y="344261"/>
            <a:ext cx="5372098" cy="544739"/>
          </a:xfrm>
        </p:spPr>
        <p:txBody>
          <a:bodyPr/>
          <a:lstStyle>
            <a:lvl1pPr>
              <a:defRPr>
                <a:solidFill>
                  <a:schemeClr val="accent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970D45FA-1751-4060-B66E-10B537577519}"/>
              </a:ext>
            </a:extLst>
          </p:cNvPr>
          <p:cNvSpPr>
            <a:spLocks noGrp="1"/>
          </p:cNvSpPr>
          <p:nvPr>
            <p:ph type="sldNum" sz="quarter" idx="10"/>
          </p:nvPr>
        </p:nvSpPr>
        <p:spPr/>
        <p:txBody>
          <a:bodyPr/>
          <a:lstStyle>
            <a:lvl1pPr>
              <a:defRPr>
                <a:solidFill>
                  <a:schemeClr val="tx1">
                    <a:lumMod val="75000"/>
                    <a:lumOff val="25000"/>
                  </a:schemeClr>
                </a:solidFill>
              </a:defRPr>
            </a:lvl1pPr>
          </a:lstStyle>
          <a:p>
            <a:fld id="{ABF72756-0213-4A1F-BBDA-2E3072667FD8}" type="slidenum">
              <a:rPr lang="en-US" smtClean="0"/>
              <a:pPr/>
              <a:t>‹#›</a:t>
            </a:fld>
            <a:endParaRPr lang="en-US"/>
          </a:p>
        </p:txBody>
      </p:sp>
      <p:pic>
        <p:nvPicPr>
          <p:cNvPr id="7" name="Picture 6">
            <a:extLst>
              <a:ext uri="{FF2B5EF4-FFF2-40B4-BE49-F238E27FC236}">
                <a16:creationId xmlns:a16="http://schemas.microsoft.com/office/drawing/2014/main" id="{483D8CDE-756B-4954-BEB8-0E8667BB3D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11" name="Text Placeholder 10">
            <a:extLst>
              <a:ext uri="{FF2B5EF4-FFF2-40B4-BE49-F238E27FC236}">
                <a16:creationId xmlns:a16="http://schemas.microsoft.com/office/drawing/2014/main" id="{828DEDEE-0ADD-4F0B-9FDD-257705CF34B4}"/>
              </a:ext>
            </a:extLst>
          </p:cNvPr>
          <p:cNvSpPr>
            <a:spLocks noGrp="1"/>
          </p:cNvSpPr>
          <p:nvPr>
            <p:ph type="body" sz="quarter" idx="12" hasCustomPrompt="1"/>
          </p:nvPr>
        </p:nvSpPr>
        <p:spPr>
          <a:xfrm>
            <a:off x="620713" y="333375"/>
            <a:ext cx="5218112" cy="5838825"/>
          </a:xfrm>
        </p:spPr>
        <p:txBody>
          <a:bodyPr anchor="ctr">
            <a:normAutofit/>
          </a:bodyPr>
          <a:lstStyle>
            <a:lvl1pPr marL="0" indent="0">
              <a:buNone/>
              <a:defRPr sz="2800" i="1">
                <a:solidFill>
                  <a:schemeClr val="bg1"/>
                </a:solidFill>
                <a:latin typeface="Times New Roman" panose="02020603050405020304" pitchFamily="18" charset="0"/>
                <a:cs typeface="Times New Roman" panose="02020603050405020304" pitchFamily="18" charset="0"/>
              </a:defRPr>
            </a:lvl1pPr>
          </a:lstStyle>
          <a:p>
            <a:pPr lvl="0"/>
            <a:r>
              <a:rPr lang="en-US"/>
              <a:t>Use this for creative text such as pull quotes, messaging/marketing statements, </a:t>
            </a:r>
            <a:r>
              <a:rPr lang="en-US" err="1"/>
              <a:t>etc</a:t>
            </a:r>
            <a:endParaRPr lang="en-US"/>
          </a:p>
        </p:txBody>
      </p:sp>
      <p:sp>
        <p:nvSpPr>
          <p:cNvPr id="6" name="Text Placeholder 5">
            <a:extLst>
              <a:ext uri="{FF2B5EF4-FFF2-40B4-BE49-F238E27FC236}">
                <a16:creationId xmlns:a16="http://schemas.microsoft.com/office/drawing/2014/main" id="{14C0DF66-E52C-474F-B2AE-4DE71CB02959}"/>
              </a:ext>
            </a:extLst>
          </p:cNvPr>
          <p:cNvSpPr>
            <a:spLocks noGrp="1"/>
          </p:cNvSpPr>
          <p:nvPr>
            <p:ph type="body" sz="quarter" idx="13"/>
          </p:nvPr>
        </p:nvSpPr>
        <p:spPr>
          <a:xfrm>
            <a:off x="6210300" y="1600200"/>
            <a:ext cx="5360988" cy="4572000"/>
          </a:xfrm>
        </p:spPr>
        <p:txBody>
          <a:bodyPr/>
          <a:lstStyle/>
          <a:p>
            <a:pPr lvl="0"/>
            <a:r>
              <a:rPr lang="en-US"/>
              <a:t>Click to edit Master text styles</a:t>
            </a:r>
          </a:p>
          <a:p>
            <a:pPr lvl="1"/>
            <a:r>
              <a:rPr lang="en-US"/>
              <a:t>Second level</a:t>
            </a:r>
          </a:p>
          <a:p>
            <a:pPr lvl="2"/>
            <a:r>
              <a:rPr lang="en-US"/>
              <a:t>Third level</a:t>
            </a:r>
          </a:p>
        </p:txBody>
      </p:sp>
      <p:sp>
        <p:nvSpPr>
          <p:cNvPr id="10" name="Text Placeholder 8">
            <a:extLst>
              <a:ext uri="{FF2B5EF4-FFF2-40B4-BE49-F238E27FC236}">
                <a16:creationId xmlns:a16="http://schemas.microsoft.com/office/drawing/2014/main" id="{5FA1E7F2-39E1-4DEB-9110-980EB78C6D84}"/>
              </a:ext>
            </a:extLst>
          </p:cNvPr>
          <p:cNvSpPr>
            <a:spLocks noGrp="1"/>
          </p:cNvSpPr>
          <p:nvPr>
            <p:ph type="body" sz="quarter" idx="14" hasCustomPrompt="1"/>
          </p:nvPr>
        </p:nvSpPr>
        <p:spPr>
          <a:xfrm>
            <a:off x="6210300" y="908049"/>
            <a:ext cx="5372100" cy="322489"/>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Tree>
    <p:extLst>
      <p:ext uri="{BB962C8B-B14F-4D97-AF65-F5344CB8AC3E}">
        <p14:creationId xmlns:p14="http://schemas.microsoft.com/office/powerpoint/2010/main" val="1706830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1136-584F-425F-AB4E-41DA17B47844}"/>
              </a:ext>
            </a:extLst>
          </p:cNvPr>
          <p:cNvSpPr>
            <a:spLocks noGrp="1"/>
          </p:cNvSpPr>
          <p:nvPr>
            <p:ph type="title" hasCustomPrompt="1"/>
          </p:nvPr>
        </p:nvSpPr>
        <p:spPr/>
        <p:txBody>
          <a:bodyPr/>
          <a:lstStyle>
            <a:lvl1pPr>
              <a:defRPr/>
            </a:lvl1pPr>
          </a:lstStyle>
          <a:p>
            <a:r>
              <a:rPr lang="en-US"/>
              <a:t>Concise Title</a:t>
            </a:r>
          </a:p>
        </p:txBody>
      </p:sp>
      <p:sp>
        <p:nvSpPr>
          <p:cNvPr id="6" name="Rectangle 5">
            <a:extLst>
              <a:ext uri="{FF2B5EF4-FFF2-40B4-BE49-F238E27FC236}">
                <a16:creationId xmlns:a16="http://schemas.microsoft.com/office/drawing/2014/main" id="{8383A365-823D-47E0-9C5B-FCE8F1F278DD}"/>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7" name="Picture 6">
            <a:extLst>
              <a:ext uri="{FF2B5EF4-FFF2-40B4-BE49-F238E27FC236}">
                <a16:creationId xmlns:a16="http://schemas.microsoft.com/office/drawing/2014/main" id="{0349073A-84BE-44E5-BA4D-E4B362207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3" name="Slide Number Placeholder 2">
            <a:extLst>
              <a:ext uri="{FF2B5EF4-FFF2-40B4-BE49-F238E27FC236}">
                <a16:creationId xmlns:a16="http://schemas.microsoft.com/office/drawing/2014/main" id="{6833AF52-6812-4268-B4C4-FF4D1254BAB3}"/>
              </a:ext>
            </a:extLst>
          </p:cNvPr>
          <p:cNvSpPr>
            <a:spLocks noGrp="1"/>
          </p:cNvSpPr>
          <p:nvPr>
            <p:ph type="sldNum" sz="quarter" idx="10"/>
          </p:nvPr>
        </p:nvSpPr>
        <p:spPr>
          <a:xfrm>
            <a:off x="8991600" y="6572250"/>
            <a:ext cx="2590800" cy="262890"/>
          </a:xfrm>
        </p:spPr>
        <p:txBody>
          <a:bodyPr/>
          <a:lstStyle>
            <a:lvl1pPr>
              <a:defRPr>
                <a:solidFill>
                  <a:schemeClr val="bg1"/>
                </a:solidFill>
              </a:defRPr>
            </a:lvl1pPr>
          </a:lstStyle>
          <a:p>
            <a:fld id="{ABF72756-0213-4A1F-BBDA-2E3072667FD8}" type="slidenum">
              <a:rPr lang="en-US" smtClean="0"/>
              <a:pPr/>
              <a:t>‹#›</a:t>
            </a:fld>
            <a:endParaRPr lang="en-US"/>
          </a:p>
        </p:txBody>
      </p:sp>
      <p:sp>
        <p:nvSpPr>
          <p:cNvPr id="9" name="Text Placeholder 8">
            <a:extLst>
              <a:ext uri="{FF2B5EF4-FFF2-40B4-BE49-F238E27FC236}">
                <a16:creationId xmlns:a16="http://schemas.microsoft.com/office/drawing/2014/main" id="{1BEE2E65-3BCC-42CA-9B91-604001B97194}"/>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11" name="Text Placeholder 10">
            <a:extLst>
              <a:ext uri="{FF2B5EF4-FFF2-40B4-BE49-F238E27FC236}">
                <a16:creationId xmlns:a16="http://schemas.microsoft.com/office/drawing/2014/main" id="{DBEC17D1-3F22-46D2-867A-36F9DA5C2346}"/>
              </a:ext>
            </a:extLst>
          </p:cNvPr>
          <p:cNvSpPr>
            <a:spLocks noGrp="1"/>
          </p:cNvSpPr>
          <p:nvPr>
            <p:ph type="body" sz="quarter" idx="13"/>
          </p:nvPr>
        </p:nvSpPr>
        <p:spPr>
          <a:xfrm>
            <a:off x="620486" y="2095501"/>
            <a:ext cx="5372100" cy="4076699"/>
          </a:xfr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0" name="Text Placeholder 10">
            <a:extLst>
              <a:ext uri="{FF2B5EF4-FFF2-40B4-BE49-F238E27FC236}">
                <a16:creationId xmlns:a16="http://schemas.microsoft.com/office/drawing/2014/main" id="{3BE1BBD6-F7C3-4DD1-B0B5-33C690F31D2F}"/>
              </a:ext>
            </a:extLst>
          </p:cNvPr>
          <p:cNvSpPr>
            <a:spLocks noGrp="1"/>
          </p:cNvSpPr>
          <p:nvPr>
            <p:ph type="body" sz="quarter" idx="14"/>
          </p:nvPr>
        </p:nvSpPr>
        <p:spPr>
          <a:xfrm>
            <a:off x="6221186" y="2095500"/>
            <a:ext cx="5372100" cy="4076699"/>
          </a:xfr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2" name="Text Placeholder 20">
            <a:extLst>
              <a:ext uri="{FF2B5EF4-FFF2-40B4-BE49-F238E27FC236}">
                <a16:creationId xmlns:a16="http://schemas.microsoft.com/office/drawing/2014/main" id="{7D98EB41-0CA6-441F-B00C-5BD334DEE4F7}"/>
              </a:ext>
            </a:extLst>
          </p:cNvPr>
          <p:cNvSpPr>
            <a:spLocks noGrp="1"/>
          </p:cNvSpPr>
          <p:nvPr>
            <p:ph type="body" sz="quarter" idx="19" hasCustomPrompt="1"/>
          </p:nvPr>
        </p:nvSpPr>
        <p:spPr>
          <a:xfrm>
            <a:off x="615950" y="1606373"/>
            <a:ext cx="5372100" cy="348066"/>
          </a:xfrm>
          <a:prstGeom prst="rect">
            <a:avLst/>
          </a:prstGeom>
          <a:solidFill>
            <a:schemeClr val="accent2"/>
          </a:solidFill>
        </p:spPr>
        <p:txBody>
          <a:bodyPr anchor="ctr"/>
          <a:lstStyle>
            <a:lvl1pPr marL="0" indent="0" algn="ctr">
              <a:buNone/>
              <a:defRPr b="1">
                <a:solidFill>
                  <a:schemeClr val="bg1"/>
                </a:solidFill>
              </a:defRPr>
            </a:lvl1pPr>
          </a:lstStyle>
          <a:p>
            <a:pPr lvl="0"/>
            <a:r>
              <a:rPr lang="en-US"/>
              <a:t>Title</a:t>
            </a:r>
          </a:p>
        </p:txBody>
      </p:sp>
      <p:sp>
        <p:nvSpPr>
          <p:cNvPr id="13" name="Text Placeholder 20">
            <a:extLst>
              <a:ext uri="{FF2B5EF4-FFF2-40B4-BE49-F238E27FC236}">
                <a16:creationId xmlns:a16="http://schemas.microsoft.com/office/drawing/2014/main" id="{680363C8-CD7B-4912-BE48-34497328C883}"/>
              </a:ext>
            </a:extLst>
          </p:cNvPr>
          <p:cNvSpPr>
            <a:spLocks noGrp="1"/>
          </p:cNvSpPr>
          <p:nvPr>
            <p:ph type="body" sz="quarter" idx="20" hasCustomPrompt="1"/>
          </p:nvPr>
        </p:nvSpPr>
        <p:spPr>
          <a:xfrm>
            <a:off x="6210300" y="1601610"/>
            <a:ext cx="5372100" cy="348066"/>
          </a:xfrm>
          <a:prstGeom prst="rect">
            <a:avLst/>
          </a:prstGeom>
          <a:solidFill>
            <a:schemeClr val="accent2"/>
          </a:solidFill>
        </p:spPr>
        <p:txBody>
          <a:bodyPr anchor="ctr"/>
          <a:lstStyle>
            <a:lvl1pPr marL="0" indent="0" algn="ctr">
              <a:buNone/>
              <a:defRPr b="1">
                <a:solidFill>
                  <a:schemeClr val="bg1"/>
                </a:solidFill>
              </a:defRPr>
            </a:lvl1pPr>
          </a:lstStyle>
          <a:p>
            <a:pPr lvl="0"/>
            <a:r>
              <a:rPr lang="en-US"/>
              <a:t>Can Modify Box Colors or Remove Fill</a:t>
            </a:r>
          </a:p>
        </p:txBody>
      </p:sp>
    </p:spTree>
    <p:extLst>
      <p:ext uri="{BB962C8B-B14F-4D97-AF65-F5344CB8AC3E}">
        <p14:creationId xmlns:p14="http://schemas.microsoft.com/office/powerpoint/2010/main" val="4122953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Content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1136-584F-425F-AB4E-41DA17B47844}"/>
              </a:ext>
            </a:extLst>
          </p:cNvPr>
          <p:cNvSpPr>
            <a:spLocks noGrp="1"/>
          </p:cNvSpPr>
          <p:nvPr>
            <p:ph type="title" hasCustomPrompt="1"/>
          </p:nvPr>
        </p:nvSpPr>
        <p:spPr/>
        <p:txBody>
          <a:bodyPr/>
          <a:lstStyle>
            <a:lvl1pPr>
              <a:defRPr/>
            </a:lvl1pPr>
          </a:lstStyle>
          <a:p>
            <a:r>
              <a:rPr lang="en-US"/>
              <a:t>Concise Title</a:t>
            </a:r>
          </a:p>
        </p:txBody>
      </p:sp>
      <p:sp>
        <p:nvSpPr>
          <p:cNvPr id="6" name="Rectangle 5">
            <a:extLst>
              <a:ext uri="{FF2B5EF4-FFF2-40B4-BE49-F238E27FC236}">
                <a16:creationId xmlns:a16="http://schemas.microsoft.com/office/drawing/2014/main" id="{8383A365-823D-47E0-9C5B-FCE8F1F278DD}"/>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7" name="Picture 6">
            <a:extLst>
              <a:ext uri="{FF2B5EF4-FFF2-40B4-BE49-F238E27FC236}">
                <a16:creationId xmlns:a16="http://schemas.microsoft.com/office/drawing/2014/main" id="{0349073A-84BE-44E5-BA4D-E4B362207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3" name="Slide Number Placeholder 2">
            <a:extLst>
              <a:ext uri="{FF2B5EF4-FFF2-40B4-BE49-F238E27FC236}">
                <a16:creationId xmlns:a16="http://schemas.microsoft.com/office/drawing/2014/main" id="{6833AF52-6812-4268-B4C4-FF4D1254BAB3}"/>
              </a:ext>
            </a:extLst>
          </p:cNvPr>
          <p:cNvSpPr>
            <a:spLocks noGrp="1"/>
          </p:cNvSpPr>
          <p:nvPr>
            <p:ph type="sldNum" sz="quarter" idx="10"/>
          </p:nvPr>
        </p:nvSpPr>
        <p:spPr>
          <a:xfrm>
            <a:off x="8991600" y="6572250"/>
            <a:ext cx="2590800" cy="262890"/>
          </a:xfrm>
        </p:spPr>
        <p:txBody>
          <a:bodyPr/>
          <a:lstStyle>
            <a:lvl1pPr>
              <a:defRPr>
                <a:solidFill>
                  <a:schemeClr val="bg1"/>
                </a:solidFill>
              </a:defRPr>
            </a:lvl1pPr>
          </a:lstStyle>
          <a:p>
            <a:fld id="{ABF72756-0213-4A1F-BBDA-2E3072667FD8}" type="slidenum">
              <a:rPr lang="en-US" smtClean="0"/>
              <a:pPr/>
              <a:t>‹#›</a:t>
            </a:fld>
            <a:endParaRPr lang="en-US"/>
          </a:p>
        </p:txBody>
      </p:sp>
      <p:sp>
        <p:nvSpPr>
          <p:cNvPr id="9" name="Text Placeholder 8">
            <a:extLst>
              <a:ext uri="{FF2B5EF4-FFF2-40B4-BE49-F238E27FC236}">
                <a16:creationId xmlns:a16="http://schemas.microsoft.com/office/drawing/2014/main" id="{1BEE2E65-3BCC-42CA-9B91-604001B97194}"/>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11" name="Text Placeholder 10">
            <a:extLst>
              <a:ext uri="{FF2B5EF4-FFF2-40B4-BE49-F238E27FC236}">
                <a16:creationId xmlns:a16="http://schemas.microsoft.com/office/drawing/2014/main" id="{DBEC17D1-3F22-46D2-867A-36F9DA5C2346}"/>
              </a:ext>
            </a:extLst>
          </p:cNvPr>
          <p:cNvSpPr>
            <a:spLocks noGrp="1"/>
          </p:cNvSpPr>
          <p:nvPr>
            <p:ph type="body" sz="quarter" idx="13"/>
          </p:nvPr>
        </p:nvSpPr>
        <p:spPr>
          <a:xfrm>
            <a:off x="620486" y="2095501"/>
            <a:ext cx="3474720" cy="4076699"/>
          </a:xfr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2" name="Text Placeholder 20">
            <a:extLst>
              <a:ext uri="{FF2B5EF4-FFF2-40B4-BE49-F238E27FC236}">
                <a16:creationId xmlns:a16="http://schemas.microsoft.com/office/drawing/2014/main" id="{7D98EB41-0CA6-441F-B00C-5BD334DEE4F7}"/>
              </a:ext>
            </a:extLst>
          </p:cNvPr>
          <p:cNvSpPr>
            <a:spLocks noGrp="1"/>
          </p:cNvSpPr>
          <p:nvPr>
            <p:ph type="body" sz="quarter" idx="19" hasCustomPrompt="1"/>
          </p:nvPr>
        </p:nvSpPr>
        <p:spPr>
          <a:xfrm>
            <a:off x="615950" y="1606373"/>
            <a:ext cx="3474720" cy="348066"/>
          </a:xfrm>
          <a:prstGeom prst="rect">
            <a:avLst/>
          </a:prstGeom>
          <a:solidFill>
            <a:schemeClr val="accent2"/>
          </a:solidFill>
        </p:spPr>
        <p:txBody>
          <a:bodyPr anchor="ctr"/>
          <a:lstStyle>
            <a:lvl1pPr marL="0" indent="0" algn="ctr">
              <a:buNone/>
              <a:defRPr b="1">
                <a:solidFill>
                  <a:schemeClr val="bg1"/>
                </a:solidFill>
              </a:defRPr>
            </a:lvl1pPr>
          </a:lstStyle>
          <a:p>
            <a:pPr lvl="0"/>
            <a:r>
              <a:rPr lang="en-US"/>
              <a:t>Title</a:t>
            </a:r>
          </a:p>
        </p:txBody>
      </p:sp>
      <p:sp>
        <p:nvSpPr>
          <p:cNvPr id="16" name="Text Placeholder 10">
            <a:extLst>
              <a:ext uri="{FF2B5EF4-FFF2-40B4-BE49-F238E27FC236}">
                <a16:creationId xmlns:a16="http://schemas.microsoft.com/office/drawing/2014/main" id="{135F959B-AC2A-4536-9B54-5BA32797E651}"/>
              </a:ext>
            </a:extLst>
          </p:cNvPr>
          <p:cNvSpPr>
            <a:spLocks noGrp="1"/>
          </p:cNvSpPr>
          <p:nvPr>
            <p:ph type="body" sz="quarter" idx="20"/>
          </p:nvPr>
        </p:nvSpPr>
        <p:spPr>
          <a:xfrm>
            <a:off x="4363811" y="2095501"/>
            <a:ext cx="3474720" cy="4076699"/>
          </a:xfr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7" name="Text Placeholder 20">
            <a:extLst>
              <a:ext uri="{FF2B5EF4-FFF2-40B4-BE49-F238E27FC236}">
                <a16:creationId xmlns:a16="http://schemas.microsoft.com/office/drawing/2014/main" id="{2B2A9384-C823-45A2-A386-9D0D29D68A45}"/>
              </a:ext>
            </a:extLst>
          </p:cNvPr>
          <p:cNvSpPr>
            <a:spLocks noGrp="1"/>
          </p:cNvSpPr>
          <p:nvPr>
            <p:ph type="body" sz="quarter" idx="21" hasCustomPrompt="1"/>
          </p:nvPr>
        </p:nvSpPr>
        <p:spPr>
          <a:xfrm>
            <a:off x="4359275" y="1606373"/>
            <a:ext cx="3474720" cy="348066"/>
          </a:xfrm>
          <a:prstGeom prst="rect">
            <a:avLst/>
          </a:prstGeom>
          <a:solidFill>
            <a:schemeClr val="accent2"/>
          </a:solidFill>
        </p:spPr>
        <p:txBody>
          <a:bodyPr anchor="ctr"/>
          <a:lstStyle>
            <a:lvl1pPr marL="0" indent="0" algn="ctr">
              <a:buNone/>
              <a:defRPr b="1">
                <a:solidFill>
                  <a:schemeClr val="bg1"/>
                </a:solidFill>
              </a:defRPr>
            </a:lvl1pPr>
          </a:lstStyle>
          <a:p>
            <a:pPr lvl="0"/>
            <a:r>
              <a:rPr lang="en-US"/>
              <a:t>Title</a:t>
            </a:r>
          </a:p>
        </p:txBody>
      </p:sp>
      <p:sp>
        <p:nvSpPr>
          <p:cNvPr id="18" name="Text Placeholder 10">
            <a:extLst>
              <a:ext uri="{FF2B5EF4-FFF2-40B4-BE49-F238E27FC236}">
                <a16:creationId xmlns:a16="http://schemas.microsoft.com/office/drawing/2014/main" id="{D4F0019C-AC22-47C7-91E8-7A10AEB02568}"/>
              </a:ext>
            </a:extLst>
          </p:cNvPr>
          <p:cNvSpPr>
            <a:spLocks noGrp="1"/>
          </p:cNvSpPr>
          <p:nvPr>
            <p:ph type="body" sz="quarter" idx="22"/>
          </p:nvPr>
        </p:nvSpPr>
        <p:spPr>
          <a:xfrm>
            <a:off x="8123011" y="2095501"/>
            <a:ext cx="3474720" cy="4076699"/>
          </a:xfr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9" name="Text Placeholder 20">
            <a:extLst>
              <a:ext uri="{FF2B5EF4-FFF2-40B4-BE49-F238E27FC236}">
                <a16:creationId xmlns:a16="http://schemas.microsoft.com/office/drawing/2014/main" id="{448C9A94-F8A6-44A6-BE1C-B65F59A4E1B2}"/>
              </a:ext>
            </a:extLst>
          </p:cNvPr>
          <p:cNvSpPr>
            <a:spLocks noGrp="1"/>
          </p:cNvSpPr>
          <p:nvPr>
            <p:ph type="body" sz="quarter" idx="23" hasCustomPrompt="1"/>
          </p:nvPr>
        </p:nvSpPr>
        <p:spPr>
          <a:xfrm>
            <a:off x="8118475" y="1606373"/>
            <a:ext cx="3474720" cy="348066"/>
          </a:xfrm>
          <a:prstGeom prst="rect">
            <a:avLst/>
          </a:prstGeom>
          <a:solidFill>
            <a:schemeClr val="accent2"/>
          </a:solidFill>
        </p:spPr>
        <p:txBody>
          <a:bodyPr anchor="ctr"/>
          <a:lstStyle>
            <a:lvl1pPr marL="0" indent="0" algn="ctr">
              <a:buNone/>
              <a:defRPr b="1">
                <a:solidFill>
                  <a:schemeClr val="bg1"/>
                </a:solidFill>
              </a:defRPr>
            </a:lvl1pPr>
          </a:lstStyle>
          <a:p>
            <a:pPr lvl="0"/>
            <a:r>
              <a:rPr lang="en-US"/>
              <a:t>Title</a:t>
            </a:r>
          </a:p>
        </p:txBody>
      </p:sp>
    </p:spTree>
    <p:extLst>
      <p:ext uri="{BB962C8B-B14F-4D97-AF65-F5344CB8AC3E}">
        <p14:creationId xmlns:p14="http://schemas.microsoft.com/office/powerpoint/2010/main" val="1073078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rge Graphic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1136-584F-425F-AB4E-41DA17B47844}"/>
              </a:ext>
            </a:extLst>
          </p:cNvPr>
          <p:cNvSpPr>
            <a:spLocks noGrp="1"/>
          </p:cNvSpPr>
          <p:nvPr>
            <p:ph type="title" hasCustomPrompt="1"/>
          </p:nvPr>
        </p:nvSpPr>
        <p:spPr>
          <a:xfrm>
            <a:off x="620486" y="344261"/>
            <a:ext cx="2541814" cy="544739"/>
          </a:xfrm>
        </p:spPr>
        <p:txBody>
          <a:bodyPr/>
          <a:lstStyle>
            <a:lvl1pPr>
              <a:defRPr/>
            </a:lvl1pPr>
          </a:lstStyle>
          <a:p>
            <a:r>
              <a:rPr lang="en-US"/>
              <a:t>Concise Title</a:t>
            </a:r>
          </a:p>
        </p:txBody>
      </p:sp>
      <p:sp>
        <p:nvSpPr>
          <p:cNvPr id="6" name="Rectangle 5">
            <a:extLst>
              <a:ext uri="{FF2B5EF4-FFF2-40B4-BE49-F238E27FC236}">
                <a16:creationId xmlns:a16="http://schemas.microsoft.com/office/drawing/2014/main" id="{8383A365-823D-47E0-9C5B-FCE8F1F278DD}"/>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7" name="Picture 6">
            <a:extLst>
              <a:ext uri="{FF2B5EF4-FFF2-40B4-BE49-F238E27FC236}">
                <a16:creationId xmlns:a16="http://schemas.microsoft.com/office/drawing/2014/main" id="{0349073A-84BE-44E5-BA4D-E4B362207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3" name="Slide Number Placeholder 2">
            <a:extLst>
              <a:ext uri="{FF2B5EF4-FFF2-40B4-BE49-F238E27FC236}">
                <a16:creationId xmlns:a16="http://schemas.microsoft.com/office/drawing/2014/main" id="{6833AF52-6812-4268-B4C4-FF4D1254BAB3}"/>
              </a:ext>
            </a:extLst>
          </p:cNvPr>
          <p:cNvSpPr>
            <a:spLocks noGrp="1"/>
          </p:cNvSpPr>
          <p:nvPr>
            <p:ph type="sldNum" sz="quarter" idx="10"/>
          </p:nvPr>
        </p:nvSpPr>
        <p:spPr>
          <a:xfrm>
            <a:off x="8991600" y="6572250"/>
            <a:ext cx="2590800" cy="262890"/>
          </a:xfrm>
        </p:spPr>
        <p:txBody>
          <a:bodyPr/>
          <a:lstStyle>
            <a:lvl1pPr>
              <a:defRPr>
                <a:solidFill>
                  <a:schemeClr val="bg1"/>
                </a:solidFill>
              </a:defRPr>
            </a:lvl1pPr>
          </a:lstStyle>
          <a:p>
            <a:fld id="{ABF72756-0213-4A1F-BBDA-2E3072667FD8}" type="slidenum">
              <a:rPr lang="en-US" smtClean="0"/>
              <a:pPr/>
              <a:t>‹#›</a:t>
            </a:fld>
            <a:endParaRPr lang="en-US"/>
          </a:p>
        </p:txBody>
      </p:sp>
      <p:sp>
        <p:nvSpPr>
          <p:cNvPr id="9" name="Text Placeholder 8">
            <a:extLst>
              <a:ext uri="{FF2B5EF4-FFF2-40B4-BE49-F238E27FC236}">
                <a16:creationId xmlns:a16="http://schemas.microsoft.com/office/drawing/2014/main" id="{1BEE2E65-3BCC-42CA-9B91-604001B97194}"/>
              </a:ext>
            </a:extLst>
          </p:cNvPr>
          <p:cNvSpPr>
            <a:spLocks noGrp="1"/>
          </p:cNvSpPr>
          <p:nvPr>
            <p:ph type="body" sz="quarter" idx="12" hasCustomPrompt="1"/>
          </p:nvPr>
        </p:nvSpPr>
        <p:spPr>
          <a:xfrm>
            <a:off x="626836" y="889000"/>
            <a:ext cx="2552700" cy="358775"/>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11" name="Text Placeholder 10">
            <a:extLst>
              <a:ext uri="{FF2B5EF4-FFF2-40B4-BE49-F238E27FC236}">
                <a16:creationId xmlns:a16="http://schemas.microsoft.com/office/drawing/2014/main" id="{DBEC17D1-3F22-46D2-867A-36F9DA5C2346}"/>
              </a:ext>
            </a:extLst>
          </p:cNvPr>
          <p:cNvSpPr>
            <a:spLocks noGrp="1"/>
          </p:cNvSpPr>
          <p:nvPr>
            <p:ph type="body" sz="quarter" idx="13" hasCustomPrompt="1"/>
          </p:nvPr>
        </p:nvSpPr>
        <p:spPr>
          <a:xfrm>
            <a:off x="620486" y="1600201"/>
            <a:ext cx="2552700" cy="4572000"/>
          </a:xfrm>
        </p:spPr>
        <p:txBody>
          <a:bodyPr anchor="t">
            <a:normAutofit/>
          </a:bodyPr>
          <a:lstStyle>
            <a:lvl1pPr marL="0" indent="0">
              <a:buNone/>
              <a:defRPr sz="1200"/>
            </a:lvl1pPr>
            <a:lvl3pPr>
              <a:defRPr/>
            </a:lvl3pPr>
          </a:lstStyle>
          <a:p>
            <a:pPr lvl="0"/>
            <a:r>
              <a:rPr lang="en-US"/>
              <a:t>Caption for the image or graphic. Should not need bullets because the image/graphic speaks for itself</a:t>
            </a:r>
          </a:p>
        </p:txBody>
      </p:sp>
      <p:sp>
        <p:nvSpPr>
          <p:cNvPr id="10" name="Content Placeholder 9">
            <a:extLst>
              <a:ext uri="{FF2B5EF4-FFF2-40B4-BE49-F238E27FC236}">
                <a16:creationId xmlns:a16="http://schemas.microsoft.com/office/drawing/2014/main" id="{8FA4345B-AA57-4C35-AA7A-A55C20D8A433}"/>
              </a:ext>
            </a:extLst>
          </p:cNvPr>
          <p:cNvSpPr>
            <a:spLocks noGrp="1" noChangeAspect="1"/>
          </p:cNvSpPr>
          <p:nvPr>
            <p:ph sz="quarter" idx="15" hasCustomPrompt="1"/>
          </p:nvPr>
        </p:nvSpPr>
        <p:spPr>
          <a:xfrm>
            <a:off x="3390900" y="333375"/>
            <a:ext cx="8191500" cy="5838825"/>
          </a:xfrm>
        </p:spPr>
        <p:txBody>
          <a:bodyPr/>
          <a:lstStyle>
            <a:lvl1pPr>
              <a:defRPr/>
            </a:lvl1pPr>
          </a:lstStyle>
          <a:p>
            <a:pPr lvl="0"/>
            <a:r>
              <a:rPr lang="en-US"/>
              <a:t>Large graphic or image</a:t>
            </a:r>
          </a:p>
        </p:txBody>
      </p:sp>
    </p:spTree>
    <p:extLst>
      <p:ext uri="{BB962C8B-B14F-4D97-AF65-F5344CB8AC3E}">
        <p14:creationId xmlns:p14="http://schemas.microsoft.com/office/powerpoint/2010/main" val="23793146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orizontal Graphic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1136-584F-425F-AB4E-41DA17B47844}"/>
              </a:ext>
            </a:extLst>
          </p:cNvPr>
          <p:cNvSpPr>
            <a:spLocks noGrp="1"/>
          </p:cNvSpPr>
          <p:nvPr>
            <p:ph type="title" hasCustomPrompt="1"/>
          </p:nvPr>
        </p:nvSpPr>
        <p:spPr/>
        <p:txBody>
          <a:bodyPr/>
          <a:lstStyle>
            <a:lvl1pPr>
              <a:defRPr/>
            </a:lvl1pPr>
          </a:lstStyle>
          <a:p>
            <a:r>
              <a:rPr lang="en-US"/>
              <a:t>Concise Title</a:t>
            </a:r>
          </a:p>
        </p:txBody>
      </p:sp>
      <p:sp>
        <p:nvSpPr>
          <p:cNvPr id="6" name="Rectangle 5">
            <a:extLst>
              <a:ext uri="{FF2B5EF4-FFF2-40B4-BE49-F238E27FC236}">
                <a16:creationId xmlns:a16="http://schemas.microsoft.com/office/drawing/2014/main" id="{8383A365-823D-47E0-9C5B-FCE8F1F278DD}"/>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7" name="Picture 6">
            <a:extLst>
              <a:ext uri="{FF2B5EF4-FFF2-40B4-BE49-F238E27FC236}">
                <a16:creationId xmlns:a16="http://schemas.microsoft.com/office/drawing/2014/main" id="{0349073A-84BE-44E5-BA4D-E4B362207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3" name="Slide Number Placeholder 2">
            <a:extLst>
              <a:ext uri="{FF2B5EF4-FFF2-40B4-BE49-F238E27FC236}">
                <a16:creationId xmlns:a16="http://schemas.microsoft.com/office/drawing/2014/main" id="{6833AF52-6812-4268-B4C4-FF4D1254BAB3}"/>
              </a:ext>
            </a:extLst>
          </p:cNvPr>
          <p:cNvSpPr>
            <a:spLocks noGrp="1"/>
          </p:cNvSpPr>
          <p:nvPr>
            <p:ph type="sldNum" sz="quarter" idx="10"/>
          </p:nvPr>
        </p:nvSpPr>
        <p:spPr>
          <a:xfrm>
            <a:off x="8991600" y="6572250"/>
            <a:ext cx="2590800" cy="262890"/>
          </a:xfrm>
        </p:spPr>
        <p:txBody>
          <a:bodyPr/>
          <a:lstStyle>
            <a:lvl1pPr>
              <a:defRPr>
                <a:solidFill>
                  <a:schemeClr val="bg1"/>
                </a:solidFill>
              </a:defRPr>
            </a:lvl1pPr>
          </a:lstStyle>
          <a:p>
            <a:fld id="{ABF72756-0213-4A1F-BBDA-2E3072667FD8}" type="slidenum">
              <a:rPr lang="en-US" smtClean="0"/>
              <a:pPr/>
              <a:t>‹#›</a:t>
            </a:fld>
            <a:endParaRPr lang="en-US"/>
          </a:p>
        </p:txBody>
      </p:sp>
      <p:sp>
        <p:nvSpPr>
          <p:cNvPr id="9" name="Text Placeholder 8">
            <a:extLst>
              <a:ext uri="{FF2B5EF4-FFF2-40B4-BE49-F238E27FC236}">
                <a16:creationId xmlns:a16="http://schemas.microsoft.com/office/drawing/2014/main" id="{1BEE2E65-3BCC-42CA-9B91-604001B97194}"/>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11" name="Text Placeholder 10">
            <a:extLst>
              <a:ext uri="{FF2B5EF4-FFF2-40B4-BE49-F238E27FC236}">
                <a16:creationId xmlns:a16="http://schemas.microsoft.com/office/drawing/2014/main" id="{DBEC17D1-3F22-46D2-867A-36F9DA5C2346}"/>
              </a:ext>
            </a:extLst>
          </p:cNvPr>
          <p:cNvSpPr>
            <a:spLocks noGrp="1"/>
          </p:cNvSpPr>
          <p:nvPr>
            <p:ph type="body" sz="quarter" idx="13"/>
          </p:nvPr>
        </p:nvSpPr>
        <p:spPr>
          <a:xfrm>
            <a:off x="620486" y="1600200"/>
            <a:ext cx="10972800" cy="2219326"/>
          </a:xfrm>
        </p:spPr>
        <p:txBody>
          <a:bodyPr numCol="2" spcCol="457200"/>
          <a:lstStyle>
            <a:lvl1pPr>
              <a:defRPr/>
            </a:lvl1pPr>
            <a:lvl3pP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11A80A87-1212-45CA-BFBA-C583CCC6BC3E}"/>
              </a:ext>
            </a:extLst>
          </p:cNvPr>
          <p:cNvSpPr>
            <a:spLocks noGrp="1" noChangeAspect="1"/>
          </p:cNvSpPr>
          <p:nvPr>
            <p:ph sz="quarter" idx="15" hasCustomPrompt="1"/>
          </p:nvPr>
        </p:nvSpPr>
        <p:spPr>
          <a:xfrm>
            <a:off x="620486" y="3943350"/>
            <a:ext cx="10972800" cy="2228850"/>
          </a:xfrm>
        </p:spPr>
        <p:txBody>
          <a:bodyPr/>
          <a:lstStyle>
            <a:lvl1pPr>
              <a:defRPr/>
            </a:lvl1pPr>
          </a:lstStyle>
          <a:p>
            <a:pPr lvl="0"/>
            <a:r>
              <a:rPr lang="en-US"/>
              <a:t>Graphic or image</a:t>
            </a:r>
          </a:p>
        </p:txBody>
      </p:sp>
    </p:spTree>
    <p:extLst>
      <p:ext uri="{BB962C8B-B14F-4D97-AF65-F5344CB8AC3E}">
        <p14:creationId xmlns:p14="http://schemas.microsoft.com/office/powerpoint/2010/main" val="29584824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sometric Grid">
    <p:spTree>
      <p:nvGrpSpPr>
        <p:cNvPr id="1" name=""/>
        <p:cNvGrpSpPr/>
        <p:nvPr/>
      </p:nvGrpSpPr>
      <p:grpSpPr>
        <a:xfrm>
          <a:off x="0" y="0"/>
          <a:ext cx="0" cy="0"/>
          <a:chOff x="0" y="0"/>
          <a:chExt cx="0" cy="0"/>
        </a:xfrm>
      </p:grpSpPr>
      <p:pic>
        <p:nvPicPr>
          <p:cNvPr id="8" name="Isometric Grid">
            <a:extLst>
              <a:ext uri="{FF2B5EF4-FFF2-40B4-BE49-F238E27FC236}">
                <a16:creationId xmlns:a16="http://schemas.microsoft.com/office/drawing/2014/main" id="{E7C8EF4E-FD04-49B1-8B0D-57FA3E2E39C9}"/>
              </a:ext>
            </a:extLst>
          </p:cNvPr>
          <p:cNvPicPr>
            <a:picLocks noChangeAspect="1"/>
          </p:cNvPicPr>
          <p:nvPr userDrawn="1"/>
        </p:nvPicPr>
        <p:blipFill rotWithShape="1">
          <a:blip r:embed="rId2"/>
          <a:srcRect t="12679" b="15822"/>
          <a:stretch/>
        </p:blipFill>
        <p:spPr>
          <a:xfrm>
            <a:off x="-1" y="-1"/>
            <a:ext cx="12191999" cy="6537959"/>
          </a:xfrm>
          <a:prstGeom prst="rect">
            <a:avLst/>
          </a:prstGeom>
        </p:spPr>
      </p:pic>
      <p:sp>
        <p:nvSpPr>
          <p:cNvPr id="2" name="Title 1">
            <a:extLst>
              <a:ext uri="{FF2B5EF4-FFF2-40B4-BE49-F238E27FC236}">
                <a16:creationId xmlns:a16="http://schemas.microsoft.com/office/drawing/2014/main" id="{11831136-584F-425F-AB4E-41DA17B47844}"/>
              </a:ext>
            </a:extLst>
          </p:cNvPr>
          <p:cNvSpPr>
            <a:spLocks noGrp="1"/>
          </p:cNvSpPr>
          <p:nvPr>
            <p:ph type="title" hasCustomPrompt="1"/>
          </p:nvPr>
        </p:nvSpPr>
        <p:spPr/>
        <p:txBody>
          <a:bodyPr/>
          <a:lstStyle>
            <a:lvl1pPr>
              <a:defRPr/>
            </a:lvl1pPr>
          </a:lstStyle>
          <a:p>
            <a:r>
              <a:rPr lang="en-US"/>
              <a:t>Isometric Grid Template</a:t>
            </a:r>
          </a:p>
        </p:txBody>
      </p:sp>
      <p:sp>
        <p:nvSpPr>
          <p:cNvPr id="6" name="Rectangle 5">
            <a:extLst>
              <a:ext uri="{FF2B5EF4-FFF2-40B4-BE49-F238E27FC236}">
                <a16:creationId xmlns:a16="http://schemas.microsoft.com/office/drawing/2014/main" id="{8383A365-823D-47E0-9C5B-FCE8F1F278DD}"/>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7" name="Picture 6">
            <a:extLst>
              <a:ext uri="{FF2B5EF4-FFF2-40B4-BE49-F238E27FC236}">
                <a16:creationId xmlns:a16="http://schemas.microsoft.com/office/drawing/2014/main" id="{0349073A-84BE-44E5-BA4D-E4B362207D4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3" name="Slide Number Placeholder 2">
            <a:extLst>
              <a:ext uri="{FF2B5EF4-FFF2-40B4-BE49-F238E27FC236}">
                <a16:creationId xmlns:a16="http://schemas.microsoft.com/office/drawing/2014/main" id="{6833AF52-6812-4268-B4C4-FF4D1254BAB3}"/>
              </a:ext>
            </a:extLst>
          </p:cNvPr>
          <p:cNvSpPr>
            <a:spLocks noGrp="1"/>
          </p:cNvSpPr>
          <p:nvPr>
            <p:ph type="sldNum" sz="quarter" idx="10"/>
          </p:nvPr>
        </p:nvSpPr>
        <p:spPr>
          <a:xfrm>
            <a:off x="8991600" y="6572250"/>
            <a:ext cx="2590800" cy="262890"/>
          </a:xfrm>
        </p:spPr>
        <p:txBody>
          <a:bodyPr/>
          <a:lstStyle>
            <a:lvl1pPr>
              <a:defRPr>
                <a:solidFill>
                  <a:schemeClr val="bg1"/>
                </a:solidFill>
              </a:defRPr>
            </a:lvl1pPr>
          </a:lstStyle>
          <a:p>
            <a:fld id="{ABF72756-0213-4A1F-BBDA-2E3072667FD8}" type="slidenum">
              <a:rPr lang="en-US" smtClean="0"/>
              <a:pPr/>
              <a:t>‹#›</a:t>
            </a:fld>
            <a:endParaRPr lang="en-US"/>
          </a:p>
        </p:txBody>
      </p:sp>
      <p:sp>
        <p:nvSpPr>
          <p:cNvPr id="9" name="Text Placeholder 8">
            <a:extLst>
              <a:ext uri="{FF2B5EF4-FFF2-40B4-BE49-F238E27FC236}">
                <a16:creationId xmlns:a16="http://schemas.microsoft.com/office/drawing/2014/main" id="{1BEE2E65-3BCC-42CA-9B91-604001B97194}"/>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11" name="Text Placeholder 10">
            <a:extLst>
              <a:ext uri="{FF2B5EF4-FFF2-40B4-BE49-F238E27FC236}">
                <a16:creationId xmlns:a16="http://schemas.microsoft.com/office/drawing/2014/main" id="{DBEC17D1-3F22-46D2-867A-36F9DA5C2346}"/>
              </a:ext>
            </a:extLst>
          </p:cNvPr>
          <p:cNvSpPr>
            <a:spLocks noGrp="1"/>
          </p:cNvSpPr>
          <p:nvPr>
            <p:ph type="body" sz="quarter" idx="13" hasCustomPrompt="1"/>
          </p:nvPr>
        </p:nvSpPr>
        <p:spPr>
          <a:xfrm>
            <a:off x="620486" y="1590675"/>
            <a:ext cx="10972800" cy="4581525"/>
          </a:xfrm>
        </p:spPr>
        <p:txBody>
          <a:bodyPr/>
          <a:lstStyle>
            <a:lvl1pPr marL="0" indent="0">
              <a:buNone/>
              <a:defRPr/>
            </a:lvl1pPr>
            <a:lvl3pPr>
              <a:defRPr/>
            </a:lvl3pPr>
          </a:lstStyle>
          <a:p>
            <a:pPr lvl="0"/>
            <a:r>
              <a:rPr lang="en-US"/>
              <a:t>Once objects are aligned on all iso slides, the grid can be turned off once in the master slide, and all the slides using this master would be updated.</a:t>
            </a:r>
          </a:p>
          <a:p>
            <a:pPr lvl="0"/>
            <a:r>
              <a:rPr lang="en-US"/>
              <a:t>To turn off the Grid on the master slide:</a:t>
            </a:r>
          </a:p>
          <a:p>
            <a:pPr lvl="1"/>
            <a:r>
              <a:rPr lang="en-US"/>
              <a:t>Go to “View” &gt; “Slide Master”</a:t>
            </a:r>
          </a:p>
          <a:p>
            <a:pPr lvl="1"/>
            <a:r>
              <a:rPr lang="en-US"/>
              <a:t>Select “Isometric grid” master layout if not already selected</a:t>
            </a:r>
          </a:p>
          <a:p>
            <a:pPr lvl="1"/>
            <a:r>
              <a:rPr lang="en-US"/>
              <a:t>Select “Home” &gt; “Arrange” &gt; “Selection Pane”</a:t>
            </a:r>
          </a:p>
          <a:p>
            <a:pPr lvl="1"/>
            <a:r>
              <a:rPr lang="en-US"/>
              <a:t>Click on the eye icon to hide the “Isometric Grid” layer </a:t>
            </a:r>
          </a:p>
        </p:txBody>
      </p:sp>
    </p:spTree>
    <p:extLst>
      <p:ext uri="{BB962C8B-B14F-4D97-AF65-F5344CB8AC3E}">
        <p14:creationId xmlns:p14="http://schemas.microsoft.com/office/powerpoint/2010/main" val="1405323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409D-9402-469A-94D0-E0CFDA79C1DC}"/>
              </a:ext>
            </a:extLst>
          </p:cNvPr>
          <p:cNvSpPr>
            <a:spLocks noGrp="1"/>
          </p:cNvSpPr>
          <p:nvPr>
            <p:ph type="title"/>
          </p:nvPr>
        </p:nvSpPr>
        <p:spPr>
          <a:xfrm>
            <a:off x="609600" y="4860472"/>
            <a:ext cx="8191500" cy="921203"/>
          </a:xfrm>
        </p:spPr>
        <p:txBody>
          <a:bodyPr anchor="t">
            <a:noAutofit/>
          </a:bodyPr>
          <a:lstStyle>
            <a:lvl1pPr>
              <a:defRPr sz="30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Picture Placeholder 4">
            <a:extLst>
              <a:ext uri="{FF2B5EF4-FFF2-40B4-BE49-F238E27FC236}">
                <a16:creationId xmlns:a16="http://schemas.microsoft.com/office/drawing/2014/main" id="{E4DF1422-CDED-4E1A-941F-F703A2D92B46}"/>
              </a:ext>
            </a:extLst>
          </p:cNvPr>
          <p:cNvSpPr>
            <a:spLocks noGrp="1"/>
          </p:cNvSpPr>
          <p:nvPr>
            <p:ph type="pic" sz="quarter" idx="10"/>
          </p:nvPr>
        </p:nvSpPr>
        <p:spPr>
          <a:xfrm>
            <a:off x="609600" y="889000"/>
            <a:ext cx="10972800" cy="3663950"/>
          </a:xfrm>
        </p:spPr>
        <p:txBody>
          <a:bodyPr/>
          <a:lstStyle/>
          <a:p>
            <a:r>
              <a:rPr lang="en-US"/>
              <a:t>Click icon to add picture</a:t>
            </a:r>
          </a:p>
        </p:txBody>
      </p:sp>
      <p:pic>
        <p:nvPicPr>
          <p:cNvPr id="6" name="Picture 5">
            <a:extLst>
              <a:ext uri="{FF2B5EF4-FFF2-40B4-BE49-F238E27FC236}">
                <a16:creationId xmlns:a16="http://schemas.microsoft.com/office/drawing/2014/main" id="{80305070-432E-4096-A8B3-C1A5856D97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333756"/>
            <a:ext cx="1109164" cy="346753"/>
          </a:xfrm>
          <a:prstGeom prst="rect">
            <a:avLst/>
          </a:prstGeom>
        </p:spPr>
      </p:pic>
      <p:sp>
        <p:nvSpPr>
          <p:cNvPr id="10" name="Text Placeholder 9">
            <a:extLst>
              <a:ext uri="{FF2B5EF4-FFF2-40B4-BE49-F238E27FC236}">
                <a16:creationId xmlns:a16="http://schemas.microsoft.com/office/drawing/2014/main" id="{E90F613F-4D92-4842-AAB1-AE04BD4824CB}"/>
              </a:ext>
            </a:extLst>
          </p:cNvPr>
          <p:cNvSpPr>
            <a:spLocks noGrp="1"/>
          </p:cNvSpPr>
          <p:nvPr>
            <p:ph type="body" sz="quarter" idx="12" hasCustomPrompt="1"/>
          </p:nvPr>
        </p:nvSpPr>
        <p:spPr>
          <a:xfrm>
            <a:off x="609600" y="5959021"/>
            <a:ext cx="8191500" cy="409575"/>
          </a:xfrm>
        </p:spPr>
        <p:txBody>
          <a:bodyPr/>
          <a:lstStyle>
            <a:lvl1pPr marL="0" indent="0">
              <a:buNone/>
              <a:defRPr sz="1100" b="1">
                <a:solidFill>
                  <a:schemeClr val="accent6"/>
                </a:solidFill>
              </a:defRPr>
            </a:lvl1pPr>
          </a:lstStyle>
          <a:p>
            <a:pPr lvl="0"/>
            <a:r>
              <a:rPr lang="en-US"/>
              <a:t>Subtitle</a:t>
            </a:r>
          </a:p>
        </p:txBody>
      </p:sp>
    </p:spTree>
    <p:extLst>
      <p:ext uri="{BB962C8B-B14F-4D97-AF65-F5344CB8AC3E}">
        <p14:creationId xmlns:p14="http://schemas.microsoft.com/office/powerpoint/2010/main" val="88399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rge Graphic +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1BA753A-591B-4B67-919C-0565E8BCB3CF}"/>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9" name="Picture 8">
            <a:extLst>
              <a:ext uri="{FF2B5EF4-FFF2-40B4-BE49-F238E27FC236}">
                <a16:creationId xmlns:a16="http://schemas.microsoft.com/office/drawing/2014/main" id="{31AC3A1A-29B8-424B-8440-DE14AFB2F3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3" name="Slide Number Placeholder 2">
            <a:extLst>
              <a:ext uri="{FF2B5EF4-FFF2-40B4-BE49-F238E27FC236}">
                <a16:creationId xmlns:a16="http://schemas.microsoft.com/office/drawing/2014/main" id="{D871A0EE-B697-4B3E-885A-86A4E50B9FD6}"/>
              </a:ext>
            </a:extLst>
          </p:cNvPr>
          <p:cNvSpPr>
            <a:spLocks noGrp="1"/>
          </p:cNvSpPr>
          <p:nvPr>
            <p:ph type="sldNum" sz="quarter" idx="10"/>
          </p:nvPr>
        </p:nvSpPr>
        <p:spPr/>
        <p:txBody>
          <a:bodyPr/>
          <a:lstStyle>
            <a:lvl1pPr>
              <a:defRPr>
                <a:solidFill>
                  <a:schemeClr val="bg1"/>
                </a:solidFill>
              </a:defRPr>
            </a:lvl1pPr>
          </a:lstStyle>
          <a:p>
            <a:fld id="{ABF72756-0213-4A1F-BBDA-2E3072667FD8}" type="slidenum">
              <a:rPr lang="en-US" smtClean="0"/>
              <a:pPr/>
              <a:t>‹#›</a:t>
            </a:fld>
            <a:endParaRPr lang="en-US"/>
          </a:p>
        </p:txBody>
      </p:sp>
      <p:sp>
        <p:nvSpPr>
          <p:cNvPr id="11" name="Content Placeholder 10">
            <a:extLst>
              <a:ext uri="{FF2B5EF4-FFF2-40B4-BE49-F238E27FC236}">
                <a16:creationId xmlns:a16="http://schemas.microsoft.com/office/drawing/2014/main" id="{8E2AA193-5FE0-48CA-87F6-2FFB07BF8C1F}"/>
              </a:ext>
            </a:extLst>
          </p:cNvPr>
          <p:cNvSpPr>
            <a:spLocks noGrp="1"/>
          </p:cNvSpPr>
          <p:nvPr>
            <p:ph sz="quarter" idx="13" hasCustomPrompt="1"/>
          </p:nvPr>
        </p:nvSpPr>
        <p:spPr>
          <a:xfrm>
            <a:off x="620486" y="333375"/>
            <a:ext cx="10972800" cy="5400675"/>
          </a:xfrm>
        </p:spPr>
        <p:txBody>
          <a:bodyPr/>
          <a:lstStyle>
            <a:lvl1pPr>
              <a:defRPr/>
            </a:lvl1pPr>
          </a:lstStyle>
          <a:p>
            <a:pPr lvl="0"/>
            <a:r>
              <a:rPr lang="en-US"/>
              <a:t>Full page graphic/photo</a:t>
            </a:r>
          </a:p>
        </p:txBody>
      </p:sp>
      <p:sp>
        <p:nvSpPr>
          <p:cNvPr id="19" name="Text Placeholder 18">
            <a:extLst>
              <a:ext uri="{FF2B5EF4-FFF2-40B4-BE49-F238E27FC236}">
                <a16:creationId xmlns:a16="http://schemas.microsoft.com/office/drawing/2014/main" id="{B3D2CCC7-1097-4822-AF9F-D6B0E81BD4B0}"/>
              </a:ext>
            </a:extLst>
          </p:cNvPr>
          <p:cNvSpPr>
            <a:spLocks noGrp="1"/>
          </p:cNvSpPr>
          <p:nvPr>
            <p:ph type="body" sz="quarter" idx="14" hasCustomPrompt="1"/>
          </p:nvPr>
        </p:nvSpPr>
        <p:spPr>
          <a:xfrm>
            <a:off x="609600" y="5908675"/>
            <a:ext cx="10972800" cy="263525"/>
          </a:xfrm>
        </p:spPr>
        <p:txBody>
          <a:bodyPr/>
          <a:lstStyle>
            <a:lvl1pPr marL="0" indent="0" algn="r">
              <a:buNone/>
              <a:defRPr sz="1200" b="1">
                <a:solidFill>
                  <a:schemeClr val="accent6"/>
                </a:solidFill>
              </a:defRPr>
            </a:lvl1pPr>
          </a:lstStyle>
          <a:p>
            <a:pPr lvl="0"/>
            <a:r>
              <a:rPr lang="en-US"/>
              <a:t>Concise caption for above image/graphic</a:t>
            </a:r>
          </a:p>
        </p:txBody>
      </p:sp>
    </p:spTree>
    <p:extLst>
      <p:ext uri="{BB962C8B-B14F-4D97-AF65-F5344CB8AC3E}">
        <p14:creationId xmlns:p14="http://schemas.microsoft.com/office/powerpoint/2010/main" val="7847484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Images + Cap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147ABD5-C2A6-4C4A-90F0-E6E742F2DE1F}"/>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 name="Picture 4">
            <a:extLst>
              <a:ext uri="{FF2B5EF4-FFF2-40B4-BE49-F238E27FC236}">
                <a16:creationId xmlns:a16="http://schemas.microsoft.com/office/drawing/2014/main" id="{CA543370-69A8-46D0-96E3-97F269DEA8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2" name="Title 1">
            <a:extLst>
              <a:ext uri="{FF2B5EF4-FFF2-40B4-BE49-F238E27FC236}">
                <a16:creationId xmlns:a16="http://schemas.microsoft.com/office/drawing/2014/main" id="{77D25E9B-F7CB-4714-8FE4-D2651BC224F8}"/>
              </a:ext>
            </a:extLst>
          </p:cNvPr>
          <p:cNvSpPr>
            <a:spLocks noGrp="1"/>
          </p:cNvSpPr>
          <p:nvPr>
            <p:ph type="title"/>
          </p:nvPr>
        </p:nvSpPr>
        <p:spPr/>
        <p:txBody>
          <a:bodyPr>
            <a:noAutofit/>
          </a:bodyPr>
          <a:lstStyle/>
          <a:p>
            <a:r>
              <a:rPr lang="en-US"/>
              <a:t>Click to edit Master title style</a:t>
            </a:r>
          </a:p>
        </p:txBody>
      </p:sp>
      <p:sp>
        <p:nvSpPr>
          <p:cNvPr id="3" name="Slide Number Placeholder 2">
            <a:extLst>
              <a:ext uri="{FF2B5EF4-FFF2-40B4-BE49-F238E27FC236}">
                <a16:creationId xmlns:a16="http://schemas.microsoft.com/office/drawing/2014/main" id="{4135B96C-FF4C-48AB-8664-365582988F52}"/>
              </a:ext>
            </a:extLst>
          </p:cNvPr>
          <p:cNvSpPr>
            <a:spLocks noGrp="1"/>
          </p:cNvSpPr>
          <p:nvPr>
            <p:ph type="sldNum" sz="quarter" idx="10"/>
          </p:nvPr>
        </p:nvSpPr>
        <p:spPr/>
        <p:txBody>
          <a:bodyPr/>
          <a:lstStyle/>
          <a:p>
            <a:fld id="{ABF72756-0213-4A1F-BBDA-2E3072667FD8}" type="slidenum">
              <a:rPr lang="en-US" smtClean="0"/>
              <a:pPr/>
              <a:t>‹#›</a:t>
            </a:fld>
            <a:endParaRPr lang="en-US"/>
          </a:p>
        </p:txBody>
      </p:sp>
      <p:sp>
        <p:nvSpPr>
          <p:cNvPr id="6" name="Text Placeholder 8">
            <a:extLst>
              <a:ext uri="{FF2B5EF4-FFF2-40B4-BE49-F238E27FC236}">
                <a16:creationId xmlns:a16="http://schemas.microsoft.com/office/drawing/2014/main" id="{E2F1C377-73AF-4A57-B381-81D5E51ACB01}"/>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8" name="Picture Placeholder 7">
            <a:extLst>
              <a:ext uri="{FF2B5EF4-FFF2-40B4-BE49-F238E27FC236}">
                <a16:creationId xmlns:a16="http://schemas.microsoft.com/office/drawing/2014/main" id="{61D64971-0AA0-4B94-B0D0-57B52327409F}"/>
              </a:ext>
            </a:extLst>
          </p:cNvPr>
          <p:cNvSpPr>
            <a:spLocks noGrp="1"/>
          </p:cNvSpPr>
          <p:nvPr>
            <p:ph type="pic" sz="quarter" idx="13"/>
          </p:nvPr>
        </p:nvSpPr>
        <p:spPr>
          <a:xfrm>
            <a:off x="615950" y="1611085"/>
            <a:ext cx="5365750" cy="3788229"/>
          </a:xfrm>
        </p:spPr>
        <p:txBody>
          <a:bodyPr/>
          <a:lstStyle/>
          <a:p>
            <a:r>
              <a:rPr lang="en-US"/>
              <a:t>Click icon to add picture</a:t>
            </a:r>
          </a:p>
        </p:txBody>
      </p:sp>
      <p:sp>
        <p:nvSpPr>
          <p:cNvPr id="9" name="Picture Placeholder 7">
            <a:extLst>
              <a:ext uri="{FF2B5EF4-FFF2-40B4-BE49-F238E27FC236}">
                <a16:creationId xmlns:a16="http://schemas.microsoft.com/office/drawing/2014/main" id="{0789C6B2-8A60-4467-988A-65AA5C823D49}"/>
              </a:ext>
            </a:extLst>
          </p:cNvPr>
          <p:cNvSpPr>
            <a:spLocks noGrp="1"/>
          </p:cNvSpPr>
          <p:nvPr>
            <p:ph type="pic" sz="quarter" idx="14"/>
          </p:nvPr>
        </p:nvSpPr>
        <p:spPr>
          <a:xfrm>
            <a:off x="6227536" y="1611085"/>
            <a:ext cx="5365750" cy="3788229"/>
          </a:xfrm>
        </p:spPr>
        <p:txBody>
          <a:bodyPr/>
          <a:lstStyle/>
          <a:p>
            <a:r>
              <a:rPr lang="en-US"/>
              <a:t>Click icon to add picture</a:t>
            </a:r>
          </a:p>
        </p:txBody>
      </p:sp>
      <p:sp>
        <p:nvSpPr>
          <p:cNvPr id="13" name="Text Placeholder 18">
            <a:extLst>
              <a:ext uri="{FF2B5EF4-FFF2-40B4-BE49-F238E27FC236}">
                <a16:creationId xmlns:a16="http://schemas.microsoft.com/office/drawing/2014/main" id="{F7A8F0E9-CD0F-457A-BE2F-25518B1E12D4}"/>
              </a:ext>
            </a:extLst>
          </p:cNvPr>
          <p:cNvSpPr>
            <a:spLocks noGrp="1"/>
          </p:cNvSpPr>
          <p:nvPr>
            <p:ph type="body" sz="quarter" idx="17" hasCustomPrompt="1"/>
          </p:nvPr>
        </p:nvSpPr>
        <p:spPr>
          <a:xfrm>
            <a:off x="609600" y="5573487"/>
            <a:ext cx="5363028" cy="598714"/>
          </a:xfrm>
        </p:spPr>
        <p:txBody>
          <a:bodyPr/>
          <a:lstStyle>
            <a:lvl1pPr marL="0" indent="0" algn="ctr">
              <a:buNone/>
              <a:defRPr sz="1200" b="1">
                <a:solidFill>
                  <a:schemeClr val="accent6"/>
                </a:solidFill>
              </a:defRPr>
            </a:lvl1pPr>
          </a:lstStyle>
          <a:p>
            <a:pPr lvl="0"/>
            <a:r>
              <a:rPr lang="en-US"/>
              <a:t>Concise caption for above image/graphic</a:t>
            </a:r>
          </a:p>
        </p:txBody>
      </p:sp>
      <p:sp>
        <p:nvSpPr>
          <p:cNvPr id="14" name="Text Placeholder 18">
            <a:extLst>
              <a:ext uri="{FF2B5EF4-FFF2-40B4-BE49-F238E27FC236}">
                <a16:creationId xmlns:a16="http://schemas.microsoft.com/office/drawing/2014/main" id="{9A08F83C-CD98-43A7-A284-04504024D363}"/>
              </a:ext>
            </a:extLst>
          </p:cNvPr>
          <p:cNvSpPr>
            <a:spLocks noGrp="1"/>
          </p:cNvSpPr>
          <p:nvPr>
            <p:ph type="body" sz="quarter" idx="18" hasCustomPrompt="1"/>
          </p:nvPr>
        </p:nvSpPr>
        <p:spPr>
          <a:xfrm>
            <a:off x="6228897" y="5583012"/>
            <a:ext cx="5363028" cy="598714"/>
          </a:xfrm>
        </p:spPr>
        <p:txBody>
          <a:bodyPr/>
          <a:lstStyle>
            <a:lvl1pPr marL="0" indent="0" algn="ctr">
              <a:buNone/>
              <a:defRPr sz="1200" b="1">
                <a:solidFill>
                  <a:schemeClr val="accent6"/>
                </a:solidFill>
              </a:defRPr>
            </a:lvl1pPr>
          </a:lstStyle>
          <a:p>
            <a:pPr lvl="0"/>
            <a:r>
              <a:rPr lang="en-US"/>
              <a:t>Concise caption for above image/graphic</a:t>
            </a:r>
          </a:p>
        </p:txBody>
      </p:sp>
    </p:spTree>
    <p:extLst>
      <p:ext uri="{BB962C8B-B14F-4D97-AF65-F5344CB8AC3E}">
        <p14:creationId xmlns:p14="http://schemas.microsoft.com/office/powerpoint/2010/main" val="24547651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Images + Cap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147ABD5-C2A6-4C4A-90F0-E6E742F2DE1F}"/>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 name="Picture 4">
            <a:extLst>
              <a:ext uri="{FF2B5EF4-FFF2-40B4-BE49-F238E27FC236}">
                <a16:creationId xmlns:a16="http://schemas.microsoft.com/office/drawing/2014/main" id="{CA543370-69A8-46D0-96E3-97F269DEA8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2" name="Title 1">
            <a:extLst>
              <a:ext uri="{FF2B5EF4-FFF2-40B4-BE49-F238E27FC236}">
                <a16:creationId xmlns:a16="http://schemas.microsoft.com/office/drawing/2014/main" id="{77D25E9B-F7CB-4714-8FE4-D2651BC224F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4135B96C-FF4C-48AB-8664-365582988F52}"/>
              </a:ext>
            </a:extLst>
          </p:cNvPr>
          <p:cNvSpPr>
            <a:spLocks noGrp="1"/>
          </p:cNvSpPr>
          <p:nvPr>
            <p:ph type="sldNum" sz="quarter" idx="10"/>
          </p:nvPr>
        </p:nvSpPr>
        <p:spPr/>
        <p:txBody>
          <a:bodyPr/>
          <a:lstStyle/>
          <a:p>
            <a:fld id="{ABF72756-0213-4A1F-BBDA-2E3072667FD8}" type="slidenum">
              <a:rPr lang="en-US" smtClean="0"/>
              <a:pPr/>
              <a:t>‹#›</a:t>
            </a:fld>
            <a:endParaRPr lang="en-US"/>
          </a:p>
        </p:txBody>
      </p:sp>
      <p:sp>
        <p:nvSpPr>
          <p:cNvPr id="6" name="Text Placeholder 8">
            <a:extLst>
              <a:ext uri="{FF2B5EF4-FFF2-40B4-BE49-F238E27FC236}">
                <a16:creationId xmlns:a16="http://schemas.microsoft.com/office/drawing/2014/main" id="{E2F1C377-73AF-4A57-B381-81D5E51ACB01}"/>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8" name="Picture Placeholder 7">
            <a:extLst>
              <a:ext uri="{FF2B5EF4-FFF2-40B4-BE49-F238E27FC236}">
                <a16:creationId xmlns:a16="http://schemas.microsoft.com/office/drawing/2014/main" id="{61D64971-0AA0-4B94-B0D0-57B52327409F}"/>
              </a:ext>
            </a:extLst>
          </p:cNvPr>
          <p:cNvSpPr>
            <a:spLocks noGrp="1"/>
          </p:cNvSpPr>
          <p:nvPr>
            <p:ph type="pic" sz="quarter" idx="13"/>
          </p:nvPr>
        </p:nvSpPr>
        <p:spPr>
          <a:xfrm>
            <a:off x="615950" y="1611085"/>
            <a:ext cx="3564164" cy="3788229"/>
          </a:xfrm>
        </p:spPr>
        <p:txBody>
          <a:bodyPr/>
          <a:lstStyle/>
          <a:p>
            <a:r>
              <a:rPr lang="en-US"/>
              <a:t>Click icon to add picture</a:t>
            </a:r>
          </a:p>
        </p:txBody>
      </p:sp>
      <p:sp>
        <p:nvSpPr>
          <p:cNvPr id="15" name="Picture Placeholder 7">
            <a:extLst>
              <a:ext uri="{FF2B5EF4-FFF2-40B4-BE49-F238E27FC236}">
                <a16:creationId xmlns:a16="http://schemas.microsoft.com/office/drawing/2014/main" id="{2C4B8834-A0BC-413C-B728-2F51B1FB471E}"/>
              </a:ext>
            </a:extLst>
          </p:cNvPr>
          <p:cNvSpPr>
            <a:spLocks noGrp="1"/>
          </p:cNvSpPr>
          <p:nvPr>
            <p:ph type="pic" sz="quarter" idx="16"/>
          </p:nvPr>
        </p:nvSpPr>
        <p:spPr>
          <a:xfrm>
            <a:off x="4313918" y="1611085"/>
            <a:ext cx="3564164" cy="3788229"/>
          </a:xfrm>
        </p:spPr>
        <p:txBody>
          <a:bodyPr/>
          <a:lstStyle/>
          <a:p>
            <a:r>
              <a:rPr lang="en-US"/>
              <a:t>Click icon to add picture</a:t>
            </a:r>
          </a:p>
        </p:txBody>
      </p:sp>
      <p:sp>
        <p:nvSpPr>
          <p:cNvPr id="17" name="Picture Placeholder 7">
            <a:extLst>
              <a:ext uri="{FF2B5EF4-FFF2-40B4-BE49-F238E27FC236}">
                <a16:creationId xmlns:a16="http://schemas.microsoft.com/office/drawing/2014/main" id="{E2C59597-83F7-4655-831A-57C50B4657B7}"/>
              </a:ext>
            </a:extLst>
          </p:cNvPr>
          <p:cNvSpPr>
            <a:spLocks noGrp="1"/>
          </p:cNvSpPr>
          <p:nvPr>
            <p:ph type="pic" sz="quarter" idx="18"/>
          </p:nvPr>
        </p:nvSpPr>
        <p:spPr>
          <a:xfrm>
            <a:off x="8019134" y="1611085"/>
            <a:ext cx="3564164" cy="3788229"/>
          </a:xfrm>
        </p:spPr>
        <p:txBody>
          <a:bodyPr/>
          <a:lstStyle/>
          <a:p>
            <a:r>
              <a:rPr lang="en-US"/>
              <a:t>Click icon to add picture</a:t>
            </a:r>
          </a:p>
        </p:txBody>
      </p:sp>
      <p:sp>
        <p:nvSpPr>
          <p:cNvPr id="19" name="Text Placeholder 18">
            <a:extLst>
              <a:ext uri="{FF2B5EF4-FFF2-40B4-BE49-F238E27FC236}">
                <a16:creationId xmlns:a16="http://schemas.microsoft.com/office/drawing/2014/main" id="{82383308-8487-4227-9FB0-7A3B6921FD5E}"/>
              </a:ext>
            </a:extLst>
          </p:cNvPr>
          <p:cNvSpPr>
            <a:spLocks noGrp="1"/>
          </p:cNvSpPr>
          <p:nvPr>
            <p:ph type="body" sz="quarter" idx="20" hasCustomPrompt="1"/>
          </p:nvPr>
        </p:nvSpPr>
        <p:spPr>
          <a:xfrm>
            <a:off x="615950" y="5573487"/>
            <a:ext cx="3564164" cy="598714"/>
          </a:xfrm>
        </p:spPr>
        <p:txBody>
          <a:bodyPr/>
          <a:lstStyle>
            <a:lvl1pPr marL="0" indent="0" algn="ctr">
              <a:buNone/>
              <a:defRPr sz="1200" b="1">
                <a:solidFill>
                  <a:schemeClr val="accent6"/>
                </a:solidFill>
              </a:defRPr>
            </a:lvl1pPr>
          </a:lstStyle>
          <a:p>
            <a:pPr lvl="0"/>
            <a:r>
              <a:rPr lang="en-US"/>
              <a:t>Concise caption for above image/graphic</a:t>
            </a:r>
          </a:p>
        </p:txBody>
      </p:sp>
      <p:sp>
        <p:nvSpPr>
          <p:cNvPr id="20" name="Text Placeholder 18">
            <a:extLst>
              <a:ext uri="{FF2B5EF4-FFF2-40B4-BE49-F238E27FC236}">
                <a16:creationId xmlns:a16="http://schemas.microsoft.com/office/drawing/2014/main" id="{61FF427B-6AB2-4D7C-BDAC-EFDC9F22D0FA}"/>
              </a:ext>
            </a:extLst>
          </p:cNvPr>
          <p:cNvSpPr>
            <a:spLocks noGrp="1"/>
          </p:cNvSpPr>
          <p:nvPr>
            <p:ph type="body" sz="quarter" idx="21" hasCustomPrompt="1"/>
          </p:nvPr>
        </p:nvSpPr>
        <p:spPr>
          <a:xfrm>
            <a:off x="4313918" y="5573487"/>
            <a:ext cx="3564164" cy="598714"/>
          </a:xfrm>
        </p:spPr>
        <p:txBody>
          <a:bodyPr/>
          <a:lstStyle>
            <a:lvl1pPr marL="0" indent="0" algn="ctr">
              <a:buNone/>
              <a:defRPr sz="1200" b="1">
                <a:solidFill>
                  <a:schemeClr val="accent6"/>
                </a:solidFill>
              </a:defRPr>
            </a:lvl1pPr>
          </a:lstStyle>
          <a:p>
            <a:pPr lvl="0"/>
            <a:r>
              <a:rPr lang="en-US"/>
              <a:t>Concise caption for above image/graphic</a:t>
            </a:r>
          </a:p>
        </p:txBody>
      </p:sp>
      <p:sp>
        <p:nvSpPr>
          <p:cNvPr id="21" name="Text Placeholder 18">
            <a:extLst>
              <a:ext uri="{FF2B5EF4-FFF2-40B4-BE49-F238E27FC236}">
                <a16:creationId xmlns:a16="http://schemas.microsoft.com/office/drawing/2014/main" id="{DCDB1782-E274-4651-98CE-56990C2222F1}"/>
              </a:ext>
            </a:extLst>
          </p:cNvPr>
          <p:cNvSpPr>
            <a:spLocks noGrp="1"/>
          </p:cNvSpPr>
          <p:nvPr>
            <p:ph type="body" sz="quarter" idx="22" hasCustomPrompt="1"/>
          </p:nvPr>
        </p:nvSpPr>
        <p:spPr>
          <a:xfrm>
            <a:off x="8019134" y="5573487"/>
            <a:ext cx="3564164" cy="598714"/>
          </a:xfrm>
        </p:spPr>
        <p:txBody>
          <a:bodyPr/>
          <a:lstStyle>
            <a:lvl1pPr marL="0" indent="0" algn="ctr">
              <a:buNone/>
              <a:defRPr sz="1200" b="1">
                <a:solidFill>
                  <a:schemeClr val="accent6"/>
                </a:solidFill>
              </a:defRPr>
            </a:lvl1pPr>
          </a:lstStyle>
          <a:p>
            <a:pPr lvl="0"/>
            <a:r>
              <a:rPr lang="en-US"/>
              <a:t>Concise caption for above image/graphic</a:t>
            </a:r>
          </a:p>
        </p:txBody>
      </p:sp>
    </p:spTree>
    <p:extLst>
      <p:ext uri="{BB962C8B-B14F-4D97-AF65-F5344CB8AC3E}">
        <p14:creationId xmlns:p14="http://schemas.microsoft.com/office/powerpoint/2010/main" val="28854249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Photos +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1136-584F-425F-AB4E-41DA17B47844}"/>
              </a:ext>
            </a:extLst>
          </p:cNvPr>
          <p:cNvSpPr>
            <a:spLocks noGrp="1"/>
          </p:cNvSpPr>
          <p:nvPr>
            <p:ph type="title" hasCustomPrompt="1"/>
          </p:nvPr>
        </p:nvSpPr>
        <p:spPr/>
        <p:txBody>
          <a:bodyPr/>
          <a:lstStyle>
            <a:lvl1pPr>
              <a:defRPr/>
            </a:lvl1pPr>
          </a:lstStyle>
          <a:p>
            <a:r>
              <a:rPr lang="en-US"/>
              <a:t>Concise Title</a:t>
            </a:r>
          </a:p>
        </p:txBody>
      </p:sp>
      <p:sp>
        <p:nvSpPr>
          <p:cNvPr id="6" name="Rectangle 5">
            <a:extLst>
              <a:ext uri="{FF2B5EF4-FFF2-40B4-BE49-F238E27FC236}">
                <a16:creationId xmlns:a16="http://schemas.microsoft.com/office/drawing/2014/main" id="{8383A365-823D-47E0-9C5B-FCE8F1F278DD}"/>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7" name="Picture 6">
            <a:extLst>
              <a:ext uri="{FF2B5EF4-FFF2-40B4-BE49-F238E27FC236}">
                <a16:creationId xmlns:a16="http://schemas.microsoft.com/office/drawing/2014/main" id="{0349073A-84BE-44E5-BA4D-E4B362207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3" name="Slide Number Placeholder 2">
            <a:extLst>
              <a:ext uri="{FF2B5EF4-FFF2-40B4-BE49-F238E27FC236}">
                <a16:creationId xmlns:a16="http://schemas.microsoft.com/office/drawing/2014/main" id="{6833AF52-6812-4268-B4C4-FF4D1254BAB3}"/>
              </a:ext>
            </a:extLst>
          </p:cNvPr>
          <p:cNvSpPr>
            <a:spLocks noGrp="1"/>
          </p:cNvSpPr>
          <p:nvPr>
            <p:ph type="sldNum" sz="quarter" idx="10"/>
          </p:nvPr>
        </p:nvSpPr>
        <p:spPr>
          <a:xfrm>
            <a:off x="8991600" y="6572250"/>
            <a:ext cx="2590800" cy="262890"/>
          </a:xfrm>
        </p:spPr>
        <p:txBody>
          <a:bodyPr/>
          <a:lstStyle>
            <a:lvl1pPr>
              <a:defRPr>
                <a:solidFill>
                  <a:schemeClr val="bg1"/>
                </a:solidFill>
              </a:defRPr>
            </a:lvl1pPr>
          </a:lstStyle>
          <a:p>
            <a:fld id="{ABF72756-0213-4A1F-BBDA-2E3072667FD8}" type="slidenum">
              <a:rPr lang="en-US" smtClean="0"/>
              <a:pPr/>
              <a:t>‹#›</a:t>
            </a:fld>
            <a:endParaRPr lang="en-US"/>
          </a:p>
        </p:txBody>
      </p:sp>
      <p:sp>
        <p:nvSpPr>
          <p:cNvPr id="9" name="Text Placeholder 8">
            <a:extLst>
              <a:ext uri="{FF2B5EF4-FFF2-40B4-BE49-F238E27FC236}">
                <a16:creationId xmlns:a16="http://schemas.microsoft.com/office/drawing/2014/main" id="{1BEE2E65-3BCC-42CA-9B91-604001B97194}"/>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11" name="Text Placeholder 10">
            <a:extLst>
              <a:ext uri="{FF2B5EF4-FFF2-40B4-BE49-F238E27FC236}">
                <a16:creationId xmlns:a16="http://schemas.microsoft.com/office/drawing/2014/main" id="{DBEC17D1-3F22-46D2-867A-36F9DA5C2346}"/>
              </a:ext>
            </a:extLst>
          </p:cNvPr>
          <p:cNvSpPr>
            <a:spLocks noGrp="1"/>
          </p:cNvSpPr>
          <p:nvPr>
            <p:ph type="body" sz="quarter" idx="13"/>
          </p:nvPr>
        </p:nvSpPr>
        <p:spPr>
          <a:xfrm>
            <a:off x="6221186" y="1611086"/>
            <a:ext cx="5372100" cy="4559753"/>
          </a:xfr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5" name="Picture Placeholder 4">
            <a:extLst>
              <a:ext uri="{FF2B5EF4-FFF2-40B4-BE49-F238E27FC236}">
                <a16:creationId xmlns:a16="http://schemas.microsoft.com/office/drawing/2014/main" id="{869F72AD-AB28-4DAC-8305-AFBC62459AA2}"/>
              </a:ext>
            </a:extLst>
          </p:cNvPr>
          <p:cNvSpPr>
            <a:spLocks noGrp="1"/>
          </p:cNvSpPr>
          <p:nvPr>
            <p:ph type="pic" sz="quarter" idx="14" hasCustomPrompt="1"/>
          </p:nvPr>
        </p:nvSpPr>
        <p:spPr>
          <a:xfrm>
            <a:off x="615950" y="1611086"/>
            <a:ext cx="2546350" cy="2121354"/>
          </a:xfrm>
        </p:spPr>
        <p:txBody>
          <a:bodyPr/>
          <a:lstStyle>
            <a:lvl1pPr>
              <a:defRPr/>
            </a:lvl1pPr>
          </a:lstStyle>
          <a:p>
            <a:r>
              <a:rPr lang="en-US"/>
              <a:t>Insert photo or graphic</a:t>
            </a:r>
          </a:p>
        </p:txBody>
      </p:sp>
      <p:sp>
        <p:nvSpPr>
          <p:cNvPr id="10" name="Picture Placeholder 4">
            <a:extLst>
              <a:ext uri="{FF2B5EF4-FFF2-40B4-BE49-F238E27FC236}">
                <a16:creationId xmlns:a16="http://schemas.microsoft.com/office/drawing/2014/main" id="{64936A7D-1847-4095-9C91-ECE70317983B}"/>
              </a:ext>
            </a:extLst>
          </p:cNvPr>
          <p:cNvSpPr>
            <a:spLocks noGrp="1"/>
          </p:cNvSpPr>
          <p:nvPr>
            <p:ph type="pic" sz="quarter" idx="15" hasCustomPrompt="1"/>
          </p:nvPr>
        </p:nvSpPr>
        <p:spPr>
          <a:xfrm>
            <a:off x="3434444" y="1611086"/>
            <a:ext cx="2546350" cy="2121354"/>
          </a:xfrm>
        </p:spPr>
        <p:txBody>
          <a:bodyPr/>
          <a:lstStyle>
            <a:lvl1pPr>
              <a:defRPr/>
            </a:lvl1pPr>
          </a:lstStyle>
          <a:p>
            <a:r>
              <a:rPr lang="en-US"/>
              <a:t>Insert photo or graphic</a:t>
            </a:r>
          </a:p>
        </p:txBody>
      </p:sp>
      <p:sp>
        <p:nvSpPr>
          <p:cNvPr id="12" name="Picture Placeholder 4">
            <a:extLst>
              <a:ext uri="{FF2B5EF4-FFF2-40B4-BE49-F238E27FC236}">
                <a16:creationId xmlns:a16="http://schemas.microsoft.com/office/drawing/2014/main" id="{E4E0D8AA-9AD3-4A0D-AC3D-72E167EEDF42}"/>
              </a:ext>
            </a:extLst>
          </p:cNvPr>
          <p:cNvSpPr>
            <a:spLocks noGrp="1"/>
          </p:cNvSpPr>
          <p:nvPr>
            <p:ph type="pic" sz="quarter" idx="16" hasCustomPrompt="1"/>
          </p:nvPr>
        </p:nvSpPr>
        <p:spPr>
          <a:xfrm>
            <a:off x="615950" y="4055608"/>
            <a:ext cx="2546350" cy="2121354"/>
          </a:xfrm>
        </p:spPr>
        <p:txBody>
          <a:bodyPr/>
          <a:lstStyle>
            <a:lvl1pPr>
              <a:defRPr/>
            </a:lvl1pPr>
          </a:lstStyle>
          <a:p>
            <a:r>
              <a:rPr lang="en-US"/>
              <a:t>Insert photo or graphic</a:t>
            </a:r>
          </a:p>
        </p:txBody>
      </p:sp>
      <p:sp>
        <p:nvSpPr>
          <p:cNvPr id="13" name="Picture Placeholder 4">
            <a:extLst>
              <a:ext uri="{FF2B5EF4-FFF2-40B4-BE49-F238E27FC236}">
                <a16:creationId xmlns:a16="http://schemas.microsoft.com/office/drawing/2014/main" id="{2B5280DE-B634-4FF4-9579-D967A3CA84DD}"/>
              </a:ext>
            </a:extLst>
          </p:cNvPr>
          <p:cNvSpPr>
            <a:spLocks noGrp="1"/>
          </p:cNvSpPr>
          <p:nvPr>
            <p:ph type="pic" sz="quarter" idx="17" hasCustomPrompt="1"/>
          </p:nvPr>
        </p:nvSpPr>
        <p:spPr>
          <a:xfrm>
            <a:off x="3434444" y="4055608"/>
            <a:ext cx="2546350" cy="2121354"/>
          </a:xfrm>
        </p:spPr>
        <p:txBody>
          <a:bodyPr/>
          <a:lstStyle>
            <a:lvl1pPr>
              <a:defRPr/>
            </a:lvl1pPr>
          </a:lstStyle>
          <a:p>
            <a:r>
              <a:rPr lang="en-US"/>
              <a:t>Insert photo or graphic</a:t>
            </a:r>
          </a:p>
        </p:txBody>
      </p:sp>
    </p:spTree>
    <p:extLst>
      <p:ext uri="{BB962C8B-B14F-4D97-AF65-F5344CB8AC3E}">
        <p14:creationId xmlns:p14="http://schemas.microsoft.com/office/powerpoint/2010/main" val="25156033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Coll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1136-584F-425F-AB4E-41DA17B47844}"/>
              </a:ext>
            </a:extLst>
          </p:cNvPr>
          <p:cNvSpPr>
            <a:spLocks noGrp="1"/>
          </p:cNvSpPr>
          <p:nvPr>
            <p:ph type="title" hasCustomPrompt="1"/>
          </p:nvPr>
        </p:nvSpPr>
        <p:spPr>
          <a:xfrm>
            <a:off x="620486" y="344261"/>
            <a:ext cx="8155108" cy="544739"/>
          </a:xfrm>
        </p:spPr>
        <p:txBody>
          <a:bodyPr/>
          <a:lstStyle>
            <a:lvl1pPr>
              <a:defRPr/>
            </a:lvl1pPr>
          </a:lstStyle>
          <a:p>
            <a:r>
              <a:rPr lang="en-US"/>
              <a:t>Concise Title</a:t>
            </a:r>
          </a:p>
        </p:txBody>
      </p:sp>
      <p:sp>
        <p:nvSpPr>
          <p:cNvPr id="6" name="Rectangle 5">
            <a:extLst>
              <a:ext uri="{FF2B5EF4-FFF2-40B4-BE49-F238E27FC236}">
                <a16:creationId xmlns:a16="http://schemas.microsoft.com/office/drawing/2014/main" id="{8383A365-823D-47E0-9C5B-FCE8F1F278DD}"/>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7" name="Picture 6">
            <a:extLst>
              <a:ext uri="{FF2B5EF4-FFF2-40B4-BE49-F238E27FC236}">
                <a16:creationId xmlns:a16="http://schemas.microsoft.com/office/drawing/2014/main" id="{0349073A-84BE-44E5-BA4D-E4B362207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3" name="Slide Number Placeholder 2">
            <a:extLst>
              <a:ext uri="{FF2B5EF4-FFF2-40B4-BE49-F238E27FC236}">
                <a16:creationId xmlns:a16="http://schemas.microsoft.com/office/drawing/2014/main" id="{6833AF52-6812-4268-B4C4-FF4D1254BAB3}"/>
              </a:ext>
            </a:extLst>
          </p:cNvPr>
          <p:cNvSpPr>
            <a:spLocks noGrp="1"/>
          </p:cNvSpPr>
          <p:nvPr>
            <p:ph type="sldNum" sz="quarter" idx="10"/>
          </p:nvPr>
        </p:nvSpPr>
        <p:spPr>
          <a:xfrm>
            <a:off x="8991600" y="6572250"/>
            <a:ext cx="2590800" cy="262890"/>
          </a:xfrm>
        </p:spPr>
        <p:txBody>
          <a:bodyPr/>
          <a:lstStyle>
            <a:lvl1pPr>
              <a:defRPr>
                <a:solidFill>
                  <a:schemeClr val="bg1"/>
                </a:solidFill>
              </a:defRPr>
            </a:lvl1pPr>
          </a:lstStyle>
          <a:p>
            <a:fld id="{ABF72756-0213-4A1F-BBDA-2E3072667FD8}" type="slidenum">
              <a:rPr lang="en-US" smtClean="0"/>
              <a:pPr/>
              <a:t>‹#›</a:t>
            </a:fld>
            <a:endParaRPr lang="en-US"/>
          </a:p>
        </p:txBody>
      </p:sp>
      <p:sp>
        <p:nvSpPr>
          <p:cNvPr id="9" name="Text Placeholder 8">
            <a:extLst>
              <a:ext uri="{FF2B5EF4-FFF2-40B4-BE49-F238E27FC236}">
                <a16:creationId xmlns:a16="http://schemas.microsoft.com/office/drawing/2014/main" id="{1BEE2E65-3BCC-42CA-9B91-604001B97194}"/>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14" name="Picture Placeholder 3">
            <a:extLst>
              <a:ext uri="{FF2B5EF4-FFF2-40B4-BE49-F238E27FC236}">
                <a16:creationId xmlns:a16="http://schemas.microsoft.com/office/drawing/2014/main" id="{3CD25CBC-5C7B-4F6A-BCD5-F02792D61B8E}"/>
              </a:ext>
            </a:extLst>
          </p:cNvPr>
          <p:cNvSpPr>
            <a:spLocks noGrp="1"/>
          </p:cNvSpPr>
          <p:nvPr>
            <p:ph type="pic" sz="quarter" idx="19"/>
          </p:nvPr>
        </p:nvSpPr>
        <p:spPr>
          <a:xfrm>
            <a:off x="609603" y="1613127"/>
            <a:ext cx="2571181" cy="2672078"/>
          </a:xfrm>
          <a:prstGeom prst="rect">
            <a:avLst/>
          </a:prstGeom>
        </p:spPr>
        <p:txBody>
          <a:bodyPr/>
          <a:lstStyle/>
          <a:p>
            <a:r>
              <a:rPr lang="en-US"/>
              <a:t>Click icon to add picture</a:t>
            </a:r>
          </a:p>
        </p:txBody>
      </p:sp>
      <p:sp>
        <p:nvSpPr>
          <p:cNvPr id="15" name="Picture Placeholder 3">
            <a:extLst>
              <a:ext uri="{FF2B5EF4-FFF2-40B4-BE49-F238E27FC236}">
                <a16:creationId xmlns:a16="http://schemas.microsoft.com/office/drawing/2014/main" id="{8D188CFA-9100-42E2-8361-0C2D2A3FC504}"/>
              </a:ext>
            </a:extLst>
          </p:cNvPr>
          <p:cNvSpPr>
            <a:spLocks noGrp="1"/>
          </p:cNvSpPr>
          <p:nvPr>
            <p:ph type="pic" sz="quarter" idx="20"/>
          </p:nvPr>
        </p:nvSpPr>
        <p:spPr>
          <a:xfrm>
            <a:off x="3410138" y="1613127"/>
            <a:ext cx="2571562" cy="1728216"/>
          </a:xfrm>
          <a:prstGeom prst="rect">
            <a:avLst/>
          </a:prstGeom>
        </p:spPr>
        <p:txBody>
          <a:bodyPr/>
          <a:lstStyle/>
          <a:p>
            <a:r>
              <a:rPr lang="en-US"/>
              <a:t>Click icon to add picture</a:t>
            </a:r>
          </a:p>
        </p:txBody>
      </p:sp>
      <p:sp>
        <p:nvSpPr>
          <p:cNvPr id="16" name="Picture Placeholder 3">
            <a:extLst>
              <a:ext uri="{FF2B5EF4-FFF2-40B4-BE49-F238E27FC236}">
                <a16:creationId xmlns:a16="http://schemas.microsoft.com/office/drawing/2014/main" id="{6F2BB14E-2BAE-4BBC-9026-076E3ACDC0FE}"/>
              </a:ext>
            </a:extLst>
          </p:cNvPr>
          <p:cNvSpPr>
            <a:spLocks noGrp="1"/>
          </p:cNvSpPr>
          <p:nvPr>
            <p:ph type="pic" sz="quarter" idx="21"/>
          </p:nvPr>
        </p:nvSpPr>
        <p:spPr>
          <a:xfrm>
            <a:off x="6206130" y="1613127"/>
            <a:ext cx="2569464" cy="2672078"/>
          </a:xfrm>
          <a:prstGeom prst="rect">
            <a:avLst/>
          </a:prstGeom>
        </p:spPr>
        <p:txBody>
          <a:bodyPr/>
          <a:lstStyle/>
          <a:p>
            <a:r>
              <a:rPr lang="en-US"/>
              <a:t>Click icon to add picture</a:t>
            </a:r>
          </a:p>
        </p:txBody>
      </p:sp>
      <p:sp>
        <p:nvSpPr>
          <p:cNvPr id="17" name="Picture Placeholder 3">
            <a:extLst>
              <a:ext uri="{FF2B5EF4-FFF2-40B4-BE49-F238E27FC236}">
                <a16:creationId xmlns:a16="http://schemas.microsoft.com/office/drawing/2014/main" id="{B13BB0CA-1F68-4688-80DD-A9FACC8E2BB4}"/>
              </a:ext>
            </a:extLst>
          </p:cNvPr>
          <p:cNvSpPr>
            <a:spLocks noGrp="1"/>
          </p:cNvSpPr>
          <p:nvPr>
            <p:ph type="pic" sz="quarter" idx="22"/>
          </p:nvPr>
        </p:nvSpPr>
        <p:spPr>
          <a:xfrm>
            <a:off x="9002486" y="1613127"/>
            <a:ext cx="2571180" cy="1728216"/>
          </a:xfrm>
          <a:prstGeom prst="rect">
            <a:avLst/>
          </a:prstGeom>
        </p:spPr>
        <p:txBody>
          <a:bodyPr/>
          <a:lstStyle/>
          <a:p>
            <a:r>
              <a:rPr lang="en-US"/>
              <a:t>Click icon to add picture</a:t>
            </a:r>
          </a:p>
        </p:txBody>
      </p:sp>
      <p:sp>
        <p:nvSpPr>
          <p:cNvPr id="18" name="Picture Placeholder 3">
            <a:extLst>
              <a:ext uri="{FF2B5EF4-FFF2-40B4-BE49-F238E27FC236}">
                <a16:creationId xmlns:a16="http://schemas.microsoft.com/office/drawing/2014/main" id="{7387D6F6-3836-4D5C-845A-1DAEBF45C7BF}"/>
              </a:ext>
            </a:extLst>
          </p:cNvPr>
          <p:cNvSpPr>
            <a:spLocks noGrp="1"/>
          </p:cNvSpPr>
          <p:nvPr>
            <p:ph type="pic" sz="quarter" idx="23"/>
          </p:nvPr>
        </p:nvSpPr>
        <p:spPr>
          <a:xfrm>
            <a:off x="609603" y="4430486"/>
            <a:ext cx="2571181" cy="1728787"/>
          </a:xfrm>
          <a:prstGeom prst="rect">
            <a:avLst/>
          </a:prstGeom>
        </p:spPr>
        <p:txBody>
          <a:bodyPr/>
          <a:lstStyle/>
          <a:p>
            <a:r>
              <a:rPr lang="en-US"/>
              <a:t>Click icon to add picture</a:t>
            </a:r>
          </a:p>
        </p:txBody>
      </p:sp>
      <p:sp>
        <p:nvSpPr>
          <p:cNvPr id="19" name="Picture Placeholder 3">
            <a:extLst>
              <a:ext uri="{FF2B5EF4-FFF2-40B4-BE49-F238E27FC236}">
                <a16:creationId xmlns:a16="http://schemas.microsoft.com/office/drawing/2014/main" id="{F258928E-ACF5-47C7-8952-F7ACDF588B0B}"/>
              </a:ext>
            </a:extLst>
          </p:cNvPr>
          <p:cNvSpPr>
            <a:spLocks noGrp="1"/>
          </p:cNvSpPr>
          <p:nvPr>
            <p:ph type="pic" sz="quarter" idx="24"/>
          </p:nvPr>
        </p:nvSpPr>
        <p:spPr>
          <a:xfrm>
            <a:off x="3410138" y="3487196"/>
            <a:ext cx="2571562" cy="2672078"/>
          </a:xfrm>
          <a:prstGeom prst="rect">
            <a:avLst/>
          </a:prstGeom>
        </p:spPr>
        <p:txBody>
          <a:bodyPr/>
          <a:lstStyle/>
          <a:p>
            <a:r>
              <a:rPr lang="en-US"/>
              <a:t>Click icon to add picture</a:t>
            </a:r>
          </a:p>
        </p:txBody>
      </p:sp>
      <p:sp>
        <p:nvSpPr>
          <p:cNvPr id="20" name="Picture Placeholder 3">
            <a:extLst>
              <a:ext uri="{FF2B5EF4-FFF2-40B4-BE49-F238E27FC236}">
                <a16:creationId xmlns:a16="http://schemas.microsoft.com/office/drawing/2014/main" id="{E2C993CE-6471-45BD-B425-A83B120928E1}"/>
              </a:ext>
            </a:extLst>
          </p:cNvPr>
          <p:cNvSpPr>
            <a:spLocks noGrp="1"/>
          </p:cNvSpPr>
          <p:nvPr>
            <p:ph type="pic" sz="quarter" idx="25"/>
          </p:nvPr>
        </p:nvSpPr>
        <p:spPr>
          <a:xfrm>
            <a:off x="6206130" y="4430486"/>
            <a:ext cx="2569464" cy="1728787"/>
          </a:xfrm>
          <a:prstGeom prst="rect">
            <a:avLst/>
          </a:prstGeom>
        </p:spPr>
        <p:txBody>
          <a:bodyPr/>
          <a:lstStyle/>
          <a:p>
            <a:r>
              <a:rPr lang="en-US"/>
              <a:t>Click icon to add picture</a:t>
            </a:r>
          </a:p>
        </p:txBody>
      </p:sp>
      <p:sp>
        <p:nvSpPr>
          <p:cNvPr id="21" name="Picture Placeholder 3">
            <a:extLst>
              <a:ext uri="{FF2B5EF4-FFF2-40B4-BE49-F238E27FC236}">
                <a16:creationId xmlns:a16="http://schemas.microsoft.com/office/drawing/2014/main" id="{D327159B-2F83-4572-BCE2-37850DC514CC}"/>
              </a:ext>
            </a:extLst>
          </p:cNvPr>
          <p:cNvSpPr>
            <a:spLocks noGrp="1"/>
          </p:cNvSpPr>
          <p:nvPr>
            <p:ph type="pic" sz="quarter" idx="26"/>
          </p:nvPr>
        </p:nvSpPr>
        <p:spPr>
          <a:xfrm>
            <a:off x="9011220" y="3487196"/>
            <a:ext cx="2571180" cy="2672078"/>
          </a:xfrm>
          <a:prstGeom prst="rect">
            <a:avLst/>
          </a:prstGeom>
        </p:spPr>
        <p:txBody>
          <a:bodyPr/>
          <a:lstStyle/>
          <a:p>
            <a:r>
              <a:rPr lang="en-US"/>
              <a:t>Click icon to add picture</a:t>
            </a:r>
          </a:p>
        </p:txBody>
      </p:sp>
      <p:sp>
        <p:nvSpPr>
          <p:cNvPr id="22" name="Text Placeholder 6">
            <a:extLst>
              <a:ext uri="{FF2B5EF4-FFF2-40B4-BE49-F238E27FC236}">
                <a16:creationId xmlns:a16="http://schemas.microsoft.com/office/drawing/2014/main" id="{C32DE534-6F03-4D31-A9AA-973679D45897}"/>
              </a:ext>
            </a:extLst>
          </p:cNvPr>
          <p:cNvSpPr>
            <a:spLocks noGrp="1"/>
          </p:cNvSpPr>
          <p:nvPr>
            <p:ph type="body" sz="quarter" idx="11" hasCustomPrompt="1"/>
          </p:nvPr>
        </p:nvSpPr>
        <p:spPr>
          <a:xfrm>
            <a:off x="9011221" y="351064"/>
            <a:ext cx="2571180" cy="849086"/>
          </a:xfrm>
          <a:prstGeom prst="rect">
            <a:avLst/>
          </a:prstGeom>
        </p:spPr>
        <p:txBody>
          <a:bodyPr lIns="0" rIns="0" anchor="ctr">
            <a:noAutofit/>
          </a:bodyPr>
          <a:lstStyle>
            <a:lvl1pPr marL="0" indent="0">
              <a:lnSpc>
                <a:spcPts val="1950"/>
              </a:lnSpc>
              <a:spcBef>
                <a:spcPts val="900"/>
              </a:spcBef>
              <a:buNone/>
              <a:defRPr sz="1500" i="1" baseline="0">
                <a:solidFill>
                  <a:schemeClr val="accent6"/>
                </a:solidFill>
                <a:latin typeface="Times New Roman" panose="02020603050405020304" pitchFamily="18" charset="0"/>
                <a:cs typeface="Times New Roman" panose="02020603050405020304" pitchFamily="18" charset="0"/>
              </a:defRPr>
            </a:lvl1pPr>
            <a:lvl2pPr marL="342896" indent="0">
              <a:buNone/>
              <a:defRPr/>
            </a:lvl2pPr>
            <a:lvl3pPr marL="685793" indent="0">
              <a:buNone/>
              <a:defRPr/>
            </a:lvl3pPr>
            <a:lvl4pPr marL="1028690" indent="0">
              <a:buNone/>
              <a:defRPr/>
            </a:lvl4pPr>
            <a:lvl5pPr marL="1371587" indent="0">
              <a:buNone/>
              <a:defRPr/>
            </a:lvl5pPr>
          </a:lstStyle>
          <a:p>
            <a:pPr lvl="0"/>
            <a:r>
              <a:rPr lang="en-US"/>
              <a:t>Brief description text for the photo collage below</a:t>
            </a:r>
          </a:p>
        </p:txBody>
      </p:sp>
    </p:spTree>
    <p:extLst>
      <p:ext uri="{BB962C8B-B14F-4D97-AF65-F5344CB8AC3E}">
        <p14:creationId xmlns:p14="http://schemas.microsoft.com/office/powerpoint/2010/main" val="13852217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Person Blurb">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CF0832-9B0A-4EF5-8432-7800EF1DA9A7}"/>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 name="Picture 4">
            <a:extLst>
              <a:ext uri="{FF2B5EF4-FFF2-40B4-BE49-F238E27FC236}">
                <a16:creationId xmlns:a16="http://schemas.microsoft.com/office/drawing/2014/main" id="{1F653DF7-602B-4B1B-984D-C2E0994410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2" name="Title 1">
            <a:extLst>
              <a:ext uri="{FF2B5EF4-FFF2-40B4-BE49-F238E27FC236}">
                <a16:creationId xmlns:a16="http://schemas.microsoft.com/office/drawing/2014/main" id="{405C89ED-E477-4867-AA2E-4284718699EC}"/>
              </a:ext>
            </a:extLst>
          </p:cNvPr>
          <p:cNvSpPr>
            <a:spLocks noGrp="1"/>
          </p:cNvSpPr>
          <p:nvPr>
            <p:ph type="title" hasCustomPrompt="1"/>
          </p:nvPr>
        </p:nvSpPr>
        <p:spPr/>
        <p:txBody>
          <a:bodyPr/>
          <a:lstStyle>
            <a:lvl1pPr>
              <a:defRPr/>
            </a:lvl1pPr>
          </a:lstStyle>
          <a:p>
            <a:r>
              <a:rPr lang="en-US"/>
              <a:t>One Person Blurb</a:t>
            </a:r>
          </a:p>
        </p:txBody>
      </p:sp>
      <p:sp>
        <p:nvSpPr>
          <p:cNvPr id="3" name="Slide Number Placeholder 2">
            <a:extLst>
              <a:ext uri="{FF2B5EF4-FFF2-40B4-BE49-F238E27FC236}">
                <a16:creationId xmlns:a16="http://schemas.microsoft.com/office/drawing/2014/main" id="{3B61DDCE-097E-45A4-8811-85D1479A3D52}"/>
              </a:ext>
            </a:extLst>
          </p:cNvPr>
          <p:cNvSpPr>
            <a:spLocks noGrp="1"/>
          </p:cNvSpPr>
          <p:nvPr>
            <p:ph type="sldNum" sz="quarter" idx="10"/>
          </p:nvPr>
        </p:nvSpPr>
        <p:spPr/>
        <p:txBody>
          <a:bodyPr/>
          <a:lstStyle/>
          <a:p>
            <a:fld id="{ABF72756-0213-4A1F-BBDA-2E3072667FD8}" type="slidenum">
              <a:rPr lang="en-US" smtClean="0"/>
              <a:pPr/>
              <a:t>‹#›</a:t>
            </a:fld>
            <a:endParaRPr lang="en-US"/>
          </a:p>
        </p:txBody>
      </p:sp>
      <p:sp>
        <p:nvSpPr>
          <p:cNvPr id="7" name="Text Placeholder 6">
            <a:extLst>
              <a:ext uri="{FF2B5EF4-FFF2-40B4-BE49-F238E27FC236}">
                <a16:creationId xmlns:a16="http://schemas.microsoft.com/office/drawing/2014/main" id="{CFDD8D43-1B9B-453F-A855-B4C32244D6BB}"/>
              </a:ext>
            </a:extLst>
          </p:cNvPr>
          <p:cNvSpPr>
            <a:spLocks noGrp="1"/>
          </p:cNvSpPr>
          <p:nvPr>
            <p:ph type="body" sz="quarter" idx="11"/>
          </p:nvPr>
        </p:nvSpPr>
        <p:spPr>
          <a:xfrm>
            <a:off x="3390900" y="1589088"/>
            <a:ext cx="5372100" cy="4583112"/>
          </a:xfrm>
        </p:spPr>
        <p:txBody>
          <a:bodyPr/>
          <a:lstStyle/>
          <a:p>
            <a:pPr lvl="0"/>
            <a:r>
              <a:rPr lang="en-US"/>
              <a:t>Click to edit Master text styles</a:t>
            </a:r>
          </a:p>
          <a:p>
            <a:pPr lvl="1"/>
            <a:r>
              <a:rPr lang="en-US"/>
              <a:t>Second level</a:t>
            </a:r>
          </a:p>
          <a:p>
            <a:pPr lvl="2"/>
            <a:r>
              <a:rPr lang="en-US"/>
              <a:t>Third level</a:t>
            </a:r>
          </a:p>
        </p:txBody>
      </p:sp>
      <p:sp>
        <p:nvSpPr>
          <p:cNvPr id="8" name="Rectangle 7">
            <a:extLst>
              <a:ext uri="{FF2B5EF4-FFF2-40B4-BE49-F238E27FC236}">
                <a16:creationId xmlns:a16="http://schemas.microsoft.com/office/drawing/2014/main" id="{A53E694E-B0E5-4850-AABE-6173FADCFCDF}"/>
              </a:ext>
            </a:extLst>
          </p:cNvPr>
          <p:cNvSpPr/>
          <p:nvPr userDrawn="1"/>
        </p:nvSpPr>
        <p:spPr>
          <a:xfrm>
            <a:off x="1" y="1589088"/>
            <a:ext cx="2603500" cy="4583112"/>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078FC1FA-19F4-462F-8DB6-BB0F19DBDF06}"/>
              </a:ext>
            </a:extLst>
          </p:cNvPr>
          <p:cNvSpPr>
            <a:spLocks noGrp="1"/>
          </p:cNvSpPr>
          <p:nvPr>
            <p:ph type="body" sz="quarter" idx="12" hasCustomPrompt="1"/>
          </p:nvPr>
        </p:nvSpPr>
        <p:spPr>
          <a:xfrm>
            <a:off x="9263063" y="1589088"/>
            <a:ext cx="2319337" cy="4583112"/>
          </a:xfrm>
        </p:spPr>
        <p:txBody>
          <a:bodyPr anchor="ctr"/>
          <a:lstStyle>
            <a:lvl1pPr marL="0" indent="0">
              <a:buNone/>
              <a:defRPr b="1" i="1">
                <a:solidFill>
                  <a:schemeClr val="tx2"/>
                </a:solidFill>
                <a:latin typeface="Times New Roman" panose="02020603050405020304" pitchFamily="18" charset="0"/>
                <a:cs typeface="Times New Roman" panose="02020603050405020304" pitchFamily="18" charset="0"/>
              </a:defRPr>
            </a:lvl1pPr>
          </a:lstStyle>
          <a:p>
            <a:pPr lvl="0"/>
            <a:r>
              <a:rPr lang="en-US"/>
              <a:t>Something you really want to stand out about the person.</a:t>
            </a:r>
          </a:p>
        </p:txBody>
      </p:sp>
      <p:cxnSp>
        <p:nvCxnSpPr>
          <p:cNvPr id="12" name="Straight Connector 11">
            <a:extLst>
              <a:ext uri="{FF2B5EF4-FFF2-40B4-BE49-F238E27FC236}">
                <a16:creationId xmlns:a16="http://schemas.microsoft.com/office/drawing/2014/main" id="{AF8608B4-B2F2-4B40-A3AC-C1094B576BDA}"/>
              </a:ext>
            </a:extLst>
          </p:cNvPr>
          <p:cNvCxnSpPr/>
          <p:nvPr userDrawn="1"/>
        </p:nvCxnSpPr>
        <p:spPr>
          <a:xfrm>
            <a:off x="8991600" y="1589088"/>
            <a:ext cx="0" cy="4583112"/>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14" name="Picture Placeholder 13">
            <a:extLst>
              <a:ext uri="{FF2B5EF4-FFF2-40B4-BE49-F238E27FC236}">
                <a16:creationId xmlns:a16="http://schemas.microsoft.com/office/drawing/2014/main" id="{F2292C81-58BA-4644-B015-9C017CCBA60D}"/>
              </a:ext>
            </a:extLst>
          </p:cNvPr>
          <p:cNvSpPr>
            <a:spLocks noGrp="1"/>
          </p:cNvSpPr>
          <p:nvPr>
            <p:ph type="pic" sz="quarter" idx="13"/>
          </p:nvPr>
        </p:nvSpPr>
        <p:spPr>
          <a:xfrm>
            <a:off x="614083" y="1741488"/>
            <a:ext cx="1845226" cy="1639076"/>
          </a:xfrm>
        </p:spPr>
        <p:txBody>
          <a:bodyPr/>
          <a:lstStyle/>
          <a:p>
            <a:r>
              <a:rPr lang="en-US"/>
              <a:t>Click icon to add picture</a:t>
            </a:r>
          </a:p>
        </p:txBody>
      </p:sp>
      <p:sp>
        <p:nvSpPr>
          <p:cNvPr id="20" name="Text Placeholder 18">
            <a:extLst>
              <a:ext uri="{FF2B5EF4-FFF2-40B4-BE49-F238E27FC236}">
                <a16:creationId xmlns:a16="http://schemas.microsoft.com/office/drawing/2014/main" id="{D88DDC0D-0CA8-41BD-8FAA-C1496F3AA56C}"/>
              </a:ext>
            </a:extLst>
          </p:cNvPr>
          <p:cNvSpPr>
            <a:spLocks noGrp="1"/>
          </p:cNvSpPr>
          <p:nvPr>
            <p:ph type="body" sz="quarter" idx="20" hasCustomPrompt="1"/>
          </p:nvPr>
        </p:nvSpPr>
        <p:spPr>
          <a:xfrm>
            <a:off x="615950" y="3553638"/>
            <a:ext cx="1843355" cy="447675"/>
          </a:xfrm>
        </p:spPr>
        <p:txBody>
          <a:bodyPr/>
          <a:lstStyle>
            <a:lvl1pPr marL="0" indent="0" algn="l">
              <a:buNone/>
              <a:defRPr sz="1200" b="1">
                <a:solidFill>
                  <a:schemeClr val="accent1"/>
                </a:solidFill>
              </a:defRPr>
            </a:lvl1pPr>
          </a:lstStyle>
          <a:p>
            <a:pPr lvl="0"/>
            <a:r>
              <a:rPr lang="en-US"/>
              <a:t>First and Last Name, credentials</a:t>
            </a:r>
          </a:p>
        </p:txBody>
      </p:sp>
      <p:sp>
        <p:nvSpPr>
          <p:cNvPr id="21" name="Text Placeholder 18">
            <a:extLst>
              <a:ext uri="{FF2B5EF4-FFF2-40B4-BE49-F238E27FC236}">
                <a16:creationId xmlns:a16="http://schemas.microsoft.com/office/drawing/2014/main" id="{0A3BBE61-4B63-44FE-A1EF-9E32EBB64BD3}"/>
              </a:ext>
            </a:extLst>
          </p:cNvPr>
          <p:cNvSpPr>
            <a:spLocks noGrp="1"/>
          </p:cNvSpPr>
          <p:nvPr>
            <p:ph type="body" sz="quarter" idx="21" hasCustomPrompt="1"/>
          </p:nvPr>
        </p:nvSpPr>
        <p:spPr>
          <a:xfrm>
            <a:off x="606425" y="4217656"/>
            <a:ext cx="1843355" cy="447675"/>
          </a:xfrm>
        </p:spPr>
        <p:txBody>
          <a:bodyPr/>
          <a:lstStyle>
            <a:lvl1pPr marL="0" indent="0" algn="l">
              <a:buNone/>
              <a:defRPr sz="1200" b="0" i="1">
                <a:solidFill>
                  <a:schemeClr val="accent1"/>
                </a:solidFill>
              </a:defRPr>
            </a:lvl1pPr>
          </a:lstStyle>
          <a:p>
            <a:pPr lvl="0"/>
            <a:r>
              <a:rPr lang="en-US"/>
              <a:t>Project Role</a:t>
            </a:r>
          </a:p>
        </p:txBody>
      </p:sp>
      <p:sp>
        <p:nvSpPr>
          <p:cNvPr id="22" name="Text Placeholder 8">
            <a:extLst>
              <a:ext uri="{FF2B5EF4-FFF2-40B4-BE49-F238E27FC236}">
                <a16:creationId xmlns:a16="http://schemas.microsoft.com/office/drawing/2014/main" id="{DFA9FD9E-D683-4B26-8B8F-16D93F4C4A2A}"/>
              </a:ext>
            </a:extLst>
          </p:cNvPr>
          <p:cNvSpPr>
            <a:spLocks noGrp="1"/>
          </p:cNvSpPr>
          <p:nvPr>
            <p:ph type="body" sz="quarter" idx="2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Tree>
    <p:extLst>
      <p:ext uri="{BB962C8B-B14F-4D97-AF65-F5344CB8AC3E}">
        <p14:creationId xmlns:p14="http://schemas.microsoft.com/office/powerpoint/2010/main" val="16850743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Person Blurb">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CF0832-9B0A-4EF5-8432-7800EF1DA9A7}"/>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 name="Picture 4">
            <a:extLst>
              <a:ext uri="{FF2B5EF4-FFF2-40B4-BE49-F238E27FC236}">
                <a16:creationId xmlns:a16="http://schemas.microsoft.com/office/drawing/2014/main" id="{1F653DF7-602B-4B1B-984D-C2E0994410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2" name="Title 1">
            <a:extLst>
              <a:ext uri="{FF2B5EF4-FFF2-40B4-BE49-F238E27FC236}">
                <a16:creationId xmlns:a16="http://schemas.microsoft.com/office/drawing/2014/main" id="{405C89ED-E477-4867-AA2E-4284718699EC}"/>
              </a:ext>
            </a:extLst>
          </p:cNvPr>
          <p:cNvSpPr>
            <a:spLocks noGrp="1"/>
          </p:cNvSpPr>
          <p:nvPr>
            <p:ph type="title" hasCustomPrompt="1"/>
          </p:nvPr>
        </p:nvSpPr>
        <p:spPr/>
        <p:txBody>
          <a:bodyPr/>
          <a:lstStyle>
            <a:lvl1pPr>
              <a:defRPr/>
            </a:lvl1pPr>
          </a:lstStyle>
          <a:p>
            <a:r>
              <a:rPr lang="en-US"/>
              <a:t>Two-Person Blurb</a:t>
            </a:r>
          </a:p>
        </p:txBody>
      </p:sp>
      <p:sp>
        <p:nvSpPr>
          <p:cNvPr id="3" name="Slide Number Placeholder 2">
            <a:extLst>
              <a:ext uri="{FF2B5EF4-FFF2-40B4-BE49-F238E27FC236}">
                <a16:creationId xmlns:a16="http://schemas.microsoft.com/office/drawing/2014/main" id="{3B61DDCE-097E-45A4-8811-85D1479A3D52}"/>
              </a:ext>
            </a:extLst>
          </p:cNvPr>
          <p:cNvSpPr>
            <a:spLocks noGrp="1"/>
          </p:cNvSpPr>
          <p:nvPr>
            <p:ph type="sldNum" sz="quarter" idx="10"/>
          </p:nvPr>
        </p:nvSpPr>
        <p:spPr/>
        <p:txBody>
          <a:bodyPr/>
          <a:lstStyle/>
          <a:p>
            <a:fld id="{ABF72756-0213-4A1F-BBDA-2E3072667FD8}" type="slidenum">
              <a:rPr lang="en-US" smtClean="0"/>
              <a:pPr/>
              <a:t>‹#›</a:t>
            </a:fld>
            <a:endParaRPr lang="en-US"/>
          </a:p>
        </p:txBody>
      </p:sp>
      <p:sp>
        <p:nvSpPr>
          <p:cNvPr id="7" name="Text Placeholder 6">
            <a:extLst>
              <a:ext uri="{FF2B5EF4-FFF2-40B4-BE49-F238E27FC236}">
                <a16:creationId xmlns:a16="http://schemas.microsoft.com/office/drawing/2014/main" id="{CFDD8D43-1B9B-453F-A855-B4C32244D6BB}"/>
              </a:ext>
            </a:extLst>
          </p:cNvPr>
          <p:cNvSpPr>
            <a:spLocks noGrp="1"/>
          </p:cNvSpPr>
          <p:nvPr>
            <p:ph type="body" sz="quarter" idx="11"/>
          </p:nvPr>
        </p:nvSpPr>
        <p:spPr>
          <a:xfrm>
            <a:off x="620485" y="3429000"/>
            <a:ext cx="5349011" cy="2743200"/>
          </a:xfrm>
        </p:spPr>
        <p:txBody>
          <a:bodyPr/>
          <a:lstStyle/>
          <a:p>
            <a:pPr lvl="0"/>
            <a:r>
              <a:rPr lang="en-US"/>
              <a:t>Click to edit Master text styles</a:t>
            </a:r>
          </a:p>
          <a:p>
            <a:pPr lvl="1"/>
            <a:r>
              <a:rPr lang="en-US"/>
              <a:t>Second level</a:t>
            </a:r>
          </a:p>
          <a:p>
            <a:pPr lvl="2"/>
            <a:r>
              <a:rPr lang="en-US"/>
              <a:t>Third level</a:t>
            </a:r>
          </a:p>
        </p:txBody>
      </p:sp>
      <p:cxnSp>
        <p:nvCxnSpPr>
          <p:cNvPr id="12" name="Straight Connector 11">
            <a:extLst>
              <a:ext uri="{FF2B5EF4-FFF2-40B4-BE49-F238E27FC236}">
                <a16:creationId xmlns:a16="http://schemas.microsoft.com/office/drawing/2014/main" id="{AF8608B4-B2F2-4B40-A3AC-C1094B576BDA}"/>
              </a:ext>
            </a:extLst>
          </p:cNvPr>
          <p:cNvCxnSpPr/>
          <p:nvPr userDrawn="1"/>
        </p:nvCxnSpPr>
        <p:spPr>
          <a:xfrm>
            <a:off x="6096000" y="1589088"/>
            <a:ext cx="0" cy="4583112"/>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14" name="Picture Placeholder 13">
            <a:extLst>
              <a:ext uri="{FF2B5EF4-FFF2-40B4-BE49-F238E27FC236}">
                <a16:creationId xmlns:a16="http://schemas.microsoft.com/office/drawing/2014/main" id="{F2292C81-58BA-4644-B015-9C017CCBA60D}"/>
              </a:ext>
            </a:extLst>
          </p:cNvPr>
          <p:cNvSpPr>
            <a:spLocks noGrp="1"/>
          </p:cNvSpPr>
          <p:nvPr>
            <p:ph type="pic" sz="quarter" idx="13"/>
          </p:nvPr>
        </p:nvSpPr>
        <p:spPr>
          <a:xfrm>
            <a:off x="614083" y="1617663"/>
            <a:ext cx="1845226" cy="1639076"/>
          </a:xfrm>
        </p:spPr>
        <p:txBody>
          <a:bodyPr/>
          <a:lstStyle/>
          <a:p>
            <a:r>
              <a:rPr lang="en-US"/>
              <a:t>Click icon to add picture</a:t>
            </a:r>
          </a:p>
        </p:txBody>
      </p:sp>
      <p:sp>
        <p:nvSpPr>
          <p:cNvPr id="13" name="Text Placeholder 6">
            <a:extLst>
              <a:ext uri="{FF2B5EF4-FFF2-40B4-BE49-F238E27FC236}">
                <a16:creationId xmlns:a16="http://schemas.microsoft.com/office/drawing/2014/main" id="{EA77A3B9-1878-45A6-AD07-F178BE75722C}"/>
              </a:ext>
            </a:extLst>
          </p:cNvPr>
          <p:cNvSpPr>
            <a:spLocks noGrp="1"/>
          </p:cNvSpPr>
          <p:nvPr>
            <p:ph type="body" sz="quarter" idx="16"/>
          </p:nvPr>
        </p:nvSpPr>
        <p:spPr>
          <a:xfrm>
            <a:off x="6233389" y="3429000"/>
            <a:ext cx="5349011" cy="2743200"/>
          </a:xfrm>
        </p:spPr>
        <p:txBody>
          <a:bodyPr/>
          <a:lstStyle/>
          <a:p>
            <a:pPr lvl="0"/>
            <a:r>
              <a:rPr lang="en-US"/>
              <a:t>Click to edit Master text styles</a:t>
            </a:r>
          </a:p>
          <a:p>
            <a:pPr lvl="1"/>
            <a:r>
              <a:rPr lang="en-US"/>
              <a:t>Second level</a:t>
            </a:r>
          </a:p>
          <a:p>
            <a:pPr lvl="2"/>
            <a:r>
              <a:rPr lang="en-US"/>
              <a:t>Third level</a:t>
            </a:r>
          </a:p>
        </p:txBody>
      </p:sp>
      <p:sp>
        <p:nvSpPr>
          <p:cNvPr id="15" name="Picture Placeholder 13">
            <a:extLst>
              <a:ext uri="{FF2B5EF4-FFF2-40B4-BE49-F238E27FC236}">
                <a16:creationId xmlns:a16="http://schemas.microsoft.com/office/drawing/2014/main" id="{8AA19F23-E1F6-4F7A-B4EE-911911A58CCF}"/>
              </a:ext>
            </a:extLst>
          </p:cNvPr>
          <p:cNvSpPr>
            <a:spLocks noGrp="1"/>
          </p:cNvSpPr>
          <p:nvPr>
            <p:ph type="pic" sz="quarter" idx="17"/>
          </p:nvPr>
        </p:nvSpPr>
        <p:spPr>
          <a:xfrm>
            <a:off x="6226987" y="1617663"/>
            <a:ext cx="1845226" cy="1639076"/>
          </a:xfrm>
        </p:spPr>
        <p:txBody>
          <a:bodyPr/>
          <a:lstStyle/>
          <a:p>
            <a:r>
              <a:rPr lang="en-US"/>
              <a:t>Click icon to add picture</a:t>
            </a:r>
          </a:p>
        </p:txBody>
      </p:sp>
      <p:sp>
        <p:nvSpPr>
          <p:cNvPr id="20" name="Text Placeholder 18">
            <a:extLst>
              <a:ext uri="{FF2B5EF4-FFF2-40B4-BE49-F238E27FC236}">
                <a16:creationId xmlns:a16="http://schemas.microsoft.com/office/drawing/2014/main" id="{6B9A8A75-F048-432E-8BBF-08BCF6BF8808}"/>
              </a:ext>
            </a:extLst>
          </p:cNvPr>
          <p:cNvSpPr>
            <a:spLocks noGrp="1"/>
          </p:cNvSpPr>
          <p:nvPr>
            <p:ph type="body" sz="quarter" idx="20" hasCustomPrompt="1"/>
          </p:nvPr>
        </p:nvSpPr>
        <p:spPr>
          <a:xfrm>
            <a:off x="2641601" y="1603153"/>
            <a:ext cx="3349624" cy="447675"/>
          </a:xfrm>
        </p:spPr>
        <p:txBody>
          <a:bodyPr/>
          <a:lstStyle>
            <a:lvl1pPr marL="0" indent="0" algn="l">
              <a:buNone/>
              <a:defRPr sz="1200" b="1">
                <a:solidFill>
                  <a:schemeClr val="accent1"/>
                </a:solidFill>
              </a:defRPr>
            </a:lvl1pPr>
          </a:lstStyle>
          <a:p>
            <a:pPr lvl="0"/>
            <a:r>
              <a:rPr lang="en-US"/>
              <a:t>First and Last Name, credentials</a:t>
            </a:r>
          </a:p>
        </p:txBody>
      </p:sp>
      <p:sp>
        <p:nvSpPr>
          <p:cNvPr id="21" name="Text Placeholder 18">
            <a:extLst>
              <a:ext uri="{FF2B5EF4-FFF2-40B4-BE49-F238E27FC236}">
                <a16:creationId xmlns:a16="http://schemas.microsoft.com/office/drawing/2014/main" id="{2286CE5A-0B5D-4B36-B237-033BA5434B50}"/>
              </a:ext>
            </a:extLst>
          </p:cNvPr>
          <p:cNvSpPr>
            <a:spLocks noGrp="1"/>
          </p:cNvSpPr>
          <p:nvPr>
            <p:ph type="body" sz="quarter" idx="21" hasCustomPrompt="1"/>
          </p:nvPr>
        </p:nvSpPr>
        <p:spPr>
          <a:xfrm>
            <a:off x="2632076" y="2160810"/>
            <a:ext cx="3349624" cy="447675"/>
          </a:xfrm>
        </p:spPr>
        <p:txBody>
          <a:bodyPr/>
          <a:lstStyle>
            <a:lvl1pPr marL="0" indent="0" algn="l">
              <a:buNone/>
              <a:defRPr sz="1200" b="0" i="1">
                <a:solidFill>
                  <a:schemeClr val="accent1"/>
                </a:solidFill>
              </a:defRPr>
            </a:lvl1pPr>
          </a:lstStyle>
          <a:p>
            <a:pPr lvl="0"/>
            <a:r>
              <a:rPr lang="en-US"/>
              <a:t>Project Role</a:t>
            </a:r>
          </a:p>
        </p:txBody>
      </p:sp>
      <p:sp>
        <p:nvSpPr>
          <p:cNvPr id="22" name="Text Placeholder 18">
            <a:extLst>
              <a:ext uri="{FF2B5EF4-FFF2-40B4-BE49-F238E27FC236}">
                <a16:creationId xmlns:a16="http://schemas.microsoft.com/office/drawing/2014/main" id="{614315A1-0F47-405C-9035-FCF43CDB024F}"/>
              </a:ext>
            </a:extLst>
          </p:cNvPr>
          <p:cNvSpPr>
            <a:spLocks noGrp="1"/>
          </p:cNvSpPr>
          <p:nvPr>
            <p:ph type="body" sz="quarter" idx="22" hasCustomPrompt="1"/>
          </p:nvPr>
        </p:nvSpPr>
        <p:spPr>
          <a:xfrm>
            <a:off x="8241299" y="1606344"/>
            <a:ext cx="3349624" cy="447675"/>
          </a:xfrm>
        </p:spPr>
        <p:txBody>
          <a:bodyPr/>
          <a:lstStyle>
            <a:lvl1pPr marL="0" indent="0" algn="l">
              <a:buNone/>
              <a:defRPr sz="1200" b="1">
                <a:solidFill>
                  <a:schemeClr val="accent1"/>
                </a:solidFill>
              </a:defRPr>
            </a:lvl1pPr>
          </a:lstStyle>
          <a:p>
            <a:pPr lvl="0"/>
            <a:r>
              <a:rPr lang="en-US"/>
              <a:t>First and Last Name, credentials</a:t>
            </a:r>
          </a:p>
        </p:txBody>
      </p:sp>
      <p:sp>
        <p:nvSpPr>
          <p:cNvPr id="23" name="Text Placeholder 18">
            <a:extLst>
              <a:ext uri="{FF2B5EF4-FFF2-40B4-BE49-F238E27FC236}">
                <a16:creationId xmlns:a16="http://schemas.microsoft.com/office/drawing/2014/main" id="{E72489BF-9CEE-4215-8388-AF1E70371DF3}"/>
              </a:ext>
            </a:extLst>
          </p:cNvPr>
          <p:cNvSpPr>
            <a:spLocks noGrp="1"/>
          </p:cNvSpPr>
          <p:nvPr>
            <p:ph type="body" sz="quarter" idx="23" hasCustomPrompt="1"/>
          </p:nvPr>
        </p:nvSpPr>
        <p:spPr>
          <a:xfrm>
            <a:off x="8231774" y="2164001"/>
            <a:ext cx="3349624" cy="447675"/>
          </a:xfrm>
        </p:spPr>
        <p:txBody>
          <a:bodyPr/>
          <a:lstStyle>
            <a:lvl1pPr marL="0" indent="0" algn="l">
              <a:buNone/>
              <a:defRPr sz="1200" b="0" i="1">
                <a:solidFill>
                  <a:schemeClr val="accent1"/>
                </a:solidFill>
              </a:defRPr>
            </a:lvl1pPr>
          </a:lstStyle>
          <a:p>
            <a:pPr lvl="0"/>
            <a:r>
              <a:rPr lang="en-US"/>
              <a:t>Project Role</a:t>
            </a:r>
          </a:p>
        </p:txBody>
      </p:sp>
      <p:sp>
        <p:nvSpPr>
          <p:cNvPr id="24" name="Text Placeholder 8">
            <a:extLst>
              <a:ext uri="{FF2B5EF4-FFF2-40B4-BE49-F238E27FC236}">
                <a16:creationId xmlns:a16="http://schemas.microsoft.com/office/drawing/2014/main" id="{E83D97FE-D619-4330-AA46-5A2F0285A80A}"/>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Tree>
    <p:extLst>
      <p:ext uri="{BB962C8B-B14F-4D97-AF65-F5344CB8AC3E}">
        <p14:creationId xmlns:p14="http://schemas.microsoft.com/office/powerpoint/2010/main" val="37916535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Person Blurb">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CF0832-9B0A-4EF5-8432-7800EF1DA9A7}"/>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 name="Picture 4">
            <a:extLst>
              <a:ext uri="{FF2B5EF4-FFF2-40B4-BE49-F238E27FC236}">
                <a16:creationId xmlns:a16="http://schemas.microsoft.com/office/drawing/2014/main" id="{1F653DF7-602B-4B1B-984D-C2E0994410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2" name="Title 1">
            <a:extLst>
              <a:ext uri="{FF2B5EF4-FFF2-40B4-BE49-F238E27FC236}">
                <a16:creationId xmlns:a16="http://schemas.microsoft.com/office/drawing/2014/main" id="{405C89ED-E477-4867-AA2E-4284718699EC}"/>
              </a:ext>
            </a:extLst>
          </p:cNvPr>
          <p:cNvSpPr>
            <a:spLocks noGrp="1"/>
          </p:cNvSpPr>
          <p:nvPr>
            <p:ph type="title" hasCustomPrompt="1"/>
          </p:nvPr>
        </p:nvSpPr>
        <p:spPr/>
        <p:txBody>
          <a:bodyPr/>
          <a:lstStyle>
            <a:lvl1pPr>
              <a:defRPr/>
            </a:lvl1pPr>
          </a:lstStyle>
          <a:p>
            <a:r>
              <a:rPr lang="en-US"/>
              <a:t>Three-Person Blurb</a:t>
            </a:r>
          </a:p>
        </p:txBody>
      </p:sp>
      <p:sp>
        <p:nvSpPr>
          <p:cNvPr id="3" name="Slide Number Placeholder 2">
            <a:extLst>
              <a:ext uri="{FF2B5EF4-FFF2-40B4-BE49-F238E27FC236}">
                <a16:creationId xmlns:a16="http://schemas.microsoft.com/office/drawing/2014/main" id="{3B61DDCE-097E-45A4-8811-85D1479A3D52}"/>
              </a:ext>
            </a:extLst>
          </p:cNvPr>
          <p:cNvSpPr>
            <a:spLocks noGrp="1"/>
          </p:cNvSpPr>
          <p:nvPr>
            <p:ph type="sldNum" sz="quarter" idx="10"/>
          </p:nvPr>
        </p:nvSpPr>
        <p:spPr/>
        <p:txBody>
          <a:bodyPr/>
          <a:lstStyle/>
          <a:p>
            <a:fld id="{ABF72756-0213-4A1F-BBDA-2E3072667FD8}" type="slidenum">
              <a:rPr lang="en-US" smtClean="0"/>
              <a:pPr/>
              <a:t>‹#›</a:t>
            </a:fld>
            <a:endParaRPr lang="en-US"/>
          </a:p>
        </p:txBody>
      </p:sp>
      <p:cxnSp>
        <p:nvCxnSpPr>
          <p:cNvPr id="12" name="Straight Connector 11">
            <a:extLst>
              <a:ext uri="{FF2B5EF4-FFF2-40B4-BE49-F238E27FC236}">
                <a16:creationId xmlns:a16="http://schemas.microsoft.com/office/drawing/2014/main" id="{AF8608B4-B2F2-4B40-A3AC-C1094B576BDA}"/>
              </a:ext>
            </a:extLst>
          </p:cNvPr>
          <p:cNvCxnSpPr/>
          <p:nvPr userDrawn="1"/>
        </p:nvCxnSpPr>
        <p:spPr>
          <a:xfrm>
            <a:off x="4238625" y="1589088"/>
            <a:ext cx="0" cy="4583112"/>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14" name="Picture Placeholder 13">
            <a:extLst>
              <a:ext uri="{FF2B5EF4-FFF2-40B4-BE49-F238E27FC236}">
                <a16:creationId xmlns:a16="http://schemas.microsoft.com/office/drawing/2014/main" id="{F2292C81-58BA-4644-B015-9C017CCBA60D}"/>
              </a:ext>
            </a:extLst>
          </p:cNvPr>
          <p:cNvSpPr>
            <a:spLocks noGrp="1"/>
          </p:cNvSpPr>
          <p:nvPr>
            <p:ph type="pic" sz="quarter" idx="13"/>
          </p:nvPr>
        </p:nvSpPr>
        <p:spPr>
          <a:xfrm>
            <a:off x="614083" y="1617663"/>
            <a:ext cx="1309964" cy="1163614"/>
          </a:xfrm>
        </p:spPr>
        <p:txBody>
          <a:bodyPr/>
          <a:lstStyle/>
          <a:p>
            <a:r>
              <a:rPr lang="en-US"/>
              <a:t>Click icon to add picture</a:t>
            </a:r>
          </a:p>
        </p:txBody>
      </p:sp>
      <p:sp>
        <p:nvSpPr>
          <p:cNvPr id="20" name="Text Placeholder 18">
            <a:extLst>
              <a:ext uri="{FF2B5EF4-FFF2-40B4-BE49-F238E27FC236}">
                <a16:creationId xmlns:a16="http://schemas.microsoft.com/office/drawing/2014/main" id="{2B6542A5-8790-4EE3-A4B8-13CEC20F8806}"/>
              </a:ext>
            </a:extLst>
          </p:cNvPr>
          <p:cNvSpPr>
            <a:spLocks noGrp="1"/>
          </p:cNvSpPr>
          <p:nvPr>
            <p:ph type="body" sz="quarter" idx="20" hasCustomPrompt="1"/>
          </p:nvPr>
        </p:nvSpPr>
        <p:spPr>
          <a:xfrm>
            <a:off x="2070101" y="1622203"/>
            <a:ext cx="2054218" cy="447675"/>
          </a:xfrm>
        </p:spPr>
        <p:txBody>
          <a:bodyPr/>
          <a:lstStyle>
            <a:lvl1pPr marL="0" indent="0" algn="l">
              <a:buNone/>
              <a:defRPr sz="1200" b="1">
                <a:solidFill>
                  <a:schemeClr val="accent1"/>
                </a:solidFill>
              </a:defRPr>
            </a:lvl1pPr>
          </a:lstStyle>
          <a:p>
            <a:pPr lvl="0"/>
            <a:r>
              <a:rPr lang="en-US"/>
              <a:t>First and Last Name, credentials</a:t>
            </a:r>
          </a:p>
        </p:txBody>
      </p:sp>
      <p:sp>
        <p:nvSpPr>
          <p:cNvPr id="21" name="Text Placeholder 18">
            <a:extLst>
              <a:ext uri="{FF2B5EF4-FFF2-40B4-BE49-F238E27FC236}">
                <a16:creationId xmlns:a16="http://schemas.microsoft.com/office/drawing/2014/main" id="{C5867112-D0B4-4C6C-8702-7E6A33C84F5E}"/>
              </a:ext>
            </a:extLst>
          </p:cNvPr>
          <p:cNvSpPr>
            <a:spLocks noGrp="1"/>
          </p:cNvSpPr>
          <p:nvPr>
            <p:ph type="body" sz="quarter" idx="21" hasCustomPrompt="1"/>
          </p:nvPr>
        </p:nvSpPr>
        <p:spPr>
          <a:xfrm>
            <a:off x="2060576" y="2179860"/>
            <a:ext cx="2054218" cy="447675"/>
          </a:xfrm>
        </p:spPr>
        <p:txBody>
          <a:bodyPr/>
          <a:lstStyle>
            <a:lvl1pPr marL="0" indent="0" algn="l">
              <a:buNone/>
              <a:defRPr sz="1200" b="0" i="1">
                <a:solidFill>
                  <a:schemeClr val="accent1"/>
                </a:solidFill>
              </a:defRPr>
            </a:lvl1pPr>
          </a:lstStyle>
          <a:p>
            <a:pPr lvl="0"/>
            <a:r>
              <a:rPr lang="en-US"/>
              <a:t>Project Role</a:t>
            </a:r>
          </a:p>
        </p:txBody>
      </p:sp>
      <p:sp>
        <p:nvSpPr>
          <p:cNvPr id="10" name="Text Placeholder 9">
            <a:extLst>
              <a:ext uri="{FF2B5EF4-FFF2-40B4-BE49-F238E27FC236}">
                <a16:creationId xmlns:a16="http://schemas.microsoft.com/office/drawing/2014/main" id="{1AD9D868-0F7F-4F88-AF09-E04AB926C5B9}"/>
              </a:ext>
            </a:extLst>
          </p:cNvPr>
          <p:cNvSpPr>
            <a:spLocks noGrp="1"/>
          </p:cNvSpPr>
          <p:nvPr>
            <p:ph type="body" sz="quarter" idx="22" hasCustomPrompt="1"/>
          </p:nvPr>
        </p:nvSpPr>
        <p:spPr>
          <a:xfrm>
            <a:off x="609600" y="3181327"/>
            <a:ext cx="3505200" cy="2990873"/>
          </a:xfrm>
        </p:spPr>
        <p:txBody>
          <a:bodyPr/>
          <a:lstStyle>
            <a:lvl1pPr marL="0" indent="0">
              <a:buNone/>
              <a:defRPr sz="1200">
                <a:solidFill>
                  <a:schemeClr val="tx1">
                    <a:lumMod val="75000"/>
                    <a:lumOff val="25000"/>
                  </a:schemeClr>
                </a:solidFill>
              </a:defRPr>
            </a:lvl1pPr>
          </a:lstStyle>
          <a:p>
            <a:pPr lvl="0"/>
            <a:r>
              <a:rPr lang="en-US"/>
              <a:t>Short description of the person goes here. Fill in with something interesting. </a:t>
            </a:r>
          </a:p>
        </p:txBody>
      </p:sp>
      <p:cxnSp>
        <p:nvCxnSpPr>
          <p:cNvPr id="27" name="Straight Connector 26">
            <a:extLst>
              <a:ext uri="{FF2B5EF4-FFF2-40B4-BE49-F238E27FC236}">
                <a16:creationId xmlns:a16="http://schemas.microsoft.com/office/drawing/2014/main" id="{D1981561-6CEF-466D-8CCC-710DB2951FAF}"/>
              </a:ext>
            </a:extLst>
          </p:cNvPr>
          <p:cNvCxnSpPr/>
          <p:nvPr userDrawn="1"/>
        </p:nvCxnSpPr>
        <p:spPr>
          <a:xfrm>
            <a:off x="7962900" y="1584548"/>
            <a:ext cx="0" cy="4583112"/>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8" name="Picture Placeholder 13">
            <a:extLst>
              <a:ext uri="{FF2B5EF4-FFF2-40B4-BE49-F238E27FC236}">
                <a16:creationId xmlns:a16="http://schemas.microsoft.com/office/drawing/2014/main" id="{3C6C61B2-9197-4714-81F5-FE86C343B61E}"/>
              </a:ext>
            </a:extLst>
          </p:cNvPr>
          <p:cNvSpPr>
            <a:spLocks noGrp="1"/>
          </p:cNvSpPr>
          <p:nvPr>
            <p:ph type="pic" sz="quarter" idx="23"/>
          </p:nvPr>
        </p:nvSpPr>
        <p:spPr>
          <a:xfrm>
            <a:off x="4347883" y="1613123"/>
            <a:ext cx="1309964" cy="1163614"/>
          </a:xfrm>
        </p:spPr>
        <p:txBody>
          <a:bodyPr/>
          <a:lstStyle/>
          <a:p>
            <a:r>
              <a:rPr lang="en-US"/>
              <a:t>Click icon to add picture</a:t>
            </a:r>
          </a:p>
        </p:txBody>
      </p:sp>
      <p:sp>
        <p:nvSpPr>
          <p:cNvPr id="29" name="Text Placeholder 18">
            <a:extLst>
              <a:ext uri="{FF2B5EF4-FFF2-40B4-BE49-F238E27FC236}">
                <a16:creationId xmlns:a16="http://schemas.microsoft.com/office/drawing/2014/main" id="{3AC439B3-0E4C-4236-9A53-88FA41D79163}"/>
              </a:ext>
            </a:extLst>
          </p:cNvPr>
          <p:cNvSpPr>
            <a:spLocks noGrp="1"/>
          </p:cNvSpPr>
          <p:nvPr>
            <p:ph type="body" sz="quarter" idx="24" hasCustomPrompt="1"/>
          </p:nvPr>
        </p:nvSpPr>
        <p:spPr>
          <a:xfrm>
            <a:off x="5803901" y="1617663"/>
            <a:ext cx="2054218" cy="447675"/>
          </a:xfrm>
        </p:spPr>
        <p:txBody>
          <a:bodyPr/>
          <a:lstStyle>
            <a:lvl1pPr marL="0" indent="0" algn="l">
              <a:buNone/>
              <a:defRPr sz="1200" b="1">
                <a:solidFill>
                  <a:schemeClr val="accent1"/>
                </a:solidFill>
              </a:defRPr>
            </a:lvl1pPr>
          </a:lstStyle>
          <a:p>
            <a:pPr lvl="0"/>
            <a:r>
              <a:rPr lang="en-US"/>
              <a:t>First and Last Name, credentials</a:t>
            </a:r>
          </a:p>
        </p:txBody>
      </p:sp>
      <p:sp>
        <p:nvSpPr>
          <p:cNvPr id="30" name="Text Placeholder 18">
            <a:extLst>
              <a:ext uri="{FF2B5EF4-FFF2-40B4-BE49-F238E27FC236}">
                <a16:creationId xmlns:a16="http://schemas.microsoft.com/office/drawing/2014/main" id="{9B01F764-96A8-41F9-891A-BFCB440C3686}"/>
              </a:ext>
            </a:extLst>
          </p:cNvPr>
          <p:cNvSpPr>
            <a:spLocks noGrp="1"/>
          </p:cNvSpPr>
          <p:nvPr>
            <p:ph type="body" sz="quarter" idx="25" hasCustomPrompt="1"/>
          </p:nvPr>
        </p:nvSpPr>
        <p:spPr>
          <a:xfrm>
            <a:off x="5794376" y="2175320"/>
            <a:ext cx="2054218" cy="447675"/>
          </a:xfrm>
        </p:spPr>
        <p:txBody>
          <a:bodyPr/>
          <a:lstStyle>
            <a:lvl1pPr marL="0" indent="0" algn="l">
              <a:buNone/>
              <a:defRPr sz="1200" b="0" i="1">
                <a:solidFill>
                  <a:schemeClr val="accent1"/>
                </a:solidFill>
              </a:defRPr>
            </a:lvl1pPr>
          </a:lstStyle>
          <a:p>
            <a:pPr lvl="0"/>
            <a:r>
              <a:rPr lang="en-US"/>
              <a:t>Project Role</a:t>
            </a:r>
          </a:p>
        </p:txBody>
      </p:sp>
      <p:sp>
        <p:nvSpPr>
          <p:cNvPr id="31" name="Text Placeholder 9">
            <a:extLst>
              <a:ext uri="{FF2B5EF4-FFF2-40B4-BE49-F238E27FC236}">
                <a16:creationId xmlns:a16="http://schemas.microsoft.com/office/drawing/2014/main" id="{B05AC8DB-EDE3-4991-860F-F599B7628032}"/>
              </a:ext>
            </a:extLst>
          </p:cNvPr>
          <p:cNvSpPr>
            <a:spLocks noGrp="1"/>
          </p:cNvSpPr>
          <p:nvPr>
            <p:ph type="body" sz="quarter" idx="26" hasCustomPrompt="1"/>
          </p:nvPr>
        </p:nvSpPr>
        <p:spPr>
          <a:xfrm>
            <a:off x="4343400" y="3176787"/>
            <a:ext cx="3505200" cy="2990873"/>
          </a:xfrm>
        </p:spPr>
        <p:txBody>
          <a:bodyPr/>
          <a:lstStyle>
            <a:lvl1pPr marL="0" indent="0">
              <a:buNone/>
              <a:defRPr sz="1200">
                <a:solidFill>
                  <a:schemeClr val="tx1">
                    <a:lumMod val="75000"/>
                    <a:lumOff val="25000"/>
                  </a:schemeClr>
                </a:solidFill>
              </a:defRPr>
            </a:lvl1pPr>
          </a:lstStyle>
          <a:p>
            <a:pPr lvl="0"/>
            <a:r>
              <a:rPr lang="en-US"/>
              <a:t>Short description of the person goes here. Fill in with something interesting. </a:t>
            </a:r>
          </a:p>
        </p:txBody>
      </p:sp>
      <p:sp>
        <p:nvSpPr>
          <p:cNvPr id="33" name="Picture Placeholder 13">
            <a:extLst>
              <a:ext uri="{FF2B5EF4-FFF2-40B4-BE49-F238E27FC236}">
                <a16:creationId xmlns:a16="http://schemas.microsoft.com/office/drawing/2014/main" id="{CBE3D601-1B8E-4807-9822-71EB2228306D}"/>
              </a:ext>
            </a:extLst>
          </p:cNvPr>
          <p:cNvSpPr>
            <a:spLocks noGrp="1"/>
          </p:cNvSpPr>
          <p:nvPr>
            <p:ph type="pic" sz="quarter" idx="27"/>
          </p:nvPr>
        </p:nvSpPr>
        <p:spPr>
          <a:xfrm>
            <a:off x="8081682" y="1599058"/>
            <a:ext cx="1309964" cy="1163614"/>
          </a:xfrm>
        </p:spPr>
        <p:txBody>
          <a:bodyPr/>
          <a:lstStyle/>
          <a:p>
            <a:r>
              <a:rPr lang="en-US"/>
              <a:t>Click icon to add picture</a:t>
            </a:r>
          </a:p>
        </p:txBody>
      </p:sp>
      <p:sp>
        <p:nvSpPr>
          <p:cNvPr id="34" name="Text Placeholder 18">
            <a:extLst>
              <a:ext uri="{FF2B5EF4-FFF2-40B4-BE49-F238E27FC236}">
                <a16:creationId xmlns:a16="http://schemas.microsoft.com/office/drawing/2014/main" id="{2F6EAB45-4437-4849-A37C-083839B86575}"/>
              </a:ext>
            </a:extLst>
          </p:cNvPr>
          <p:cNvSpPr>
            <a:spLocks noGrp="1"/>
          </p:cNvSpPr>
          <p:nvPr>
            <p:ph type="body" sz="quarter" idx="28" hasCustomPrompt="1"/>
          </p:nvPr>
        </p:nvSpPr>
        <p:spPr>
          <a:xfrm>
            <a:off x="9537700" y="1603598"/>
            <a:ext cx="2054218" cy="447675"/>
          </a:xfrm>
        </p:spPr>
        <p:txBody>
          <a:bodyPr/>
          <a:lstStyle>
            <a:lvl1pPr marL="0" indent="0" algn="l">
              <a:buNone/>
              <a:defRPr sz="1200" b="1">
                <a:solidFill>
                  <a:schemeClr val="accent1"/>
                </a:solidFill>
              </a:defRPr>
            </a:lvl1pPr>
          </a:lstStyle>
          <a:p>
            <a:pPr lvl="0"/>
            <a:r>
              <a:rPr lang="en-US"/>
              <a:t>First and Last Name, credentials</a:t>
            </a:r>
          </a:p>
        </p:txBody>
      </p:sp>
      <p:sp>
        <p:nvSpPr>
          <p:cNvPr id="35" name="Text Placeholder 18">
            <a:extLst>
              <a:ext uri="{FF2B5EF4-FFF2-40B4-BE49-F238E27FC236}">
                <a16:creationId xmlns:a16="http://schemas.microsoft.com/office/drawing/2014/main" id="{2E3BBF24-5B85-414C-B231-F99CC6A6E59D}"/>
              </a:ext>
            </a:extLst>
          </p:cNvPr>
          <p:cNvSpPr>
            <a:spLocks noGrp="1"/>
          </p:cNvSpPr>
          <p:nvPr>
            <p:ph type="body" sz="quarter" idx="29" hasCustomPrompt="1"/>
          </p:nvPr>
        </p:nvSpPr>
        <p:spPr>
          <a:xfrm>
            <a:off x="9528175" y="2161255"/>
            <a:ext cx="2054218" cy="447675"/>
          </a:xfrm>
        </p:spPr>
        <p:txBody>
          <a:bodyPr/>
          <a:lstStyle>
            <a:lvl1pPr marL="0" indent="0" algn="l">
              <a:buNone/>
              <a:defRPr sz="1200" b="0" i="1">
                <a:solidFill>
                  <a:schemeClr val="accent1"/>
                </a:solidFill>
              </a:defRPr>
            </a:lvl1pPr>
          </a:lstStyle>
          <a:p>
            <a:pPr lvl="0"/>
            <a:r>
              <a:rPr lang="en-US"/>
              <a:t>Project Role</a:t>
            </a:r>
          </a:p>
        </p:txBody>
      </p:sp>
      <p:sp>
        <p:nvSpPr>
          <p:cNvPr id="36" name="Text Placeholder 9">
            <a:extLst>
              <a:ext uri="{FF2B5EF4-FFF2-40B4-BE49-F238E27FC236}">
                <a16:creationId xmlns:a16="http://schemas.microsoft.com/office/drawing/2014/main" id="{A316FAE1-15FE-41A2-B8F3-3A509AE67565}"/>
              </a:ext>
            </a:extLst>
          </p:cNvPr>
          <p:cNvSpPr>
            <a:spLocks noGrp="1"/>
          </p:cNvSpPr>
          <p:nvPr>
            <p:ph type="body" sz="quarter" idx="30" hasCustomPrompt="1"/>
          </p:nvPr>
        </p:nvSpPr>
        <p:spPr>
          <a:xfrm>
            <a:off x="8077199" y="3162722"/>
            <a:ext cx="3505200" cy="2990873"/>
          </a:xfrm>
        </p:spPr>
        <p:txBody>
          <a:bodyPr/>
          <a:lstStyle>
            <a:lvl1pPr marL="0" indent="0">
              <a:buNone/>
              <a:defRPr sz="1200">
                <a:solidFill>
                  <a:schemeClr val="tx1">
                    <a:lumMod val="75000"/>
                    <a:lumOff val="25000"/>
                  </a:schemeClr>
                </a:solidFill>
              </a:defRPr>
            </a:lvl1pPr>
          </a:lstStyle>
          <a:p>
            <a:pPr lvl="0"/>
            <a:r>
              <a:rPr lang="en-US"/>
              <a:t>Short description of the person goes here. Fill in with something interesting. </a:t>
            </a:r>
          </a:p>
        </p:txBody>
      </p:sp>
      <p:sp>
        <p:nvSpPr>
          <p:cNvPr id="37" name="Text Placeholder 8">
            <a:extLst>
              <a:ext uri="{FF2B5EF4-FFF2-40B4-BE49-F238E27FC236}">
                <a16:creationId xmlns:a16="http://schemas.microsoft.com/office/drawing/2014/main" id="{E7415A16-7326-459C-B4BE-7831406A8728}"/>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Tree>
    <p:extLst>
      <p:ext uri="{BB962C8B-B14F-4D97-AF65-F5344CB8AC3E}">
        <p14:creationId xmlns:p14="http://schemas.microsoft.com/office/powerpoint/2010/main" val="16399975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Person Blurb">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CF0832-9B0A-4EF5-8432-7800EF1DA9A7}"/>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 name="Picture 4">
            <a:extLst>
              <a:ext uri="{FF2B5EF4-FFF2-40B4-BE49-F238E27FC236}">
                <a16:creationId xmlns:a16="http://schemas.microsoft.com/office/drawing/2014/main" id="{1F653DF7-602B-4B1B-984D-C2E0994410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2" name="Title 1">
            <a:extLst>
              <a:ext uri="{FF2B5EF4-FFF2-40B4-BE49-F238E27FC236}">
                <a16:creationId xmlns:a16="http://schemas.microsoft.com/office/drawing/2014/main" id="{405C89ED-E477-4867-AA2E-4284718699EC}"/>
              </a:ext>
            </a:extLst>
          </p:cNvPr>
          <p:cNvSpPr>
            <a:spLocks noGrp="1"/>
          </p:cNvSpPr>
          <p:nvPr>
            <p:ph type="title" hasCustomPrompt="1"/>
          </p:nvPr>
        </p:nvSpPr>
        <p:spPr/>
        <p:txBody>
          <a:bodyPr/>
          <a:lstStyle>
            <a:lvl1pPr>
              <a:defRPr/>
            </a:lvl1pPr>
          </a:lstStyle>
          <a:p>
            <a:r>
              <a:rPr lang="en-US"/>
              <a:t>Four-Person Blurb</a:t>
            </a:r>
          </a:p>
        </p:txBody>
      </p:sp>
      <p:sp>
        <p:nvSpPr>
          <p:cNvPr id="3" name="Slide Number Placeholder 2">
            <a:extLst>
              <a:ext uri="{FF2B5EF4-FFF2-40B4-BE49-F238E27FC236}">
                <a16:creationId xmlns:a16="http://schemas.microsoft.com/office/drawing/2014/main" id="{3B61DDCE-097E-45A4-8811-85D1479A3D52}"/>
              </a:ext>
            </a:extLst>
          </p:cNvPr>
          <p:cNvSpPr>
            <a:spLocks noGrp="1"/>
          </p:cNvSpPr>
          <p:nvPr>
            <p:ph type="sldNum" sz="quarter" idx="10"/>
          </p:nvPr>
        </p:nvSpPr>
        <p:spPr/>
        <p:txBody>
          <a:bodyPr/>
          <a:lstStyle/>
          <a:p>
            <a:fld id="{ABF72756-0213-4A1F-BBDA-2E3072667FD8}" type="slidenum">
              <a:rPr lang="en-US" smtClean="0"/>
              <a:pPr/>
              <a:t>‹#›</a:t>
            </a:fld>
            <a:endParaRPr lang="en-US"/>
          </a:p>
        </p:txBody>
      </p:sp>
      <p:cxnSp>
        <p:nvCxnSpPr>
          <p:cNvPr id="12" name="Straight Connector 11">
            <a:extLst>
              <a:ext uri="{FF2B5EF4-FFF2-40B4-BE49-F238E27FC236}">
                <a16:creationId xmlns:a16="http://schemas.microsoft.com/office/drawing/2014/main" id="{AF8608B4-B2F2-4B40-A3AC-C1094B576BDA}"/>
              </a:ext>
            </a:extLst>
          </p:cNvPr>
          <p:cNvCxnSpPr/>
          <p:nvPr userDrawn="1"/>
        </p:nvCxnSpPr>
        <p:spPr>
          <a:xfrm>
            <a:off x="3276600" y="1589088"/>
            <a:ext cx="0" cy="4583112"/>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14" name="Picture Placeholder 13">
            <a:extLst>
              <a:ext uri="{FF2B5EF4-FFF2-40B4-BE49-F238E27FC236}">
                <a16:creationId xmlns:a16="http://schemas.microsoft.com/office/drawing/2014/main" id="{F2292C81-58BA-4644-B015-9C017CCBA60D}"/>
              </a:ext>
            </a:extLst>
          </p:cNvPr>
          <p:cNvSpPr>
            <a:spLocks noGrp="1"/>
          </p:cNvSpPr>
          <p:nvPr>
            <p:ph type="pic" sz="quarter" idx="13"/>
          </p:nvPr>
        </p:nvSpPr>
        <p:spPr>
          <a:xfrm>
            <a:off x="614083" y="1617663"/>
            <a:ext cx="1309964" cy="1163614"/>
          </a:xfrm>
        </p:spPr>
        <p:txBody>
          <a:bodyPr/>
          <a:lstStyle/>
          <a:p>
            <a:r>
              <a:rPr lang="en-US"/>
              <a:t>Click icon to add picture</a:t>
            </a:r>
          </a:p>
        </p:txBody>
      </p:sp>
      <p:sp>
        <p:nvSpPr>
          <p:cNvPr id="20" name="Text Placeholder 18">
            <a:extLst>
              <a:ext uri="{FF2B5EF4-FFF2-40B4-BE49-F238E27FC236}">
                <a16:creationId xmlns:a16="http://schemas.microsoft.com/office/drawing/2014/main" id="{2B6542A5-8790-4EE3-A4B8-13CEC20F8806}"/>
              </a:ext>
            </a:extLst>
          </p:cNvPr>
          <p:cNvSpPr>
            <a:spLocks noGrp="1"/>
          </p:cNvSpPr>
          <p:nvPr>
            <p:ph type="body" sz="quarter" idx="20" hasCustomPrompt="1"/>
          </p:nvPr>
        </p:nvSpPr>
        <p:spPr>
          <a:xfrm>
            <a:off x="630011" y="2852719"/>
            <a:ext cx="2054218" cy="447675"/>
          </a:xfrm>
        </p:spPr>
        <p:txBody>
          <a:bodyPr/>
          <a:lstStyle>
            <a:lvl1pPr marL="0" indent="0" algn="l">
              <a:buNone/>
              <a:defRPr sz="1200" b="1">
                <a:solidFill>
                  <a:schemeClr val="accent1"/>
                </a:solidFill>
              </a:defRPr>
            </a:lvl1pPr>
          </a:lstStyle>
          <a:p>
            <a:pPr lvl="0"/>
            <a:r>
              <a:rPr lang="en-US"/>
              <a:t>First and Last Name, credentials</a:t>
            </a:r>
          </a:p>
        </p:txBody>
      </p:sp>
      <p:sp>
        <p:nvSpPr>
          <p:cNvPr id="21" name="Text Placeholder 18">
            <a:extLst>
              <a:ext uri="{FF2B5EF4-FFF2-40B4-BE49-F238E27FC236}">
                <a16:creationId xmlns:a16="http://schemas.microsoft.com/office/drawing/2014/main" id="{C5867112-D0B4-4C6C-8702-7E6A33C84F5E}"/>
              </a:ext>
            </a:extLst>
          </p:cNvPr>
          <p:cNvSpPr>
            <a:spLocks noGrp="1"/>
          </p:cNvSpPr>
          <p:nvPr>
            <p:ph type="body" sz="quarter" idx="21" hasCustomPrompt="1"/>
          </p:nvPr>
        </p:nvSpPr>
        <p:spPr>
          <a:xfrm>
            <a:off x="620486" y="3410376"/>
            <a:ext cx="2054218" cy="447675"/>
          </a:xfrm>
        </p:spPr>
        <p:txBody>
          <a:bodyPr/>
          <a:lstStyle>
            <a:lvl1pPr marL="0" indent="0" algn="l">
              <a:buNone/>
              <a:defRPr sz="1200" b="0" i="1">
                <a:solidFill>
                  <a:schemeClr val="accent1"/>
                </a:solidFill>
              </a:defRPr>
            </a:lvl1pPr>
          </a:lstStyle>
          <a:p>
            <a:pPr lvl="0"/>
            <a:r>
              <a:rPr lang="en-US"/>
              <a:t>Project Role</a:t>
            </a:r>
          </a:p>
        </p:txBody>
      </p:sp>
      <p:sp>
        <p:nvSpPr>
          <p:cNvPr id="10" name="Text Placeholder 9">
            <a:extLst>
              <a:ext uri="{FF2B5EF4-FFF2-40B4-BE49-F238E27FC236}">
                <a16:creationId xmlns:a16="http://schemas.microsoft.com/office/drawing/2014/main" id="{1AD9D868-0F7F-4F88-AF09-E04AB926C5B9}"/>
              </a:ext>
            </a:extLst>
          </p:cNvPr>
          <p:cNvSpPr>
            <a:spLocks noGrp="1"/>
          </p:cNvSpPr>
          <p:nvPr>
            <p:ph type="body" sz="quarter" idx="22" hasCustomPrompt="1"/>
          </p:nvPr>
        </p:nvSpPr>
        <p:spPr>
          <a:xfrm>
            <a:off x="609600" y="4076724"/>
            <a:ext cx="2552700" cy="2095476"/>
          </a:xfrm>
        </p:spPr>
        <p:txBody>
          <a:bodyPr/>
          <a:lstStyle>
            <a:lvl1pPr marL="0" indent="0">
              <a:buNone/>
              <a:defRPr sz="1200">
                <a:solidFill>
                  <a:schemeClr val="tx1">
                    <a:lumMod val="75000"/>
                    <a:lumOff val="25000"/>
                  </a:schemeClr>
                </a:solidFill>
              </a:defRPr>
            </a:lvl1pPr>
          </a:lstStyle>
          <a:p>
            <a:pPr lvl="0"/>
            <a:r>
              <a:rPr lang="en-US"/>
              <a:t>Short description of the person goes here. Fill in with something interesting. </a:t>
            </a:r>
          </a:p>
        </p:txBody>
      </p:sp>
      <p:cxnSp>
        <p:nvCxnSpPr>
          <p:cNvPr id="22" name="Straight Connector 21">
            <a:extLst>
              <a:ext uri="{FF2B5EF4-FFF2-40B4-BE49-F238E27FC236}">
                <a16:creationId xmlns:a16="http://schemas.microsoft.com/office/drawing/2014/main" id="{8042668D-BAA0-4576-83E0-FEB5DD711288}"/>
              </a:ext>
            </a:extLst>
          </p:cNvPr>
          <p:cNvCxnSpPr/>
          <p:nvPr userDrawn="1"/>
        </p:nvCxnSpPr>
        <p:spPr>
          <a:xfrm>
            <a:off x="6096001" y="1589088"/>
            <a:ext cx="0" cy="4583112"/>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3" name="Picture Placeholder 13">
            <a:extLst>
              <a:ext uri="{FF2B5EF4-FFF2-40B4-BE49-F238E27FC236}">
                <a16:creationId xmlns:a16="http://schemas.microsoft.com/office/drawing/2014/main" id="{553E8A8A-F916-4713-B403-C77AEAFE6266}"/>
              </a:ext>
            </a:extLst>
          </p:cNvPr>
          <p:cNvSpPr>
            <a:spLocks noGrp="1"/>
          </p:cNvSpPr>
          <p:nvPr>
            <p:ph type="pic" sz="quarter" idx="23"/>
          </p:nvPr>
        </p:nvSpPr>
        <p:spPr>
          <a:xfrm>
            <a:off x="3395384" y="1617663"/>
            <a:ext cx="1309964" cy="1163614"/>
          </a:xfrm>
        </p:spPr>
        <p:txBody>
          <a:bodyPr/>
          <a:lstStyle/>
          <a:p>
            <a:r>
              <a:rPr lang="en-US"/>
              <a:t>Click icon to add picture</a:t>
            </a:r>
          </a:p>
        </p:txBody>
      </p:sp>
      <p:sp>
        <p:nvSpPr>
          <p:cNvPr id="24" name="Text Placeholder 18">
            <a:extLst>
              <a:ext uri="{FF2B5EF4-FFF2-40B4-BE49-F238E27FC236}">
                <a16:creationId xmlns:a16="http://schemas.microsoft.com/office/drawing/2014/main" id="{549AEAA8-671F-4393-89A7-BC5821D4621C}"/>
              </a:ext>
            </a:extLst>
          </p:cNvPr>
          <p:cNvSpPr>
            <a:spLocks noGrp="1"/>
          </p:cNvSpPr>
          <p:nvPr>
            <p:ph type="body" sz="quarter" idx="24" hasCustomPrompt="1"/>
          </p:nvPr>
        </p:nvSpPr>
        <p:spPr>
          <a:xfrm>
            <a:off x="3411312" y="2852719"/>
            <a:ext cx="2054218" cy="447675"/>
          </a:xfrm>
        </p:spPr>
        <p:txBody>
          <a:bodyPr/>
          <a:lstStyle>
            <a:lvl1pPr marL="0" indent="0" algn="l">
              <a:buNone/>
              <a:defRPr sz="1200" b="1">
                <a:solidFill>
                  <a:schemeClr val="accent1"/>
                </a:solidFill>
              </a:defRPr>
            </a:lvl1pPr>
          </a:lstStyle>
          <a:p>
            <a:pPr lvl="0"/>
            <a:r>
              <a:rPr lang="en-US"/>
              <a:t>First and Last Name, credentials</a:t>
            </a:r>
          </a:p>
        </p:txBody>
      </p:sp>
      <p:sp>
        <p:nvSpPr>
          <p:cNvPr id="25" name="Text Placeholder 18">
            <a:extLst>
              <a:ext uri="{FF2B5EF4-FFF2-40B4-BE49-F238E27FC236}">
                <a16:creationId xmlns:a16="http://schemas.microsoft.com/office/drawing/2014/main" id="{E005E835-27EF-4432-880D-39AE1EC1045E}"/>
              </a:ext>
            </a:extLst>
          </p:cNvPr>
          <p:cNvSpPr>
            <a:spLocks noGrp="1"/>
          </p:cNvSpPr>
          <p:nvPr>
            <p:ph type="body" sz="quarter" idx="25" hasCustomPrompt="1"/>
          </p:nvPr>
        </p:nvSpPr>
        <p:spPr>
          <a:xfrm>
            <a:off x="3401787" y="3410376"/>
            <a:ext cx="2054218" cy="447675"/>
          </a:xfrm>
        </p:spPr>
        <p:txBody>
          <a:bodyPr/>
          <a:lstStyle>
            <a:lvl1pPr marL="0" indent="0" algn="l">
              <a:buNone/>
              <a:defRPr sz="1200" b="0" i="1">
                <a:solidFill>
                  <a:schemeClr val="accent1"/>
                </a:solidFill>
              </a:defRPr>
            </a:lvl1pPr>
          </a:lstStyle>
          <a:p>
            <a:pPr lvl="0"/>
            <a:r>
              <a:rPr lang="en-US"/>
              <a:t>Project Role</a:t>
            </a:r>
          </a:p>
        </p:txBody>
      </p:sp>
      <p:sp>
        <p:nvSpPr>
          <p:cNvPr id="26" name="Text Placeholder 9">
            <a:extLst>
              <a:ext uri="{FF2B5EF4-FFF2-40B4-BE49-F238E27FC236}">
                <a16:creationId xmlns:a16="http://schemas.microsoft.com/office/drawing/2014/main" id="{FDB16355-190D-412F-80E1-28C3B71A84D6}"/>
              </a:ext>
            </a:extLst>
          </p:cNvPr>
          <p:cNvSpPr>
            <a:spLocks noGrp="1"/>
          </p:cNvSpPr>
          <p:nvPr>
            <p:ph type="body" sz="quarter" idx="26" hasCustomPrompt="1"/>
          </p:nvPr>
        </p:nvSpPr>
        <p:spPr>
          <a:xfrm>
            <a:off x="3390901" y="4076724"/>
            <a:ext cx="2552700" cy="2095476"/>
          </a:xfrm>
        </p:spPr>
        <p:txBody>
          <a:bodyPr/>
          <a:lstStyle>
            <a:lvl1pPr marL="0" indent="0">
              <a:buNone/>
              <a:defRPr sz="1200">
                <a:solidFill>
                  <a:schemeClr val="tx1">
                    <a:lumMod val="75000"/>
                    <a:lumOff val="25000"/>
                  </a:schemeClr>
                </a:solidFill>
              </a:defRPr>
            </a:lvl1pPr>
          </a:lstStyle>
          <a:p>
            <a:pPr lvl="0"/>
            <a:r>
              <a:rPr lang="en-US"/>
              <a:t>Short description of the person goes here. Fill in with something interesting. </a:t>
            </a:r>
          </a:p>
        </p:txBody>
      </p:sp>
      <p:cxnSp>
        <p:nvCxnSpPr>
          <p:cNvPr id="32" name="Straight Connector 31">
            <a:extLst>
              <a:ext uri="{FF2B5EF4-FFF2-40B4-BE49-F238E27FC236}">
                <a16:creationId xmlns:a16="http://schemas.microsoft.com/office/drawing/2014/main" id="{7A9AFF1D-0699-48FB-9D22-65D813E52B41}"/>
              </a:ext>
            </a:extLst>
          </p:cNvPr>
          <p:cNvCxnSpPr/>
          <p:nvPr userDrawn="1"/>
        </p:nvCxnSpPr>
        <p:spPr>
          <a:xfrm>
            <a:off x="8886825" y="1588271"/>
            <a:ext cx="0" cy="4583112"/>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37" name="Picture Placeholder 13">
            <a:extLst>
              <a:ext uri="{FF2B5EF4-FFF2-40B4-BE49-F238E27FC236}">
                <a16:creationId xmlns:a16="http://schemas.microsoft.com/office/drawing/2014/main" id="{14E70617-2B54-47DB-B219-336AE3E2CBB8}"/>
              </a:ext>
            </a:extLst>
          </p:cNvPr>
          <p:cNvSpPr>
            <a:spLocks noGrp="1"/>
          </p:cNvSpPr>
          <p:nvPr>
            <p:ph type="pic" sz="quarter" idx="27"/>
          </p:nvPr>
        </p:nvSpPr>
        <p:spPr>
          <a:xfrm>
            <a:off x="6214783" y="1616846"/>
            <a:ext cx="1309964" cy="1163614"/>
          </a:xfrm>
        </p:spPr>
        <p:txBody>
          <a:bodyPr/>
          <a:lstStyle/>
          <a:p>
            <a:r>
              <a:rPr lang="en-US"/>
              <a:t>Click icon to add picture</a:t>
            </a:r>
          </a:p>
        </p:txBody>
      </p:sp>
      <p:sp>
        <p:nvSpPr>
          <p:cNvPr id="38" name="Text Placeholder 18">
            <a:extLst>
              <a:ext uri="{FF2B5EF4-FFF2-40B4-BE49-F238E27FC236}">
                <a16:creationId xmlns:a16="http://schemas.microsoft.com/office/drawing/2014/main" id="{3733D36B-CE21-4DB3-B39D-AB6060BD475F}"/>
              </a:ext>
            </a:extLst>
          </p:cNvPr>
          <p:cNvSpPr>
            <a:spLocks noGrp="1"/>
          </p:cNvSpPr>
          <p:nvPr>
            <p:ph type="body" sz="quarter" idx="28" hasCustomPrompt="1"/>
          </p:nvPr>
        </p:nvSpPr>
        <p:spPr>
          <a:xfrm>
            <a:off x="6230711" y="2851902"/>
            <a:ext cx="2054218" cy="447675"/>
          </a:xfrm>
        </p:spPr>
        <p:txBody>
          <a:bodyPr/>
          <a:lstStyle>
            <a:lvl1pPr marL="0" indent="0" algn="l">
              <a:buNone/>
              <a:defRPr sz="1200" b="1">
                <a:solidFill>
                  <a:schemeClr val="accent1"/>
                </a:solidFill>
              </a:defRPr>
            </a:lvl1pPr>
          </a:lstStyle>
          <a:p>
            <a:pPr lvl="0"/>
            <a:r>
              <a:rPr lang="en-US"/>
              <a:t>First and Last Name, credentials</a:t>
            </a:r>
          </a:p>
        </p:txBody>
      </p:sp>
      <p:sp>
        <p:nvSpPr>
          <p:cNvPr id="39" name="Text Placeholder 18">
            <a:extLst>
              <a:ext uri="{FF2B5EF4-FFF2-40B4-BE49-F238E27FC236}">
                <a16:creationId xmlns:a16="http://schemas.microsoft.com/office/drawing/2014/main" id="{5D98C9CA-274B-4597-B889-2A421DECFF6C}"/>
              </a:ext>
            </a:extLst>
          </p:cNvPr>
          <p:cNvSpPr>
            <a:spLocks noGrp="1"/>
          </p:cNvSpPr>
          <p:nvPr>
            <p:ph type="body" sz="quarter" idx="29" hasCustomPrompt="1"/>
          </p:nvPr>
        </p:nvSpPr>
        <p:spPr>
          <a:xfrm>
            <a:off x="6221186" y="3409559"/>
            <a:ext cx="2054218" cy="447675"/>
          </a:xfrm>
        </p:spPr>
        <p:txBody>
          <a:bodyPr/>
          <a:lstStyle>
            <a:lvl1pPr marL="0" indent="0" algn="l">
              <a:buNone/>
              <a:defRPr sz="1200" b="0" i="1">
                <a:solidFill>
                  <a:schemeClr val="accent1"/>
                </a:solidFill>
              </a:defRPr>
            </a:lvl1pPr>
          </a:lstStyle>
          <a:p>
            <a:pPr lvl="0"/>
            <a:r>
              <a:rPr lang="en-US"/>
              <a:t>Project Role</a:t>
            </a:r>
          </a:p>
        </p:txBody>
      </p:sp>
      <p:sp>
        <p:nvSpPr>
          <p:cNvPr id="40" name="Text Placeholder 9">
            <a:extLst>
              <a:ext uri="{FF2B5EF4-FFF2-40B4-BE49-F238E27FC236}">
                <a16:creationId xmlns:a16="http://schemas.microsoft.com/office/drawing/2014/main" id="{5B2008F1-0720-43F9-B45C-BC1F54EE8EF2}"/>
              </a:ext>
            </a:extLst>
          </p:cNvPr>
          <p:cNvSpPr>
            <a:spLocks noGrp="1"/>
          </p:cNvSpPr>
          <p:nvPr>
            <p:ph type="body" sz="quarter" idx="30" hasCustomPrompt="1"/>
          </p:nvPr>
        </p:nvSpPr>
        <p:spPr>
          <a:xfrm>
            <a:off x="6210300" y="4075907"/>
            <a:ext cx="2552700" cy="2095476"/>
          </a:xfrm>
        </p:spPr>
        <p:txBody>
          <a:bodyPr/>
          <a:lstStyle>
            <a:lvl1pPr marL="0" indent="0">
              <a:buNone/>
              <a:defRPr sz="1200">
                <a:solidFill>
                  <a:schemeClr val="tx1">
                    <a:lumMod val="75000"/>
                    <a:lumOff val="25000"/>
                  </a:schemeClr>
                </a:solidFill>
              </a:defRPr>
            </a:lvl1pPr>
          </a:lstStyle>
          <a:p>
            <a:pPr lvl="0"/>
            <a:r>
              <a:rPr lang="en-US"/>
              <a:t>Short description of the person goes here. Fill in with something interesting. </a:t>
            </a:r>
          </a:p>
        </p:txBody>
      </p:sp>
      <p:sp>
        <p:nvSpPr>
          <p:cNvPr id="42" name="Picture Placeholder 13">
            <a:extLst>
              <a:ext uri="{FF2B5EF4-FFF2-40B4-BE49-F238E27FC236}">
                <a16:creationId xmlns:a16="http://schemas.microsoft.com/office/drawing/2014/main" id="{23FEA091-6311-4D8F-9894-98F22897E4F1}"/>
              </a:ext>
            </a:extLst>
          </p:cNvPr>
          <p:cNvSpPr>
            <a:spLocks noGrp="1"/>
          </p:cNvSpPr>
          <p:nvPr>
            <p:ph type="pic" sz="quarter" idx="31"/>
          </p:nvPr>
        </p:nvSpPr>
        <p:spPr>
          <a:xfrm>
            <a:off x="9034184" y="1616846"/>
            <a:ext cx="1309964" cy="1163614"/>
          </a:xfrm>
        </p:spPr>
        <p:txBody>
          <a:bodyPr/>
          <a:lstStyle/>
          <a:p>
            <a:r>
              <a:rPr lang="en-US"/>
              <a:t>Click icon to add picture</a:t>
            </a:r>
          </a:p>
        </p:txBody>
      </p:sp>
      <p:sp>
        <p:nvSpPr>
          <p:cNvPr id="43" name="Text Placeholder 18">
            <a:extLst>
              <a:ext uri="{FF2B5EF4-FFF2-40B4-BE49-F238E27FC236}">
                <a16:creationId xmlns:a16="http://schemas.microsoft.com/office/drawing/2014/main" id="{F8F8FD67-7E51-43E3-8306-ECF0EECA1260}"/>
              </a:ext>
            </a:extLst>
          </p:cNvPr>
          <p:cNvSpPr>
            <a:spLocks noGrp="1"/>
          </p:cNvSpPr>
          <p:nvPr>
            <p:ph type="body" sz="quarter" idx="32" hasCustomPrompt="1"/>
          </p:nvPr>
        </p:nvSpPr>
        <p:spPr>
          <a:xfrm>
            <a:off x="9050112" y="2851902"/>
            <a:ext cx="2054218" cy="447675"/>
          </a:xfrm>
        </p:spPr>
        <p:txBody>
          <a:bodyPr/>
          <a:lstStyle>
            <a:lvl1pPr marL="0" indent="0" algn="l">
              <a:buNone/>
              <a:defRPr sz="1200" b="1">
                <a:solidFill>
                  <a:schemeClr val="accent1"/>
                </a:solidFill>
              </a:defRPr>
            </a:lvl1pPr>
          </a:lstStyle>
          <a:p>
            <a:pPr lvl="0"/>
            <a:r>
              <a:rPr lang="en-US"/>
              <a:t>First and Last Name, credentials</a:t>
            </a:r>
          </a:p>
        </p:txBody>
      </p:sp>
      <p:sp>
        <p:nvSpPr>
          <p:cNvPr id="44" name="Text Placeholder 18">
            <a:extLst>
              <a:ext uri="{FF2B5EF4-FFF2-40B4-BE49-F238E27FC236}">
                <a16:creationId xmlns:a16="http://schemas.microsoft.com/office/drawing/2014/main" id="{734D1239-DAAB-4BFD-BDBF-43212FAF49B6}"/>
              </a:ext>
            </a:extLst>
          </p:cNvPr>
          <p:cNvSpPr>
            <a:spLocks noGrp="1"/>
          </p:cNvSpPr>
          <p:nvPr>
            <p:ph type="body" sz="quarter" idx="33" hasCustomPrompt="1"/>
          </p:nvPr>
        </p:nvSpPr>
        <p:spPr>
          <a:xfrm>
            <a:off x="9040587" y="3409559"/>
            <a:ext cx="2054218" cy="447675"/>
          </a:xfrm>
        </p:spPr>
        <p:txBody>
          <a:bodyPr/>
          <a:lstStyle>
            <a:lvl1pPr marL="0" indent="0" algn="l">
              <a:buNone/>
              <a:defRPr sz="1200" b="0" i="1">
                <a:solidFill>
                  <a:schemeClr val="accent1"/>
                </a:solidFill>
              </a:defRPr>
            </a:lvl1pPr>
          </a:lstStyle>
          <a:p>
            <a:pPr lvl="0"/>
            <a:r>
              <a:rPr lang="en-US"/>
              <a:t>Project Role</a:t>
            </a:r>
          </a:p>
        </p:txBody>
      </p:sp>
      <p:sp>
        <p:nvSpPr>
          <p:cNvPr id="45" name="Text Placeholder 9">
            <a:extLst>
              <a:ext uri="{FF2B5EF4-FFF2-40B4-BE49-F238E27FC236}">
                <a16:creationId xmlns:a16="http://schemas.microsoft.com/office/drawing/2014/main" id="{4B103721-40CA-4CB2-8019-248D2CCF9486}"/>
              </a:ext>
            </a:extLst>
          </p:cNvPr>
          <p:cNvSpPr>
            <a:spLocks noGrp="1"/>
          </p:cNvSpPr>
          <p:nvPr>
            <p:ph type="body" sz="quarter" idx="34" hasCustomPrompt="1"/>
          </p:nvPr>
        </p:nvSpPr>
        <p:spPr>
          <a:xfrm>
            <a:off x="9029701" y="4075907"/>
            <a:ext cx="2552700" cy="2095476"/>
          </a:xfrm>
        </p:spPr>
        <p:txBody>
          <a:bodyPr/>
          <a:lstStyle>
            <a:lvl1pPr marL="0" indent="0">
              <a:buNone/>
              <a:defRPr sz="1200">
                <a:solidFill>
                  <a:schemeClr val="tx1">
                    <a:lumMod val="75000"/>
                    <a:lumOff val="25000"/>
                  </a:schemeClr>
                </a:solidFill>
              </a:defRPr>
            </a:lvl1pPr>
          </a:lstStyle>
          <a:p>
            <a:pPr lvl="0"/>
            <a:r>
              <a:rPr lang="en-US"/>
              <a:t>Short description of the person goes here. Fill in with something interesting. </a:t>
            </a:r>
          </a:p>
        </p:txBody>
      </p:sp>
      <p:sp>
        <p:nvSpPr>
          <p:cNvPr id="46" name="Text Placeholder 8">
            <a:extLst>
              <a:ext uri="{FF2B5EF4-FFF2-40B4-BE49-F238E27FC236}">
                <a16:creationId xmlns:a16="http://schemas.microsoft.com/office/drawing/2014/main" id="{A3601547-C70C-4421-A855-EA4F8F94DAC3}"/>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Tree>
    <p:extLst>
      <p:ext uri="{BB962C8B-B14F-4D97-AF65-F5344CB8AC3E}">
        <p14:creationId xmlns:p14="http://schemas.microsoft.com/office/powerpoint/2010/main" val="39534143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Numbered Poin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B85446D-D48E-4CEC-AB2E-BC4A918962F5}"/>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 name="Picture 4">
            <a:extLst>
              <a:ext uri="{FF2B5EF4-FFF2-40B4-BE49-F238E27FC236}">
                <a16:creationId xmlns:a16="http://schemas.microsoft.com/office/drawing/2014/main" id="{BB2C40CA-0EA7-43E9-8818-ECA095DE09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2" name="Title 1">
            <a:extLst>
              <a:ext uri="{FF2B5EF4-FFF2-40B4-BE49-F238E27FC236}">
                <a16:creationId xmlns:a16="http://schemas.microsoft.com/office/drawing/2014/main" id="{B98814E9-4B96-4D1D-BC3D-1353D23D9658}"/>
              </a:ext>
            </a:extLst>
          </p:cNvPr>
          <p:cNvSpPr>
            <a:spLocks noGrp="1"/>
          </p:cNvSpPr>
          <p:nvPr>
            <p:ph type="title" hasCustomPrompt="1"/>
          </p:nvPr>
        </p:nvSpPr>
        <p:spPr/>
        <p:txBody>
          <a:bodyPr/>
          <a:lstStyle>
            <a:lvl1pPr>
              <a:defRPr/>
            </a:lvl1pPr>
          </a:lstStyle>
          <a:p>
            <a:r>
              <a:rPr lang="en-US"/>
              <a:t>Concise Title</a:t>
            </a:r>
          </a:p>
        </p:txBody>
      </p:sp>
      <p:sp>
        <p:nvSpPr>
          <p:cNvPr id="3" name="Slide Number Placeholder 2">
            <a:extLst>
              <a:ext uri="{FF2B5EF4-FFF2-40B4-BE49-F238E27FC236}">
                <a16:creationId xmlns:a16="http://schemas.microsoft.com/office/drawing/2014/main" id="{564A3965-5244-4420-ABE6-9C85DB96B970}"/>
              </a:ext>
            </a:extLst>
          </p:cNvPr>
          <p:cNvSpPr>
            <a:spLocks noGrp="1"/>
          </p:cNvSpPr>
          <p:nvPr>
            <p:ph type="sldNum" sz="quarter" idx="10"/>
          </p:nvPr>
        </p:nvSpPr>
        <p:spPr/>
        <p:txBody>
          <a:bodyPr/>
          <a:lstStyle/>
          <a:p>
            <a:fld id="{ABF72756-0213-4A1F-BBDA-2E3072667FD8}" type="slidenum">
              <a:rPr lang="en-US" smtClean="0"/>
              <a:pPr/>
              <a:t>‹#›</a:t>
            </a:fld>
            <a:endParaRPr lang="en-US"/>
          </a:p>
        </p:txBody>
      </p:sp>
      <p:sp>
        <p:nvSpPr>
          <p:cNvPr id="7" name="Text Placeholder 6">
            <a:extLst>
              <a:ext uri="{FF2B5EF4-FFF2-40B4-BE49-F238E27FC236}">
                <a16:creationId xmlns:a16="http://schemas.microsoft.com/office/drawing/2014/main" id="{2948F5AD-CBCE-4C62-A8B2-9880F1C4E32C}"/>
              </a:ext>
            </a:extLst>
          </p:cNvPr>
          <p:cNvSpPr>
            <a:spLocks noGrp="1"/>
          </p:cNvSpPr>
          <p:nvPr>
            <p:ph type="body" sz="quarter" idx="11" hasCustomPrompt="1"/>
          </p:nvPr>
        </p:nvSpPr>
        <p:spPr>
          <a:xfrm>
            <a:off x="620713" y="1600200"/>
            <a:ext cx="779462" cy="933450"/>
          </a:xfrm>
        </p:spPr>
        <p:txBody>
          <a:bodyPr anchor="ctr"/>
          <a:lstStyle>
            <a:lvl1pPr marL="0" indent="0" algn="r">
              <a:buNone/>
              <a:defRPr sz="4000">
                <a:solidFill>
                  <a:schemeClr val="tx2"/>
                </a:solidFill>
              </a:defRPr>
            </a:lvl1pPr>
          </a:lstStyle>
          <a:p>
            <a:pPr lvl="0"/>
            <a:r>
              <a:rPr lang="en-US"/>
              <a:t>1</a:t>
            </a:r>
          </a:p>
        </p:txBody>
      </p:sp>
      <p:sp>
        <p:nvSpPr>
          <p:cNvPr id="8" name="Text Placeholder 6">
            <a:extLst>
              <a:ext uri="{FF2B5EF4-FFF2-40B4-BE49-F238E27FC236}">
                <a16:creationId xmlns:a16="http://schemas.microsoft.com/office/drawing/2014/main" id="{0A225B66-64C3-4D7B-BCFE-7C266CEC1D4E}"/>
              </a:ext>
            </a:extLst>
          </p:cNvPr>
          <p:cNvSpPr>
            <a:spLocks noGrp="1"/>
          </p:cNvSpPr>
          <p:nvPr>
            <p:ph type="body" sz="quarter" idx="12" hasCustomPrompt="1"/>
          </p:nvPr>
        </p:nvSpPr>
        <p:spPr>
          <a:xfrm>
            <a:off x="1525588" y="1600200"/>
            <a:ext cx="4456112" cy="933450"/>
          </a:xfrm>
        </p:spPr>
        <p:txBody>
          <a:bodyPr anchor="ctr"/>
          <a:lstStyle>
            <a:lvl1pPr marL="0" indent="0" algn="l">
              <a:buNone/>
              <a:defRPr sz="1500" b="1">
                <a:solidFill>
                  <a:schemeClr val="accent6"/>
                </a:solidFill>
              </a:defRPr>
            </a:lvl1pPr>
          </a:lstStyle>
          <a:p>
            <a:pPr lvl="0"/>
            <a:r>
              <a:rPr lang="en-US"/>
              <a:t>Numbered points with short description</a:t>
            </a:r>
          </a:p>
        </p:txBody>
      </p:sp>
      <p:sp>
        <p:nvSpPr>
          <p:cNvPr id="9" name="Text Placeholder 6">
            <a:extLst>
              <a:ext uri="{FF2B5EF4-FFF2-40B4-BE49-F238E27FC236}">
                <a16:creationId xmlns:a16="http://schemas.microsoft.com/office/drawing/2014/main" id="{B4CE9E36-B826-40DA-BD43-17A63A7B27E8}"/>
              </a:ext>
            </a:extLst>
          </p:cNvPr>
          <p:cNvSpPr>
            <a:spLocks noGrp="1"/>
          </p:cNvSpPr>
          <p:nvPr>
            <p:ph type="body" sz="quarter" idx="13" hasCustomPrompt="1"/>
          </p:nvPr>
        </p:nvSpPr>
        <p:spPr>
          <a:xfrm>
            <a:off x="620713" y="3189565"/>
            <a:ext cx="779462" cy="933450"/>
          </a:xfrm>
        </p:spPr>
        <p:txBody>
          <a:bodyPr anchor="ctr"/>
          <a:lstStyle>
            <a:lvl1pPr marL="0" indent="0" algn="r">
              <a:buNone/>
              <a:defRPr sz="4000">
                <a:solidFill>
                  <a:schemeClr val="tx2"/>
                </a:solidFill>
              </a:defRPr>
            </a:lvl1pPr>
          </a:lstStyle>
          <a:p>
            <a:pPr lvl="0"/>
            <a:r>
              <a:rPr lang="en-US"/>
              <a:t>2</a:t>
            </a:r>
          </a:p>
        </p:txBody>
      </p:sp>
      <p:sp>
        <p:nvSpPr>
          <p:cNvPr id="10" name="Text Placeholder 6">
            <a:extLst>
              <a:ext uri="{FF2B5EF4-FFF2-40B4-BE49-F238E27FC236}">
                <a16:creationId xmlns:a16="http://schemas.microsoft.com/office/drawing/2014/main" id="{058AD0AC-F7B3-49B2-8DBF-225159ADC124}"/>
              </a:ext>
            </a:extLst>
          </p:cNvPr>
          <p:cNvSpPr>
            <a:spLocks noGrp="1"/>
          </p:cNvSpPr>
          <p:nvPr>
            <p:ph type="body" sz="quarter" idx="14" hasCustomPrompt="1"/>
          </p:nvPr>
        </p:nvSpPr>
        <p:spPr>
          <a:xfrm>
            <a:off x="1525588" y="3189565"/>
            <a:ext cx="4456112" cy="933450"/>
          </a:xfrm>
        </p:spPr>
        <p:txBody>
          <a:bodyPr anchor="ctr"/>
          <a:lstStyle>
            <a:lvl1pPr marL="0" indent="0" algn="l">
              <a:buNone/>
              <a:defRPr sz="1500" b="1">
                <a:solidFill>
                  <a:schemeClr val="accent6"/>
                </a:solidFill>
              </a:defRPr>
            </a:lvl1pPr>
          </a:lstStyle>
          <a:p>
            <a:pPr lvl="0"/>
            <a:r>
              <a:rPr lang="en-US"/>
              <a:t>Numbered points with short description</a:t>
            </a:r>
          </a:p>
        </p:txBody>
      </p:sp>
      <p:sp>
        <p:nvSpPr>
          <p:cNvPr id="11" name="Text Placeholder 6">
            <a:extLst>
              <a:ext uri="{FF2B5EF4-FFF2-40B4-BE49-F238E27FC236}">
                <a16:creationId xmlns:a16="http://schemas.microsoft.com/office/drawing/2014/main" id="{0FACFE4B-097F-414B-A558-38D8EBBAA4C0}"/>
              </a:ext>
            </a:extLst>
          </p:cNvPr>
          <p:cNvSpPr>
            <a:spLocks noGrp="1"/>
          </p:cNvSpPr>
          <p:nvPr>
            <p:ph type="body" sz="quarter" idx="15" hasCustomPrompt="1"/>
          </p:nvPr>
        </p:nvSpPr>
        <p:spPr>
          <a:xfrm>
            <a:off x="620713" y="4778930"/>
            <a:ext cx="779462" cy="933450"/>
          </a:xfrm>
        </p:spPr>
        <p:txBody>
          <a:bodyPr anchor="ctr"/>
          <a:lstStyle>
            <a:lvl1pPr marL="0" indent="0" algn="r">
              <a:buNone/>
              <a:defRPr sz="4000">
                <a:solidFill>
                  <a:schemeClr val="tx2"/>
                </a:solidFill>
              </a:defRPr>
            </a:lvl1pPr>
          </a:lstStyle>
          <a:p>
            <a:pPr lvl="0"/>
            <a:r>
              <a:rPr lang="en-US"/>
              <a:t>3</a:t>
            </a:r>
          </a:p>
        </p:txBody>
      </p:sp>
      <p:sp>
        <p:nvSpPr>
          <p:cNvPr id="12" name="Text Placeholder 6">
            <a:extLst>
              <a:ext uri="{FF2B5EF4-FFF2-40B4-BE49-F238E27FC236}">
                <a16:creationId xmlns:a16="http://schemas.microsoft.com/office/drawing/2014/main" id="{B63B852C-B519-403E-99F7-538EC2646B9D}"/>
              </a:ext>
            </a:extLst>
          </p:cNvPr>
          <p:cNvSpPr>
            <a:spLocks noGrp="1"/>
          </p:cNvSpPr>
          <p:nvPr>
            <p:ph type="body" sz="quarter" idx="16" hasCustomPrompt="1"/>
          </p:nvPr>
        </p:nvSpPr>
        <p:spPr>
          <a:xfrm>
            <a:off x="1525588" y="4778930"/>
            <a:ext cx="4456112" cy="933450"/>
          </a:xfrm>
        </p:spPr>
        <p:txBody>
          <a:bodyPr anchor="ctr"/>
          <a:lstStyle>
            <a:lvl1pPr marL="0" indent="0" algn="l">
              <a:buNone/>
              <a:defRPr sz="1500" b="1">
                <a:solidFill>
                  <a:schemeClr val="accent6"/>
                </a:solidFill>
              </a:defRPr>
            </a:lvl1pPr>
          </a:lstStyle>
          <a:p>
            <a:pPr lvl="0"/>
            <a:r>
              <a:rPr lang="en-US"/>
              <a:t>Numbered points with short description</a:t>
            </a:r>
          </a:p>
        </p:txBody>
      </p:sp>
      <p:sp>
        <p:nvSpPr>
          <p:cNvPr id="13" name="Text Placeholder 6">
            <a:extLst>
              <a:ext uri="{FF2B5EF4-FFF2-40B4-BE49-F238E27FC236}">
                <a16:creationId xmlns:a16="http://schemas.microsoft.com/office/drawing/2014/main" id="{6627AD28-AD68-4795-B054-284EA5C5C488}"/>
              </a:ext>
            </a:extLst>
          </p:cNvPr>
          <p:cNvSpPr>
            <a:spLocks noGrp="1"/>
          </p:cNvSpPr>
          <p:nvPr>
            <p:ph type="body" sz="quarter" idx="17" hasCustomPrompt="1"/>
          </p:nvPr>
        </p:nvSpPr>
        <p:spPr>
          <a:xfrm>
            <a:off x="6221413" y="1602820"/>
            <a:ext cx="779462" cy="933450"/>
          </a:xfrm>
        </p:spPr>
        <p:txBody>
          <a:bodyPr anchor="ctr"/>
          <a:lstStyle>
            <a:lvl1pPr marL="0" indent="0" algn="r">
              <a:buNone/>
              <a:defRPr sz="4000">
                <a:solidFill>
                  <a:schemeClr val="tx2"/>
                </a:solidFill>
              </a:defRPr>
            </a:lvl1pPr>
          </a:lstStyle>
          <a:p>
            <a:pPr lvl="0"/>
            <a:r>
              <a:rPr lang="en-US"/>
              <a:t>4</a:t>
            </a:r>
          </a:p>
        </p:txBody>
      </p:sp>
      <p:sp>
        <p:nvSpPr>
          <p:cNvPr id="14" name="Text Placeholder 6">
            <a:extLst>
              <a:ext uri="{FF2B5EF4-FFF2-40B4-BE49-F238E27FC236}">
                <a16:creationId xmlns:a16="http://schemas.microsoft.com/office/drawing/2014/main" id="{9E2A7D90-4F85-42AF-934E-484A934CE884}"/>
              </a:ext>
            </a:extLst>
          </p:cNvPr>
          <p:cNvSpPr>
            <a:spLocks noGrp="1"/>
          </p:cNvSpPr>
          <p:nvPr>
            <p:ph type="body" sz="quarter" idx="18" hasCustomPrompt="1"/>
          </p:nvPr>
        </p:nvSpPr>
        <p:spPr>
          <a:xfrm>
            <a:off x="7126288" y="1602820"/>
            <a:ext cx="4456112" cy="933450"/>
          </a:xfrm>
        </p:spPr>
        <p:txBody>
          <a:bodyPr anchor="ctr"/>
          <a:lstStyle>
            <a:lvl1pPr marL="0" indent="0" algn="l">
              <a:buNone/>
              <a:defRPr sz="1500" b="1">
                <a:solidFill>
                  <a:schemeClr val="accent6"/>
                </a:solidFill>
              </a:defRPr>
            </a:lvl1pPr>
          </a:lstStyle>
          <a:p>
            <a:pPr lvl="0"/>
            <a:r>
              <a:rPr lang="en-US"/>
              <a:t>Numbered points with short description</a:t>
            </a:r>
          </a:p>
        </p:txBody>
      </p:sp>
      <p:sp>
        <p:nvSpPr>
          <p:cNvPr id="15" name="Text Placeholder 6">
            <a:extLst>
              <a:ext uri="{FF2B5EF4-FFF2-40B4-BE49-F238E27FC236}">
                <a16:creationId xmlns:a16="http://schemas.microsoft.com/office/drawing/2014/main" id="{8B7C5F0B-366F-4CC9-91FA-CC898D9D46E0}"/>
              </a:ext>
            </a:extLst>
          </p:cNvPr>
          <p:cNvSpPr>
            <a:spLocks noGrp="1"/>
          </p:cNvSpPr>
          <p:nvPr>
            <p:ph type="body" sz="quarter" idx="19" hasCustomPrompt="1"/>
          </p:nvPr>
        </p:nvSpPr>
        <p:spPr>
          <a:xfrm>
            <a:off x="6221413" y="3192185"/>
            <a:ext cx="779462" cy="933450"/>
          </a:xfrm>
        </p:spPr>
        <p:txBody>
          <a:bodyPr anchor="ctr"/>
          <a:lstStyle>
            <a:lvl1pPr marL="0" indent="0" algn="r">
              <a:buNone/>
              <a:defRPr sz="4000">
                <a:solidFill>
                  <a:schemeClr val="tx2"/>
                </a:solidFill>
              </a:defRPr>
            </a:lvl1pPr>
          </a:lstStyle>
          <a:p>
            <a:pPr lvl="0"/>
            <a:r>
              <a:rPr lang="en-US"/>
              <a:t>5</a:t>
            </a:r>
          </a:p>
        </p:txBody>
      </p:sp>
      <p:sp>
        <p:nvSpPr>
          <p:cNvPr id="16" name="Text Placeholder 6">
            <a:extLst>
              <a:ext uri="{FF2B5EF4-FFF2-40B4-BE49-F238E27FC236}">
                <a16:creationId xmlns:a16="http://schemas.microsoft.com/office/drawing/2014/main" id="{274F5449-EDB1-4A92-B7ED-4D03CA1AE65E}"/>
              </a:ext>
            </a:extLst>
          </p:cNvPr>
          <p:cNvSpPr>
            <a:spLocks noGrp="1"/>
          </p:cNvSpPr>
          <p:nvPr>
            <p:ph type="body" sz="quarter" idx="20" hasCustomPrompt="1"/>
          </p:nvPr>
        </p:nvSpPr>
        <p:spPr>
          <a:xfrm>
            <a:off x="7126288" y="3192185"/>
            <a:ext cx="4456112" cy="933450"/>
          </a:xfrm>
        </p:spPr>
        <p:txBody>
          <a:bodyPr anchor="ctr"/>
          <a:lstStyle>
            <a:lvl1pPr marL="0" indent="0" algn="l">
              <a:buNone/>
              <a:defRPr sz="1500" b="1">
                <a:solidFill>
                  <a:schemeClr val="accent6"/>
                </a:solidFill>
              </a:defRPr>
            </a:lvl1pPr>
          </a:lstStyle>
          <a:p>
            <a:pPr lvl="0"/>
            <a:r>
              <a:rPr lang="en-US"/>
              <a:t>Numbered points with short description</a:t>
            </a:r>
          </a:p>
        </p:txBody>
      </p:sp>
      <p:sp>
        <p:nvSpPr>
          <p:cNvPr id="17" name="Text Placeholder 6">
            <a:extLst>
              <a:ext uri="{FF2B5EF4-FFF2-40B4-BE49-F238E27FC236}">
                <a16:creationId xmlns:a16="http://schemas.microsoft.com/office/drawing/2014/main" id="{2FDDF89F-1F87-4EF0-895F-110F9AC341CB}"/>
              </a:ext>
            </a:extLst>
          </p:cNvPr>
          <p:cNvSpPr>
            <a:spLocks noGrp="1"/>
          </p:cNvSpPr>
          <p:nvPr>
            <p:ph type="body" sz="quarter" idx="21" hasCustomPrompt="1"/>
          </p:nvPr>
        </p:nvSpPr>
        <p:spPr>
          <a:xfrm>
            <a:off x="6221413" y="4781550"/>
            <a:ext cx="779462" cy="933450"/>
          </a:xfrm>
        </p:spPr>
        <p:txBody>
          <a:bodyPr anchor="ctr"/>
          <a:lstStyle>
            <a:lvl1pPr marL="0" indent="0" algn="r">
              <a:buNone/>
              <a:defRPr sz="4000">
                <a:solidFill>
                  <a:schemeClr val="tx2"/>
                </a:solidFill>
              </a:defRPr>
            </a:lvl1pPr>
          </a:lstStyle>
          <a:p>
            <a:pPr lvl="0"/>
            <a:r>
              <a:rPr lang="en-US"/>
              <a:t>6</a:t>
            </a:r>
          </a:p>
        </p:txBody>
      </p:sp>
      <p:sp>
        <p:nvSpPr>
          <p:cNvPr id="18" name="Text Placeholder 6">
            <a:extLst>
              <a:ext uri="{FF2B5EF4-FFF2-40B4-BE49-F238E27FC236}">
                <a16:creationId xmlns:a16="http://schemas.microsoft.com/office/drawing/2014/main" id="{96B6359C-ECCD-42D8-A9B2-BA7D16274684}"/>
              </a:ext>
            </a:extLst>
          </p:cNvPr>
          <p:cNvSpPr>
            <a:spLocks noGrp="1"/>
          </p:cNvSpPr>
          <p:nvPr>
            <p:ph type="body" sz="quarter" idx="22" hasCustomPrompt="1"/>
          </p:nvPr>
        </p:nvSpPr>
        <p:spPr>
          <a:xfrm>
            <a:off x="7126288" y="4781550"/>
            <a:ext cx="4456112" cy="933450"/>
          </a:xfrm>
        </p:spPr>
        <p:txBody>
          <a:bodyPr anchor="ctr"/>
          <a:lstStyle>
            <a:lvl1pPr marL="0" indent="0" algn="l">
              <a:buNone/>
              <a:defRPr sz="1500" b="1">
                <a:solidFill>
                  <a:schemeClr val="accent6"/>
                </a:solidFill>
              </a:defRPr>
            </a:lvl1pPr>
          </a:lstStyle>
          <a:p>
            <a:pPr lvl="0"/>
            <a:r>
              <a:rPr lang="en-US"/>
              <a:t>Numbered points with short description</a:t>
            </a:r>
          </a:p>
        </p:txBody>
      </p:sp>
      <p:sp>
        <p:nvSpPr>
          <p:cNvPr id="19" name="Text Placeholder 8">
            <a:extLst>
              <a:ext uri="{FF2B5EF4-FFF2-40B4-BE49-F238E27FC236}">
                <a16:creationId xmlns:a16="http://schemas.microsoft.com/office/drawing/2014/main" id="{792C0571-1747-4A03-9ACF-50650C3D6C5D}"/>
              </a:ext>
            </a:extLst>
          </p:cNvPr>
          <p:cNvSpPr>
            <a:spLocks noGrp="1"/>
          </p:cNvSpPr>
          <p:nvPr>
            <p:ph type="body" sz="quarter" idx="23"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Tree>
    <p:extLst>
      <p:ext uri="{BB962C8B-B14F-4D97-AF65-F5344CB8AC3E}">
        <p14:creationId xmlns:p14="http://schemas.microsoft.com/office/powerpoint/2010/main" val="2352591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Vertic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409D-9402-469A-94D0-E0CFDA79C1DC}"/>
              </a:ext>
            </a:extLst>
          </p:cNvPr>
          <p:cNvSpPr>
            <a:spLocks noGrp="1"/>
          </p:cNvSpPr>
          <p:nvPr>
            <p:ph type="title"/>
          </p:nvPr>
        </p:nvSpPr>
        <p:spPr>
          <a:xfrm>
            <a:off x="609600" y="2817883"/>
            <a:ext cx="5372100" cy="1354067"/>
          </a:xfrm>
        </p:spPr>
        <p:txBody>
          <a:bodyPr anchor="t">
            <a:noAutofit/>
          </a:bodyPr>
          <a:lstStyle>
            <a:lvl1pPr>
              <a:defRPr sz="30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Picture Placeholder 4">
            <a:extLst>
              <a:ext uri="{FF2B5EF4-FFF2-40B4-BE49-F238E27FC236}">
                <a16:creationId xmlns:a16="http://schemas.microsoft.com/office/drawing/2014/main" id="{E4DF1422-CDED-4E1A-941F-F703A2D92B46}"/>
              </a:ext>
            </a:extLst>
          </p:cNvPr>
          <p:cNvSpPr>
            <a:spLocks noGrp="1"/>
          </p:cNvSpPr>
          <p:nvPr>
            <p:ph type="pic" sz="quarter" idx="10"/>
          </p:nvPr>
        </p:nvSpPr>
        <p:spPr>
          <a:xfrm>
            <a:off x="6210300" y="0"/>
            <a:ext cx="5981700" cy="6858000"/>
          </a:xfrm>
        </p:spPr>
        <p:txBody>
          <a:bodyPr/>
          <a:lstStyle/>
          <a:p>
            <a:r>
              <a:rPr lang="en-US"/>
              <a:t>Click icon to add picture</a:t>
            </a:r>
          </a:p>
        </p:txBody>
      </p:sp>
      <p:pic>
        <p:nvPicPr>
          <p:cNvPr id="6" name="Picture 5">
            <a:extLst>
              <a:ext uri="{FF2B5EF4-FFF2-40B4-BE49-F238E27FC236}">
                <a16:creationId xmlns:a16="http://schemas.microsoft.com/office/drawing/2014/main" id="{80305070-432E-4096-A8B3-C1A5856D97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333756"/>
            <a:ext cx="1109164" cy="346753"/>
          </a:xfrm>
          <a:prstGeom prst="rect">
            <a:avLst/>
          </a:prstGeom>
        </p:spPr>
      </p:pic>
      <p:sp>
        <p:nvSpPr>
          <p:cNvPr id="8" name="Picture Placeholder 7">
            <a:extLst>
              <a:ext uri="{FF2B5EF4-FFF2-40B4-BE49-F238E27FC236}">
                <a16:creationId xmlns:a16="http://schemas.microsoft.com/office/drawing/2014/main" id="{528BBD9E-FD5F-4D64-9DEB-3B789922D32E}"/>
              </a:ext>
            </a:extLst>
          </p:cNvPr>
          <p:cNvSpPr>
            <a:spLocks noGrp="1"/>
          </p:cNvSpPr>
          <p:nvPr>
            <p:ph type="pic" sz="quarter" idx="11" hasCustomPrompt="1"/>
          </p:nvPr>
        </p:nvSpPr>
        <p:spPr>
          <a:xfrm>
            <a:off x="609600" y="1593397"/>
            <a:ext cx="1838325" cy="938597"/>
          </a:xfrm>
        </p:spPr>
        <p:txBody>
          <a:bodyPr/>
          <a:lstStyle>
            <a:lvl1pPr marL="0" indent="0">
              <a:buNone/>
              <a:defRPr/>
            </a:lvl1pPr>
          </a:lstStyle>
          <a:p>
            <a:r>
              <a:rPr lang="en-US"/>
              <a:t>Client Logo</a:t>
            </a:r>
          </a:p>
        </p:txBody>
      </p:sp>
      <p:sp>
        <p:nvSpPr>
          <p:cNvPr id="10" name="Text Placeholder 9">
            <a:extLst>
              <a:ext uri="{FF2B5EF4-FFF2-40B4-BE49-F238E27FC236}">
                <a16:creationId xmlns:a16="http://schemas.microsoft.com/office/drawing/2014/main" id="{E90F613F-4D92-4842-AAB1-AE04BD4824CB}"/>
              </a:ext>
            </a:extLst>
          </p:cNvPr>
          <p:cNvSpPr>
            <a:spLocks noGrp="1"/>
          </p:cNvSpPr>
          <p:nvPr>
            <p:ph type="body" sz="quarter" idx="12" hasCustomPrompt="1"/>
          </p:nvPr>
        </p:nvSpPr>
        <p:spPr>
          <a:xfrm>
            <a:off x="609600" y="4364107"/>
            <a:ext cx="5372100" cy="409575"/>
          </a:xfrm>
        </p:spPr>
        <p:txBody>
          <a:bodyPr/>
          <a:lstStyle>
            <a:lvl1pPr marL="0" indent="0">
              <a:buNone/>
              <a:defRPr sz="1100" b="1">
                <a:solidFill>
                  <a:schemeClr val="accent6"/>
                </a:solidFill>
              </a:defRPr>
            </a:lvl1pPr>
          </a:lstStyle>
          <a:p>
            <a:pPr lvl="0"/>
            <a:r>
              <a:rPr lang="en-US"/>
              <a:t>Subtitle</a:t>
            </a:r>
          </a:p>
        </p:txBody>
      </p:sp>
    </p:spTree>
    <p:extLst>
      <p:ext uri="{BB962C8B-B14F-4D97-AF65-F5344CB8AC3E}">
        <p14:creationId xmlns:p14="http://schemas.microsoft.com/office/powerpoint/2010/main" val="2431326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Numbered Points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B85446D-D48E-4CEC-AB2E-BC4A918962F5}"/>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 name="Picture 4">
            <a:extLst>
              <a:ext uri="{FF2B5EF4-FFF2-40B4-BE49-F238E27FC236}">
                <a16:creationId xmlns:a16="http://schemas.microsoft.com/office/drawing/2014/main" id="{BB2C40CA-0EA7-43E9-8818-ECA095DE09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2" name="Title 1">
            <a:extLst>
              <a:ext uri="{FF2B5EF4-FFF2-40B4-BE49-F238E27FC236}">
                <a16:creationId xmlns:a16="http://schemas.microsoft.com/office/drawing/2014/main" id="{B98814E9-4B96-4D1D-BC3D-1353D23D9658}"/>
              </a:ext>
            </a:extLst>
          </p:cNvPr>
          <p:cNvSpPr>
            <a:spLocks noGrp="1"/>
          </p:cNvSpPr>
          <p:nvPr>
            <p:ph type="title" hasCustomPrompt="1"/>
          </p:nvPr>
        </p:nvSpPr>
        <p:spPr/>
        <p:txBody>
          <a:bodyPr/>
          <a:lstStyle>
            <a:lvl1pPr>
              <a:defRPr/>
            </a:lvl1pPr>
          </a:lstStyle>
          <a:p>
            <a:r>
              <a:rPr lang="en-US"/>
              <a:t>Concise Title</a:t>
            </a:r>
          </a:p>
        </p:txBody>
      </p:sp>
      <p:sp>
        <p:nvSpPr>
          <p:cNvPr id="3" name="Slide Number Placeholder 2">
            <a:extLst>
              <a:ext uri="{FF2B5EF4-FFF2-40B4-BE49-F238E27FC236}">
                <a16:creationId xmlns:a16="http://schemas.microsoft.com/office/drawing/2014/main" id="{564A3965-5244-4420-ABE6-9C85DB96B970}"/>
              </a:ext>
            </a:extLst>
          </p:cNvPr>
          <p:cNvSpPr>
            <a:spLocks noGrp="1"/>
          </p:cNvSpPr>
          <p:nvPr>
            <p:ph type="sldNum" sz="quarter" idx="10"/>
          </p:nvPr>
        </p:nvSpPr>
        <p:spPr/>
        <p:txBody>
          <a:bodyPr/>
          <a:lstStyle/>
          <a:p>
            <a:fld id="{ABF72756-0213-4A1F-BBDA-2E3072667FD8}" type="slidenum">
              <a:rPr lang="en-US" smtClean="0"/>
              <a:pPr/>
              <a:t>‹#›</a:t>
            </a:fld>
            <a:endParaRPr lang="en-US"/>
          </a:p>
        </p:txBody>
      </p:sp>
      <p:sp>
        <p:nvSpPr>
          <p:cNvPr id="7" name="Text Placeholder 6">
            <a:extLst>
              <a:ext uri="{FF2B5EF4-FFF2-40B4-BE49-F238E27FC236}">
                <a16:creationId xmlns:a16="http://schemas.microsoft.com/office/drawing/2014/main" id="{2948F5AD-CBCE-4C62-A8B2-9880F1C4E32C}"/>
              </a:ext>
            </a:extLst>
          </p:cNvPr>
          <p:cNvSpPr>
            <a:spLocks noGrp="1"/>
          </p:cNvSpPr>
          <p:nvPr>
            <p:ph type="body" sz="quarter" idx="11" hasCustomPrompt="1"/>
          </p:nvPr>
        </p:nvSpPr>
        <p:spPr>
          <a:xfrm>
            <a:off x="3403444" y="1600200"/>
            <a:ext cx="779462" cy="933450"/>
          </a:xfrm>
        </p:spPr>
        <p:txBody>
          <a:bodyPr anchor="ctr"/>
          <a:lstStyle>
            <a:lvl1pPr marL="0" indent="0" algn="r">
              <a:buNone/>
              <a:defRPr sz="4000">
                <a:solidFill>
                  <a:schemeClr val="tx2"/>
                </a:solidFill>
              </a:defRPr>
            </a:lvl1pPr>
          </a:lstStyle>
          <a:p>
            <a:pPr lvl="0"/>
            <a:r>
              <a:rPr lang="en-US"/>
              <a:t>1</a:t>
            </a:r>
          </a:p>
        </p:txBody>
      </p:sp>
      <p:sp>
        <p:nvSpPr>
          <p:cNvPr id="8" name="Text Placeholder 6">
            <a:extLst>
              <a:ext uri="{FF2B5EF4-FFF2-40B4-BE49-F238E27FC236}">
                <a16:creationId xmlns:a16="http://schemas.microsoft.com/office/drawing/2014/main" id="{0A225B66-64C3-4D7B-BCFE-7C266CEC1D4E}"/>
              </a:ext>
            </a:extLst>
          </p:cNvPr>
          <p:cNvSpPr>
            <a:spLocks noGrp="1"/>
          </p:cNvSpPr>
          <p:nvPr>
            <p:ph type="body" sz="quarter" idx="12" hasCustomPrompt="1"/>
          </p:nvPr>
        </p:nvSpPr>
        <p:spPr>
          <a:xfrm>
            <a:off x="4308319" y="1600200"/>
            <a:ext cx="4456112" cy="933450"/>
          </a:xfrm>
        </p:spPr>
        <p:txBody>
          <a:bodyPr anchor="ctr"/>
          <a:lstStyle>
            <a:lvl1pPr marL="0" indent="0" algn="l">
              <a:buNone/>
              <a:defRPr sz="1500" b="1">
                <a:solidFill>
                  <a:schemeClr val="accent6"/>
                </a:solidFill>
              </a:defRPr>
            </a:lvl1pPr>
          </a:lstStyle>
          <a:p>
            <a:pPr lvl="0"/>
            <a:r>
              <a:rPr lang="en-US"/>
              <a:t>Numbered points with short description</a:t>
            </a:r>
          </a:p>
        </p:txBody>
      </p:sp>
      <p:sp>
        <p:nvSpPr>
          <p:cNvPr id="9" name="Text Placeholder 6">
            <a:extLst>
              <a:ext uri="{FF2B5EF4-FFF2-40B4-BE49-F238E27FC236}">
                <a16:creationId xmlns:a16="http://schemas.microsoft.com/office/drawing/2014/main" id="{B4CE9E36-B826-40DA-BD43-17A63A7B27E8}"/>
              </a:ext>
            </a:extLst>
          </p:cNvPr>
          <p:cNvSpPr>
            <a:spLocks noGrp="1"/>
          </p:cNvSpPr>
          <p:nvPr>
            <p:ph type="body" sz="quarter" idx="13" hasCustomPrompt="1"/>
          </p:nvPr>
        </p:nvSpPr>
        <p:spPr>
          <a:xfrm>
            <a:off x="3403444" y="2778125"/>
            <a:ext cx="779462" cy="933450"/>
          </a:xfrm>
        </p:spPr>
        <p:txBody>
          <a:bodyPr anchor="ctr"/>
          <a:lstStyle>
            <a:lvl1pPr marL="0" indent="0" algn="r">
              <a:buNone/>
              <a:defRPr sz="4000">
                <a:solidFill>
                  <a:schemeClr val="tx2"/>
                </a:solidFill>
              </a:defRPr>
            </a:lvl1pPr>
          </a:lstStyle>
          <a:p>
            <a:pPr lvl="0"/>
            <a:r>
              <a:rPr lang="en-US"/>
              <a:t>2</a:t>
            </a:r>
          </a:p>
        </p:txBody>
      </p:sp>
      <p:sp>
        <p:nvSpPr>
          <p:cNvPr id="10" name="Text Placeholder 6">
            <a:extLst>
              <a:ext uri="{FF2B5EF4-FFF2-40B4-BE49-F238E27FC236}">
                <a16:creationId xmlns:a16="http://schemas.microsoft.com/office/drawing/2014/main" id="{058AD0AC-F7B3-49B2-8DBF-225159ADC124}"/>
              </a:ext>
            </a:extLst>
          </p:cNvPr>
          <p:cNvSpPr>
            <a:spLocks noGrp="1"/>
          </p:cNvSpPr>
          <p:nvPr>
            <p:ph type="body" sz="quarter" idx="14" hasCustomPrompt="1"/>
          </p:nvPr>
        </p:nvSpPr>
        <p:spPr>
          <a:xfrm>
            <a:off x="4308319" y="2778125"/>
            <a:ext cx="4456112" cy="933450"/>
          </a:xfrm>
        </p:spPr>
        <p:txBody>
          <a:bodyPr anchor="ctr"/>
          <a:lstStyle>
            <a:lvl1pPr marL="0" indent="0" algn="l">
              <a:buNone/>
              <a:defRPr sz="1500" b="1">
                <a:solidFill>
                  <a:schemeClr val="accent6"/>
                </a:solidFill>
              </a:defRPr>
            </a:lvl1pPr>
          </a:lstStyle>
          <a:p>
            <a:pPr lvl="0"/>
            <a:r>
              <a:rPr lang="en-US"/>
              <a:t>Or lettered points with short description</a:t>
            </a:r>
          </a:p>
        </p:txBody>
      </p:sp>
      <p:sp>
        <p:nvSpPr>
          <p:cNvPr id="19" name="Text Placeholder 6">
            <a:extLst>
              <a:ext uri="{FF2B5EF4-FFF2-40B4-BE49-F238E27FC236}">
                <a16:creationId xmlns:a16="http://schemas.microsoft.com/office/drawing/2014/main" id="{C5D7A5E8-5E21-4897-B7CB-8BCC1765DBD4}"/>
              </a:ext>
            </a:extLst>
          </p:cNvPr>
          <p:cNvSpPr>
            <a:spLocks noGrp="1"/>
          </p:cNvSpPr>
          <p:nvPr>
            <p:ph type="body" sz="quarter" idx="15" hasCustomPrompt="1"/>
          </p:nvPr>
        </p:nvSpPr>
        <p:spPr>
          <a:xfrm>
            <a:off x="3403444" y="3956050"/>
            <a:ext cx="779462" cy="933450"/>
          </a:xfrm>
        </p:spPr>
        <p:txBody>
          <a:bodyPr anchor="ctr"/>
          <a:lstStyle>
            <a:lvl1pPr marL="0" indent="0" algn="r">
              <a:buNone/>
              <a:defRPr sz="4000">
                <a:solidFill>
                  <a:schemeClr val="tx2"/>
                </a:solidFill>
              </a:defRPr>
            </a:lvl1pPr>
          </a:lstStyle>
          <a:p>
            <a:pPr lvl="0"/>
            <a:r>
              <a:rPr lang="en-US"/>
              <a:t>3</a:t>
            </a:r>
          </a:p>
        </p:txBody>
      </p:sp>
      <p:sp>
        <p:nvSpPr>
          <p:cNvPr id="20" name="Text Placeholder 6">
            <a:extLst>
              <a:ext uri="{FF2B5EF4-FFF2-40B4-BE49-F238E27FC236}">
                <a16:creationId xmlns:a16="http://schemas.microsoft.com/office/drawing/2014/main" id="{8087DD2C-22A6-444E-8BF4-D3910C83107D}"/>
              </a:ext>
            </a:extLst>
          </p:cNvPr>
          <p:cNvSpPr>
            <a:spLocks noGrp="1"/>
          </p:cNvSpPr>
          <p:nvPr>
            <p:ph type="body" sz="quarter" idx="16" hasCustomPrompt="1"/>
          </p:nvPr>
        </p:nvSpPr>
        <p:spPr>
          <a:xfrm>
            <a:off x="4308319" y="3956050"/>
            <a:ext cx="4456112" cy="933450"/>
          </a:xfrm>
        </p:spPr>
        <p:txBody>
          <a:bodyPr anchor="ctr"/>
          <a:lstStyle>
            <a:lvl1pPr marL="0" indent="0" algn="l">
              <a:buNone/>
              <a:defRPr sz="1500" b="1">
                <a:solidFill>
                  <a:schemeClr val="accent6"/>
                </a:solidFill>
              </a:defRPr>
            </a:lvl1pPr>
          </a:lstStyle>
          <a:p>
            <a:pPr lvl="0"/>
            <a:r>
              <a:rPr lang="en-US"/>
              <a:t>Can add other, simple graphic elements…</a:t>
            </a:r>
          </a:p>
        </p:txBody>
      </p:sp>
      <p:sp>
        <p:nvSpPr>
          <p:cNvPr id="21" name="Text Placeholder 6">
            <a:extLst>
              <a:ext uri="{FF2B5EF4-FFF2-40B4-BE49-F238E27FC236}">
                <a16:creationId xmlns:a16="http://schemas.microsoft.com/office/drawing/2014/main" id="{B7238B83-4499-46CC-B1FB-F9590C33F8ED}"/>
              </a:ext>
            </a:extLst>
          </p:cNvPr>
          <p:cNvSpPr>
            <a:spLocks noGrp="1"/>
          </p:cNvSpPr>
          <p:nvPr>
            <p:ph type="body" sz="quarter" idx="17" hasCustomPrompt="1"/>
          </p:nvPr>
        </p:nvSpPr>
        <p:spPr>
          <a:xfrm>
            <a:off x="3403444" y="5133975"/>
            <a:ext cx="779462" cy="933450"/>
          </a:xfrm>
        </p:spPr>
        <p:txBody>
          <a:bodyPr anchor="ctr"/>
          <a:lstStyle>
            <a:lvl1pPr marL="0" indent="0" algn="r">
              <a:buNone/>
              <a:defRPr sz="4000">
                <a:solidFill>
                  <a:schemeClr val="tx2"/>
                </a:solidFill>
              </a:defRPr>
            </a:lvl1pPr>
          </a:lstStyle>
          <a:p>
            <a:pPr lvl="0"/>
            <a:r>
              <a:rPr lang="en-US"/>
              <a:t>4</a:t>
            </a:r>
          </a:p>
        </p:txBody>
      </p:sp>
      <p:sp>
        <p:nvSpPr>
          <p:cNvPr id="22" name="Text Placeholder 6">
            <a:extLst>
              <a:ext uri="{FF2B5EF4-FFF2-40B4-BE49-F238E27FC236}">
                <a16:creationId xmlns:a16="http://schemas.microsoft.com/office/drawing/2014/main" id="{64FCA3D4-9183-43E9-993E-48D4F39EFC00}"/>
              </a:ext>
            </a:extLst>
          </p:cNvPr>
          <p:cNvSpPr>
            <a:spLocks noGrp="1"/>
          </p:cNvSpPr>
          <p:nvPr>
            <p:ph type="body" sz="quarter" idx="18" hasCustomPrompt="1"/>
          </p:nvPr>
        </p:nvSpPr>
        <p:spPr>
          <a:xfrm>
            <a:off x="4308319" y="5133975"/>
            <a:ext cx="4456112" cy="933450"/>
          </a:xfrm>
        </p:spPr>
        <p:txBody>
          <a:bodyPr anchor="ctr"/>
          <a:lstStyle>
            <a:lvl1pPr marL="0" indent="0" algn="l">
              <a:buNone/>
              <a:defRPr sz="1500" b="1">
                <a:solidFill>
                  <a:schemeClr val="accent6"/>
                </a:solidFill>
              </a:defRPr>
            </a:lvl1pPr>
          </a:lstStyle>
          <a:p>
            <a:pPr lvl="0"/>
            <a:r>
              <a:rPr lang="en-US"/>
              <a:t>Such as thin rule line dividers or simple icons</a:t>
            </a:r>
          </a:p>
        </p:txBody>
      </p:sp>
      <p:sp>
        <p:nvSpPr>
          <p:cNvPr id="23" name="Text Placeholder 8">
            <a:extLst>
              <a:ext uri="{FF2B5EF4-FFF2-40B4-BE49-F238E27FC236}">
                <a16:creationId xmlns:a16="http://schemas.microsoft.com/office/drawing/2014/main" id="{12E519C8-6684-487E-9EB8-707E8B691CE5}"/>
              </a:ext>
            </a:extLst>
          </p:cNvPr>
          <p:cNvSpPr>
            <a:spLocks noGrp="1"/>
          </p:cNvSpPr>
          <p:nvPr>
            <p:ph type="body" sz="quarter" idx="19"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Tree>
    <p:extLst>
      <p:ext uri="{BB962C8B-B14F-4D97-AF65-F5344CB8AC3E}">
        <p14:creationId xmlns:p14="http://schemas.microsoft.com/office/powerpoint/2010/main" val="3410997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1136-584F-425F-AB4E-41DA17B47844}"/>
              </a:ext>
            </a:extLst>
          </p:cNvPr>
          <p:cNvSpPr>
            <a:spLocks noGrp="1"/>
          </p:cNvSpPr>
          <p:nvPr>
            <p:ph type="title" hasCustomPrompt="1"/>
          </p:nvPr>
        </p:nvSpPr>
        <p:spPr/>
        <p:txBody>
          <a:bodyPr/>
          <a:lstStyle>
            <a:lvl1pPr>
              <a:defRPr/>
            </a:lvl1pPr>
          </a:lstStyle>
          <a:p>
            <a:r>
              <a:rPr lang="en-US"/>
              <a:t>Concise Title</a:t>
            </a:r>
          </a:p>
        </p:txBody>
      </p:sp>
      <p:sp>
        <p:nvSpPr>
          <p:cNvPr id="6" name="Rectangle 5">
            <a:extLst>
              <a:ext uri="{FF2B5EF4-FFF2-40B4-BE49-F238E27FC236}">
                <a16:creationId xmlns:a16="http://schemas.microsoft.com/office/drawing/2014/main" id="{8383A365-823D-47E0-9C5B-FCE8F1F278DD}"/>
              </a:ext>
            </a:extLst>
          </p:cNvPr>
          <p:cNvSpPr/>
          <p:nvPr userDrawn="1"/>
        </p:nvSpPr>
        <p:spPr>
          <a:xfrm>
            <a:off x="0" y="4333875"/>
            <a:ext cx="12192000" cy="2524125"/>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7" name="Picture 6">
            <a:extLst>
              <a:ext uri="{FF2B5EF4-FFF2-40B4-BE49-F238E27FC236}">
                <a16:creationId xmlns:a16="http://schemas.microsoft.com/office/drawing/2014/main" id="{0349073A-84BE-44E5-BA4D-E4B362207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3" name="Slide Number Placeholder 2">
            <a:extLst>
              <a:ext uri="{FF2B5EF4-FFF2-40B4-BE49-F238E27FC236}">
                <a16:creationId xmlns:a16="http://schemas.microsoft.com/office/drawing/2014/main" id="{6833AF52-6812-4268-B4C4-FF4D1254BAB3}"/>
              </a:ext>
            </a:extLst>
          </p:cNvPr>
          <p:cNvSpPr>
            <a:spLocks noGrp="1"/>
          </p:cNvSpPr>
          <p:nvPr>
            <p:ph type="sldNum" sz="quarter" idx="10"/>
          </p:nvPr>
        </p:nvSpPr>
        <p:spPr>
          <a:xfrm>
            <a:off x="8991600" y="6572250"/>
            <a:ext cx="2590800" cy="262890"/>
          </a:xfrm>
        </p:spPr>
        <p:txBody>
          <a:bodyPr/>
          <a:lstStyle>
            <a:lvl1pPr>
              <a:defRPr>
                <a:solidFill>
                  <a:schemeClr val="bg1"/>
                </a:solidFill>
              </a:defRPr>
            </a:lvl1pPr>
          </a:lstStyle>
          <a:p>
            <a:fld id="{ABF72756-0213-4A1F-BBDA-2E3072667FD8}" type="slidenum">
              <a:rPr lang="en-US" smtClean="0"/>
              <a:pPr/>
              <a:t>‹#›</a:t>
            </a:fld>
            <a:endParaRPr lang="en-US"/>
          </a:p>
        </p:txBody>
      </p:sp>
      <p:sp>
        <p:nvSpPr>
          <p:cNvPr id="9" name="Text Placeholder 8">
            <a:extLst>
              <a:ext uri="{FF2B5EF4-FFF2-40B4-BE49-F238E27FC236}">
                <a16:creationId xmlns:a16="http://schemas.microsoft.com/office/drawing/2014/main" id="{1BEE2E65-3BCC-42CA-9B91-604001B97194}"/>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11" name="Text Placeholder 10">
            <a:extLst>
              <a:ext uri="{FF2B5EF4-FFF2-40B4-BE49-F238E27FC236}">
                <a16:creationId xmlns:a16="http://schemas.microsoft.com/office/drawing/2014/main" id="{DBEC17D1-3F22-46D2-867A-36F9DA5C2346}"/>
              </a:ext>
            </a:extLst>
          </p:cNvPr>
          <p:cNvSpPr>
            <a:spLocks noGrp="1"/>
          </p:cNvSpPr>
          <p:nvPr>
            <p:ph type="body" sz="quarter" idx="13"/>
          </p:nvPr>
        </p:nvSpPr>
        <p:spPr>
          <a:xfrm>
            <a:off x="609600" y="1590675"/>
            <a:ext cx="10972800" cy="1838325"/>
          </a:xfr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5" name="Picture Placeholder 4">
            <a:extLst>
              <a:ext uri="{FF2B5EF4-FFF2-40B4-BE49-F238E27FC236}">
                <a16:creationId xmlns:a16="http://schemas.microsoft.com/office/drawing/2014/main" id="{7A402EB6-BB06-4825-9806-BFF56D08F3AB}"/>
              </a:ext>
            </a:extLst>
          </p:cNvPr>
          <p:cNvSpPr>
            <a:spLocks noGrp="1" noChangeAspect="1"/>
          </p:cNvSpPr>
          <p:nvPr>
            <p:ph type="pic" sz="quarter" idx="14" hasCustomPrompt="1"/>
          </p:nvPr>
        </p:nvSpPr>
        <p:spPr>
          <a:xfrm>
            <a:off x="2686050" y="3743325"/>
            <a:ext cx="1143000" cy="1143000"/>
          </a:xfrm>
          <a:prstGeom prst="ellipse">
            <a:avLst/>
          </a:prstGeom>
          <a:solidFill>
            <a:schemeClr val="bg1"/>
          </a:solidFill>
          <a:ln w="57150">
            <a:solidFill>
              <a:schemeClr val="bg1"/>
            </a:solidFill>
          </a:ln>
          <a:effectLst/>
        </p:spPr>
        <p:txBody>
          <a:bodyPr anchor="ctr"/>
          <a:lstStyle>
            <a:lvl1pPr marL="0" indent="0" algn="ctr">
              <a:buNone/>
              <a:defRPr sz="1200" i="1"/>
            </a:lvl1pPr>
          </a:lstStyle>
          <a:p>
            <a:r>
              <a:rPr lang="en-US"/>
              <a:t>icon</a:t>
            </a:r>
          </a:p>
        </p:txBody>
      </p:sp>
      <p:sp>
        <p:nvSpPr>
          <p:cNvPr id="12" name="Picture Placeholder 4">
            <a:extLst>
              <a:ext uri="{FF2B5EF4-FFF2-40B4-BE49-F238E27FC236}">
                <a16:creationId xmlns:a16="http://schemas.microsoft.com/office/drawing/2014/main" id="{9285D72C-614B-4838-9D65-D0067F1CB68F}"/>
              </a:ext>
            </a:extLst>
          </p:cNvPr>
          <p:cNvSpPr>
            <a:spLocks noGrp="1" noChangeAspect="1"/>
          </p:cNvSpPr>
          <p:nvPr>
            <p:ph type="pic" sz="quarter" idx="15" hasCustomPrompt="1"/>
          </p:nvPr>
        </p:nvSpPr>
        <p:spPr>
          <a:xfrm>
            <a:off x="5514975" y="3743325"/>
            <a:ext cx="1143000" cy="1143000"/>
          </a:xfrm>
          <a:prstGeom prst="ellipse">
            <a:avLst/>
          </a:prstGeom>
          <a:solidFill>
            <a:schemeClr val="bg1"/>
          </a:solidFill>
          <a:ln w="57150">
            <a:solidFill>
              <a:schemeClr val="bg1"/>
            </a:solidFill>
          </a:ln>
          <a:effectLst/>
        </p:spPr>
        <p:txBody>
          <a:bodyPr anchor="ctr"/>
          <a:lstStyle>
            <a:lvl1pPr marL="0" indent="0" algn="ctr">
              <a:buNone/>
              <a:defRPr sz="1200" i="1"/>
            </a:lvl1pPr>
          </a:lstStyle>
          <a:p>
            <a:r>
              <a:rPr lang="en-US"/>
              <a:t>icon</a:t>
            </a:r>
          </a:p>
        </p:txBody>
      </p:sp>
      <p:sp>
        <p:nvSpPr>
          <p:cNvPr id="13" name="Picture Placeholder 4">
            <a:extLst>
              <a:ext uri="{FF2B5EF4-FFF2-40B4-BE49-F238E27FC236}">
                <a16:creationId xmlns:a16="http://schemas.microsoft.com/office/drawing/2014/main" id="{C6B3BD96-5E35-4CAC-AA77-7ECF78A8E653}"/>
              </a:ext>
            </a:extLst>
          </p:cNvPr>
          <p:cNvSpPr>
            <a:spLocks noGrp="1" noChangeAspect="1"/>
          </p:cNvSpPr>
          <p:nvPr>
            <p:ph type="pic" sz="quarter" idx="16" hasCustomPrompt="1"/>
          </p:nvPr>
        </p:nvSpPr>
        <p:spPr>
          <a:xfrm>
            <a:off x="8301037" y="3743325"/>
            <a:ext cx="1143000" cy="1143000"/>
          </a:xfrm>
          <a:prstGeom prst="ellipse">
            <a:avLst/>
          </a:prstGeom>
          <a:solidFill>
            <a:schemeClr val="bg1"/>
          </a:solidFill>
          <a:ln w="57150">
            <a:solidFill>
              <a:schemeClr val="bg1"/>
            </a:solidFill>
          </a:ln>
          <a:effectLst/>
        </p:spPr>
        <p:txBody>
          <a:bodyPr anchor="ctr"/>
          <a:lstStyle>
            <a:lvl1pPr marL="0" indent="0" algn="ctr">
              <a:buNone/>
              <a:defRPr sz="1200" i="1"/>
            </a:lvl1pPr>
          </a:lstStyle>
          <a:p>
            <a:r>
              <a:rPr lang="en-US"/>
              <a:t>icon</a:t>
            </a:r>
          </a:p>
        </p:txBody>
      </p:sp>
    </p:spTree>
    <p:extLst>
      <p:ext uri="{BB962C8B-B14F-4D97-AF65-F5344CB8AC3E}">
        <p14:creationId xmlns:p14="http://schemas.microsoft.com/office/powerpoint/2010/main" val="42439242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Icons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1136-584F-425F-AB4E-41DA17B47844}"/>
              </a:ext>
            </a:extLst>
          </p:cNvPr>
          <p:cNvSpPr>
            <a:spLocks noGrp="1"/>
          </p:cNvSpPr>
          <p:nvPr>
            <p:ph type="title" hasCustomPrompt="1"/>
          </p:nvPr>
        </p:nvSpPr>
        <p:spPr/>
        <p:txBody>
          <a:bodyPr/>
          <a:lstStyle>
            <a:lvl1pPr>
              <a:defRPr/>
            </a:lvl1pPr>
          </a:lstStyle>
          <a:p>
            <a:r>
              <a:rPr lang="en-US"/>
              <a:t>Concise Title</a:t>
            </a:r>
          </a:p>
        </p:txBody>
      </p:sp>
      <p:sp>
        <p:nvSpPr>
          <p:cNvPr id="6" name="Rectangle 5">
            <a:extLst>
              <a:ext uri="{FF2B5EF4-FFF2-40B4-BE49-F238E27FC236}">
                <a16:creationId xmlns:a16="http://schemas.microsoft.com/office/drawing/2014/main" id="{8383A365-823D-47E0-9C5B-FCE8F1F278DD}"/>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7" name="Picture 6">
            <a:extLst>
              <a:ext uri="{FF2B5EF4-FFF2-40B4-BE49-F238E27FC236}">
                <a16:creationId xmlns:a16="http://schemas.microsoft.com/office/drawing/2014/main" id="{0349073A-84BE-44E5-BA4D-E4B362207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3" name="Slide Number Placeholder 2">
            <a:extLst>
              <a:ext uri="{FF2B5EF4-FFF2-40B4-BE49-F238E27FC236}">
                <a16:creationId xmlns:a16="http://schemas.microsoft.com/office/drawing/2014/main" id="{6833AF52-6812-4268-B4C4-FF4D1254BAB3}"/>
              </a:ext>
            </a:extLst>
          </p:cNvPr>
          <p:cNvSpPr>
            <a:spLocks noGrp="1"/>
          </p:cNvSpPr>
          <p:nvPr>
            <p:ph type="sldNum" sz="quarter" idx="10"/>
          </p:nvPr>
        </p:nvSpPr>
        <p:spPr>
          <a:xfrm>
            <a:off x="8991600" y="6572250"/>
            <a:ext cx="2590800" cy="262890"/>
          </a:xfrm>
        </p:spPr>
        <p:txBody>
          <a:bodyPr/>
          <a:lstStyle>
            <a:lvl1pPr>
              <a:defRPr>
                <a:solidFill>
                  <a:schemeClr val="bg1"/>
                </a:solidFill>
              </a:defRPr>
            </a:lvl1pPr>
          </a:lstStyle>
          <a:p>
            <a:fld id="{ABF72756-0213-4A1F-BBDA-2E3072667FD8}" type="slidenum">
              <a:rPr lang="en-US" smtClean="0"/>
              <a:pPr/>
              <a:t>‹#›</a:t>
            </a:fld>
            <a:endParaRPr lang="en-US"/>
          </a:p>
        </p:txBody>
      </p:sp>
      <p:sp>
        <p:nvSpPr>
          <p:cNvPr id="9" name="Text Placeholder 8">
            <a:extLst>
              <a:ext uri="{FF2B5EF4-FFF2-40B4-BE49-F238E27FC236}">
                <a16:creationId xmlns:a16="http://schemas.microsoft.com/office/drawing/2014/main" id="{1BEE2E65-3BCC-42CA-9B91-604001B97194}"/>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11" name="Text Placeholder 10">
            <a:extLst>
              <a:ext uri="{FF2B5EF4-FFF2-40B4-BE49-F238E27FC236}">
                <a16:creationId xmlns:a16="http://schemas.microsoft.com/office/drawing/2014/main" id="{DBEC17D1-3F22-46D2-867A-36F9DA5C2346}"/>
              </a:ext>
            </a:extLst>
          </p:cNvPr>
          <p:cNvSpPr>
            <a:spLocks noGrp="1"/>
          </p:cNvSpPr>
          <p:nvPr>
            <p:ph type="body" sz="quarter" idx="13" hasCustomPrompt="1"/>
          </p:nvPr>
        </p:nvSpPr>
        <p:spPr>
          <a:xfrm>
            <a:off x="609600" y="2771776"/>
            <a:ext cx="2552700" cy="2476500"/>
          </a:xfrm>
        </p:spPr>
        <p:txBody>
          <a:bodyPr/>
          <a:lstStyle>
            <a:lvl1pPr marL="0" indent="0">
              <a:buNone/>
              <a:defRPr/>
            </a:lvl1pPr>
            <a:lvl3pPr>
              <a:defRPr/>
            </a:lvl3pPr>
          </a:lstStyle>
          <a:p>
            <a:pPr lvl="0"/>
            <a:r>
              <a:rPr lang="en-US"/>
              <a:t>Icon Title/Name</a:t>
            </a:r>
          </a:p>
          <a:p>
            <a:pPr lvl="0"/>
            <a:br>
              <a:rPr lang="en-US"/>
            </a:br>
            <a:r>
              <a:rPr lang="en-US"/>
              <a:t>If you are synced up: Go to insert – image – and navigate to the </a:t>
            </a:r>
            <a:r>
              <a:rPr lang="en-US" err="1"/>
              <a:t>Sharepoint</a:t>
            </a:r>
            <a:r>
              <a:rPr lang="en-US"/>
              <a:t> folder for Hazen icons.</a:t>
            </a:r>
          </a:p>
        </p:txBody>
      </p:sp>
      <p:sp>
        <p:nvSpPr>
          <p:cNvPr id="5" name="Picture Placeholder 4">
            <a:extLst>
              <a:ext uri="{FF2B5EF4-FFF2-40B4-BE49-F238E27FC236}">
                <a16:creationId xmlns:a16="http://schemas.microsoft.com/office/drawing/2014/main" id="{90D1B2B4-BE35-4231-941A-E000E3B7F2FF}"/>
              </a:ext>
            </a:extLst>
          </p:cNvPr>
          <p:cNvSpPr>
            <a:spLocks noGrp="1"/>
          </p:cNvSpPr>
          <p:nvPr>
            <p:ph type="pic" sz="quarter" idx="14" hasCustomPrompt="1"/>
          </p:nvPr>
        </p:nvSpPr>
        <p:spPr>
          <a:xfrm>
            <a:off x="609600" y="1600200"/>
            <a:ext cx="923925" cy="923925"/>
          </a:xfrm>
        </p:spPr>
        <p:txBody>
          <a:bodyPr anchor="ctr"/>
          <a:lstStyle>
            <a:lvl1pPr marL="0" indent="0" algn="ctr">
              <a:buNone/>
              <a:defRPr sz="1200"/>
            </a:lvl1pPr>
          </a:lstStyle>
          <a:p>
            <a:r>
              <a:rPr lang="en-US"/>
              <a:t>icon</a:t>
            </a:r>
          </a:p>
        </p:txBody>
      </p:sp>
      <p:sp>
        <p:nvSpPr>
          <p:cNvPr id="10" name="Text Placeholder 10">
            <a:extLst>
              <a:ext uri="{FF2B5EF4-FFF2-40B4-BE49-F238E27FC236}">
                <a16:creationId xmlns:a16="http://schemas.microsoft.com/office/drawing/2014/main" id="{7B58E416-B824-489C-933E-06EA133A12EA}"/>
              </a:ext>
            </a:extLst>
          </p:cNvPr>
          <p:cNvSpPr>
            <a:spLocks noGrp="1"/>
          </p:cNvSpPr>
          <p:nvPr>
            <p:ph type="body" sz="quarter" idx="15" hasCustomPrompt="1"/>
          </p:nvPr>
        </p:nvSpPr>
        <p:spPr>
          <a:xfrm>
            <a:off x="3390900" y="2771776"/>
            <a:ext cx="2552700" cy="2476500"/>
          </a:xfrm>
        </p:spPr>
        <p:txBody>
          <a:bodyPr/>
          <a:lstStyle>
            <a:lvl1pPr marL="0" indent="0">
              <a:buNone/>
              <a:defRPr/>
            </a:lvl1pPr>
            <a:lvl3pPr>
              <a:defRPr/>
            </a:lvl3pPr>
          </a:lstStyle>
          <a:p>
            <a:pPr lvl="0"/>
            <a:r>
              <a:rPr lang="en-US"/>
              <a:t>Icon Title/Name</a:t>
            </a:r>
          </a:p>
          <a:p>
            <a:pPr lvl="0"/>
            <a:br>
              <a:rPr lang="en-US"/>
            </a:br>
            <a:r>
              <a:rPr lang="en-US"/>
              <a:t>If you are synced up: Go to insert – image – and navigate to the </a:t>
            </a:r>
            <a:r>
              <a:rPr lang="en-US" err="1"/>
              <a:t>Sharepoint</a:t>
            </a:r>
            <a:r>
              <a:rPr lang="en-US"/>
              <a:t> folder for Hazen icons.</a:t>
            </a:r>
          </a:p>
        </p:txBody>
      </p:sp>
      <p:sp>
        <p:nvSpPr>
          <p:cNvPr id="12" name="Picture Placeholder 4">
            <a:extLst>
              <a:ext uri="{FF2B5EF4-FFF2-40B4-BE49-F238E27FC236}">
                <a16:creationId xmlns:a16="http://schemas.microsoft.com/office/drawing/2014/main" id="{4B1A5F70-C07E-4155-AC5D-5FD12566B01F}"/>
              </a:ext>
            </a:extLst>
          </p:cNvPr>
          <p:cNvSpPr>
            <a:spLocks noGrp="1"/>
          </p:cNvSpPr>
          <p:nvPr>
            <p:ph type="pic" sz="quarter" idx="16" hasCustomPrompt="1"/>
          </p:nvPr>
        </p:nvSpPr>
        <p:spPr>
          <a:xfrm>
            <a:off x="3390900" y="1600200"/>
            <a:ext cx="923925" cy="923925"/>
          </a:xfrm>
        </p:spPr>
        <p:txBody>
          <a:bodyPr anchor="ctr"/>
          <a:lstStyle>
            <a:lvl1pPr marL="0" indent="0" algn="ctr">
              <a:buNone/>
              <a:defRPr sz="1200"/>
            </a:lvl1pPr>
          </a:lstStyle>
          <a:p>
            <a:r>
              <a:rPr lang="en-US"/>
              <a:t>icon</a:t>
            </a:r>
          </a:p>
        </p:txBody>
      </p:sp>
      <p:sp>
        <p:nvSpPr>
          <p:cNvPr id="13" name="Text Placeholder 10">
            <a:extLst>
              <a:ext uri="{FF2B5EF4-FFF2-40B4-BE49-F238E27FC236}">
                <a16:creationId xmlns:a16="http://schemas.microsoft.com/office/drawing/2014/main" id="{92C89384-5D36-417A-AC00-E5946DAEA895}"/>
              </a:ext>
            </a:extLst>
          </p:cNvPr>
          <p:cNvSpPr>
            <a:spLocks noGrp="1"/>
          </p:cNvSpPr>
          <p:nvPr>
            <p:ph type="body" sz="quarter" idx="17" hasCustomPrompt="1"/>
          </p:nvPr>
        </p:nvSpPr>
        <p:spPr>
          <a:xfrm>
            <a:off x="6210300" y="2781300"/>
            <a:ext cx="2552700" cy="2476500"/>
          </a:xfrm>
        </p:spPr>
        <p:txBody>
          <a:bodyPr/>
          <a:lstStyle>
            <a:lvl1pPr marL="0" indent="0">
              <a:buNone/>
              <a:defRPr/>
            </a:lvl1pPr>
            <a:lvl3pPr>
              <a:defRPr/>
            </a:lvl3pPr>
          </a:lstStyle>
          <a:p>
            <a:pPr lvl="0"/>
            <a:r>
              <a:rPr lang="en-US"/>
              <a:t>Icon Title/Name</a:t>
            </a:r>
          </a:p>
          <a:p>
            <a:pPr lvl="0"/>
            <a:br>
              <a:rPr lang="en-US"/>
            </a:br>
            <a:r>
              <a:rPr lang="en-US"/>
              <a:t>If you are synced up: Go to insert – image – and navigate to the </a:t>
            </a:r>
            <a:r>
              <a:rPr lang="en-US" err="1"/>
              <a:t>Sharepoint</a:t>
            </a:r>
            <a:r>
              <a:rPr lang="en-US"/>
              <a:t> folder for Hazen icons.</a:t>
            </a:r>
          </a:p>
        </p:txBody>
      </p:sp>
      <p:sp>
        <p:nvSpPr>
          <p:cNvPr id="14" name="Picture Placeholder 4">
            <a:extLst>
              <a:ext uri="{FF2B5EF4-FFF2-40B4-BE49-F238E27FC236}">
                <a16:creationId xmlns:a16="http://schemas.microsoft.com/office/drawing/2014/main" id="{35871503-3A93-42B2-927D-54F5936899A8}"/>
              </a:ext>
            </a:extLst>
          </p:cNvPr>
          <p:cNvSpPr>
            <a:spLocks noGrp="1"/>
          </p:cNvSpPr>
          <p:nvPr>
            <p:ph type="pic" sz="quarter" idx="18" hasCustomPrompt="1"/>
          </p:nvPr>
        </p:nvSpPr>
        <p:spPr>
          <a:xfrm>
            <a:off x="6210300" y="1609724"/>
            <a:ext cx="923925" cy="923925"/>
          </a:xfrm>
        </p:spPr>
        <p:txBody>
          <a:bodyPr anchor="ctr"/>
          <a:lstStyle>
            <a:lvl1pPr marL="0" indent="0" algn="ctr">
              <a:buNone/>
              <a:defRPr sz="1200"/>
            </a:lvl1pPr>
          </a:lstStyle>
          <a:p>
            <a:r>
              <a:rPr lang="en-US"/>
              <a:t>icon</a:t>
            </a:r>
          </a:p>
        </p:txBody>
      </p:sp>
      <p:sp>
        <p:nvSpPr>
          <p:cNvPr id="15" name="Text Placeholder 10">
            <a:extLst>
              <a:ext uri="{FF2B5EF4-FFF2-40B4-BE49-F238E27FC236}">
                <a16:creationId xmlns:a16="http://schemas.microsoft.com/office/drawing/2014/main" id="{17C39ED4-D85C-4ECA-BB9C-D6078A374E8D}"/>
              </a:ext>
            </a:extLst>
          </p:cNvPr>
          <p:cNvSpPr>
            <a:spLocks noGrp="1"/>
          </p:cNvSpPr>
          <p:nvPr>
            <p:ph type="body" sz="quarter" idx="19" hasCustomPrompt="1"/>
          </p:nvPr>
        </p:nvSpPr>
        <p:spPr>
          <a:xfrm>
            <a:off x="8991600" y="2781300"/>
            <a:ext cx="2552700" cy="2476500"/>
          </a:xfrm>
        </p:spPr>
        <p:txBody>
          <a:bodyPr/>
          <a:lstStyle>
            <a:lvl1pPr marL="0" indent="0">
              <a:buNone/>
              <a:defRPr/>
            </a:lvl1pPr>
            <a:lvl3pPr>
              <a:defRPr/>
            </a:lvl3pPr>
          </a:lstStyle>
          <a:p>
            <a:pPr lvl="0"/>
            <a:r>
              <a:rPr lang="en-US"/>
              <a:t>Icon Title/Name</a:t>
            </a:r>
          </a:p>
          <a:p>
            <a:pPr lvl="0"/>
            <a:br>
              <a:rPr lang="en-US"/>
            </a:br>
            <a:r>
              <a:rPr lang="en-US"/>
              <a:t>If you are synced up: Go to insert – image – and navigate to the </a:t>
            </a:r>
            <a:r>
              <a:rPr lang="en-US" err="1"/>
              <a:t>Sharepoint</a:t>
            </a:r>
            <a:r>
              <a:rPr lang="en-US"/>
              <a:t> folder for Hazen icons.</a:t>
            </a:r>
          </a:p>
        </p:txBody>
      </p:sp>
      <p:sp>
        <p:nvSpPr>
          <p:cNvPr id="16" name="Picture Placeholder 4">
            <a:extLst>
              <a:ext uri="{FF2B5EF4-FFF2-40B4-BE49-F238E27FC236}">
                <a16:creationId xmlns:a16="http://schemas.microsoft.com/office/drawing/2014/main" id="{C3A8AD08-8DF0-42AC-9E49-A6FED752D6DE}"/>
              </a:ext>
            </a:extLst>
          </p:cNvPr>
          <p:cNvSpPr>
            <a:spLocks noGrp="1"/>
          </p:cNvSpPr>
          <p:nvPr>
            <p:ph type="pic" sz="quarter" idx="20" hasCustomPrompt="1"/>
          </p:nvPr>
        </p:nvSpPr>
        <p:spPr>
          <a:xfrm>
            <a:off x="8991600" y="1609724"/>
            <a:ext cx="923925" cy="923925"/>
          </a:xfrm>
        </p:spPr>
        <p:txBody>
          <a:bodyPr anchor="ctr"/>
          <a:lstStyle>
            <a:lvl1pPr marL="0" indent="0" algn="ctr">
              <a:buNone/>
              <a:defRPr sz="1200"/>
            </a:lvl1pPr>
          </a:lstStyle>
          <a:p>
            <a:r>
              <a:rPr lang="en-US"/>
              <a:t>icon</a:t>
            </a:r>
          </a:p>
        </p:txBody>
      </p:sp>
    </p:spTree>
    <p:extLst>
      <p:ext uri="{BB962C8B-B14F-4D97-AF65-F5344CB8AC3E}">
        <p14:creationId xmlns:p14="http://schemas.microsoft.com/office/powerpoint/2010/main" val="18952880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 Lo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4D929-0A68-46FD-8DAD-60C0E013758E}"/>
              </a:ext>
            </a:extLst>
          </p:cNvPr>
          <p:cNvSpPr>
            <a:spLocks noGrp="1"/>
          </p:cNvSpPr>
          <p:nvPr>
            <p:ph type="title" hasCustomPrompt="1"/>
          </p:nvPr>
        </p:nvSpPr>
        <p:spPr>
          <a:xfrm>
            <a:off x="620486" y="68037"/>
            <a:ext cx="10961914" cy="262890"/>
          </a:xfrm>
        </p:spPr>
        <p:txBody>
          <a:bodyPr>
            <a:normAutofit/>
          </a:bodyPr>
          <a:lstStyle>
            <a:lvl1pPr algn="r">
              <a:defRPr sz="900" b="0" i="1">
                <a:solidFill>
                  <a:schemeClr val="tx1">
                    <a:lumMod val="75000"/>
                    <a:lumOff val="25000"/>
                  </a:schemeClr>
                </a:solidFill>
              </a:defRPr>
            </a:lvl1pPr>
          </a:lstStyle>
          <a:p>
            <a:r>
              <a:rPr lang="en-US"/>
              <a:t>Optional Header</a:t>
            </a:r>
          </a:p>
        </p:txBody>
      </p:sp>
      <p:sp>
        <p:nvSpPr>
          <p:cNvPr id="3" name="Slide Number Placeholder 2">
            <a:extLst>
              <a:ext uri="{FF2B5EF4-FFF2-40B4-BE49-F238E27FC236}">
                <a16:creationId xmlns:a16="http://schemas.microsoft.com/office/drawing/2014/main" id="{7B4ABF5D-81E5-4849-9332-0EE755D576FF}"/>
              </a:ext>
            </a:extLst>
          </p:cNvPr>
          <p:cNvSpPr>
            <a:spLocks noGrp="1"/>
          </p:cNvSpPr>
          <p:nvPr>
            <p:ph type="sldNum" sz="quarter" idx="10"/>
          </p:nvPr>
        </p:nvSpPr>
        <p:spPr/>
        <p:txBody>
          <a:bodyPr/>
          <a:lstStyle>
            <a:lvl1pPr>
              <a:defRPr>
                <a:solidFill>
                  <a:schemeClr val="tx1">
                    <a:lumMod val="75000"/>
                    <a:lumOff val="25000"/>
                  </a:schemeClr>
                </a:solidFill>
              </a:defRPr>
            </a:lvl1pPr>
          </a:lstStyle>
          <a:p>
            <a:fld id="{ABF72756-0213-4A1F-BBDA-2E3072667FD8}" type="slidenum">
              <a:rPr lang="en-US" smtClean="0"/>
              <a:pPr/>
              <a:t>‹#›</a:t>
            </a:fld>
            <a:endParaRPr lang="en-US"/>
          </a:p>
        </p:txBody>
      </p:sp>
      <p:pic>
        <p:nvPicPr>
          <p:cNvPr id="4" name="Picture 3">
            <a:extLst>
              <a:ext uri="{FF2B5EF4-FFF2-40B4-BE49-F238E27FC236}">
                <a16:creationId xmlns:a16="http://schemas.microsoft.com/office/drawing/2014/main" id="{A8949300-1FED-4C20-88BA-3645EA3139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0486" y="6611136"/>
            <a:ext cx="653075" cy="204168"/>
          </a:xfrm>
          <a:prstGeom prst="rect">
            <a:avLst/>
          </a:prstGeom>
        </p:spPr>
      </p:pic>
    </p:spTree>
    <p:extLst>
      <p:ext uri="{BB962C8B-B14F-4D97-AF65-F5344CB8AC3E}">
        <p14:creationId xmlns:p14="http://schemas.microsoft.com/office/powerpoint/2010/main" val="7697260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5/29/2025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80880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Vertical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C43FC4-62A4-4EB2-8904-4148916E6112}"/>
              </a:ext>
            </a:extLst>
          </p:cNvPr>
          <p:cNvSpPr/>
          <p:nvPr userDrawn="1"/>
        </p:nvSpPr>
        <p:spPr>
          <a:xfrm>
            <a:off x="0" y="0"/>
            <a:ext cx="12192000" cy="408380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9" name="Picture 2">
            <a:extLst>
              <a:ext uri="{FF2B5EF4-FFF2-40B4-BE49-F238E27FC236}">
                <a16:creationId xmlns:a16="http://schemas.microsoft.com/office/drawing/2014/main" id="{3FF0EDE3-0C47-40F4-AB0A-55B563AB6C8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614807" y="333756"/>
            <a:ext cx="1109164" cy="34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BFE409D-9402-469A-94D0-E0CFDA79C1DC}"/>
              </a:ext>
            </a:extLst>
          </p:cNvPr>
          <p:cNvSpPr>
            <a:spLocks noGrp="1"/>
          </p:cNvSpPr>
          <p:nvPr>
            <p:ph type="title"/>
          </p:nvPr>
        </p:nvSpPr>
        <p:spPr>
          <a:xfrm>
            <a:off x="609600" y="1598683"/>
            <a:ext cx="5372100" cy="1354067"/>
          </a:xfrm>
        </p:spPr>
        <p:txBody>
          <a:bodyPr anchor="t">
            <a:noAutofit/>
          </a:bodyPr>
          <a:lstStyle>
            <a:lvl1pPr>
              <a:defRPr sz="3000">
                <a:solidFill>
                  <a:schemeClr val="bg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Picture Placeholder 4">
            <a:extLst>
              <a:ext uri="{FF2B5EF4-FFF2-40B4-BE49-F238E27FC236}">
                <a16:creationId xmlns:a16="http://schemas.microsoft.com/office/drawing/2014/main" id="{E4DF1422-CDED-4E1A-941F-F703A2D92B46}"/>
              </a:ext>
            </a:extLst>
          </p:cNvPr>
          <p:cNvSpPr>
            <a:spLocks noGrp="1"/>
          </p:cNvSpPr>
          <p:nvPr>
            <p:ph type="pic" sz="quarter" idx="10"/>
          </p:nvPr>
        </p:nvSpPr>
        <p:spPr>
          <a:xfrm>
            <a:off x="6210300" y="0"/>
            <a:ext cx="5372100" cy="6858000"/>
          </a:xfrm>
          <a:solidFill>
            <a:srgbClr val="FFFFFF">
              <a:alpha val="56078"/>
            </a:srgbClr>
          </a:solidFill>
        </p:spPr>
        <p:txBody>
          <a:bodyPr anchor="ctr"/>
          <a:lstStyle>
            <a:lvl1pPr algn="ctr">
              <a:defRPr sz="3600">
                <a:solidFill>
                  <a:schemeClr val="bg1"/>
                </a:solidFill>
              </a:defRPr>
            </a:lvl1pPr>
          </a:lstStyle>
          <a:p>
            <a:r>
              <a:rPr lang="en-US"/>
              <a:t>Click icon to add picture</a:t>
            </a:r>
          </a:p>
        </p:txBody>
      </p:sp>
      <p:sp>
        <p:nvSpPr>
          <p:cNvPr id="8" name="Picture Placeholder 7">
            <a:extLst>
              <a:ext uri="{FF2B5EF4-FFF2-40B4-BE49-F238E27FC236}">
                <a16:creationId xmlns:a16="http://schemas.microsoft.com/office/drawing/2014/main" id="{528BBD9E-FD5F-4D64-9DEB-3B789922D32E}"/>
              </a:ext>
            </a:extLst>
          </p:cNvPr>
          <p:cNvSpPr>
            <a:spLocks noGrp="1"/>
          </p:cNvSpPr>
          <p:nvPr>
            <p:ph type="pic" sz="quarter" idx="11" hasCustomPrompt="1"/>
          </p:nvPr>
        </p:nvSpPr>
        <p:spPr>
          <a:xfrm>
            <a:off x="609600" y="4332967"/>
            <a:ext cx="1838325" cy="938597"/>
          </a:xfrm>
        </p:spPr>
        <p:txBody>
          <a:bodyPr/>
          <a:lstStyle>
            <a:lvl1pPr marL="0" indent="0">
              <a:buNone/>
              <a:defRPr/>
            </a:lvl1pPr>
          </a:lstStyle>
          <a:p>
            <a:r>
              <a:rPr lang="en-US"/>
              <a:t>Client Logo</a:t>
            </a:r>
          </a:p>
        </p:txBody>
      </p:sp>
      <p:sp>
        <p:nvSpPr>
          <p:cNvPr id="10" name="Text Placeholder 9">
            <a:extLst>
              <a:ext uri="{FF2B5EF4-FFF2-40B4-BE49-F238E27FC236}">
                <a16:creationId xmlns:a16="http://schemas.microsoft.com/office/drawing/2014/main" id="{E90F613F-4D92-4842-AAB1-AE04BD4824CB}"/>
              </a:ext>
            </a:extLst>
          </p:cNvPr>
          <p:cNvSpPr>
            <a:spLocks noGrp="1"/>
          </p:cNvSpPr>
          <p:nvPr>
            <p:ph type="body" sz="quarter" idx="12" hasCustomPrompt="1"/>
          </p:nvPr>
        </p:nvSpPr>
        <p:spPr>
          <a:xfrm>
            <a:off x="609600" y="3144907"/>
            <a:ext cx="5372100" cy="409575"/>
          </a:xfrm>
        </p:spPr>
        <p:txBody>
          <a:bodyPr/>
          <a:lstStyle>
            <a:lvl1pPr marL="0" indent="0">
              <a:buNone/>
              <a:defRPr sz="1100" b="1">
                <a:solidFill>
                  <a:schemeClr val="bg1"/>
                </a:solidFill>
              </a:defRPr>
            </a:lvl1pPr>
          </a:lstStyle>
          <a:p>
            <a:pPr lvl="0"/>
            <a:r>
              <a:rPr lang="en-US"/>
              <a:t>Subtitle</a:t>
            </a:r>
          </a:p>
        </p:txBody>
      </p:sp>
      <p:sp>
        <p:nvSpPr>
          <p:cNvPr id="11" name="Text Placeholder 9">
            <a:extLst>
              <a:ext uri="{FF2B5EF4-FFF2-40B4-BE49-F238E27FC236}">
                <a16:creationId xmlns:a16="http://schemas.microsoft.com/office/drawing/2014/main" id="{A08CAF9F-5E38-4202-8CE9-1D1ACDC8EC9B}"/>
              </a:ext>
            </a:extLst>
          </p:cNvPr>
          <p:cNvSpPr>
            <a:spLocks noGrp="1"/>
          </p:cNvSpPr>
          <p:nvPr>
            <p:ph type="body" sz="quarter" idx="13" hasCustomPrompt="1"/>
          </p:nvPr>
        </p:nvSpPr>
        <p:spPr>
          <a:xfrm>
            <a:off x="609600" y="5382898"/>
            <a:ext cx="5372100" cy="409575"/>
          </a:xfrm>
        </p:spPr>
        <p:txBody>
          <a:bodyPr/>
          <a:lstStyle>
            <a:lvl1pPr marL="0" indent="0">
              <a:buNone/>
              <a:defRPr sz="1100" b="0">
                <a:solidFill>
                  <a:schemeClr val="accent6"/>
                </a:solidFill>
              </a:defRPr>
            </a:lvl1pPr>
          </a:lstStyle>
          <a:p>
            <a:pPr lvl="0"/>
            <a:r>
              <a:rPr lang="en-US"/>
              <a:t>Client Name Here</a:t>
            </a:r>
          </a:p>
        </p:txBody>
      </p:sp>
    </p:spTree>
    <p:extLst>
      <p:ext uri="{BB962C8B-B14F-4D97-AF65-F5344CB8AC3E}">
        <p14:creationId xmlns:p14="http://schemas.microsoft.com/office/powerpoint/2010/main" val="4065884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Blue Background">
    <p:bg>
      <p:bgPr>
        <a:solidFill>
          <a:schemeClr val="accent1"/>
        </a:solidFill>
        <a:effectLst/>
      </p:bgPr>
    </p:bg>
    <p:spTree>
      <p:nvGrpSpPr>
        <p:cNvPr id="1" name=""/>
        <p:cNvGrpSpPr/>
        <p:nvPr/>
      </p:nvGrpSpPr>
      <p:grpSpPr>
        <a:xfrm>
          <a:off x="0" y="0"/>
          <a:ext cx="0" cy="0"/>
          <a:chOff x="0" y="0"/>
          <a:chExt cx="0" cy="0"/>
        </a:xfrm>
      </p:grpSpPr>
      <p:sp>
        <p:nvSpPr>
          <p:cNvPr id="10" name="subtitle">
            <a:extLst>
              <a:ext uri="{FF2B5EF4-FFF2-40B4-BE49-F238E27FC236}">
                <a16:creationId xmlns:a16="http://schemas.microsoft.com/office/drawing/2014/main" id="{E90F613F-4D92-4842-AAB1-AE04BD4824CB}"/>
              </a:ext>
            </a:extLst>
          </p:cNvPr>
          <p:cNvSpPr>
            <a:spLocks noGrp="1"/>
          </p:cNvSpPr>
          <p:nvPr>
            <p:ph type="body" sz="quarter" idx="12" hasCustomPrompt="1"/>
          </p:nvPr>
        </p:nvSpPr>
        <p:spPr>
          <a:xfrm>
            <a:off x="609600" y="5762625"/>
            <a:ext cx="5372100" cy="409575"/>
          </a:xfrm>
        </p:spPr>
        <p:txBody>
          <a:bodyPr/>
          <a:lstStyle>
            <a:lvl1pPr marL="0" indent="0">
              <a:buNone/>
              <a:defRPr sz="1100" b="1">
                <a:solidFill>
                  <a:schemeClr val="bg1"/>
                </a:solidFill>
              </a:defRPr>
            </a:lvl1pPr>
          </a:lstStyle>
          <a:p>
            <a:pPr lvl="0"/>
            <a:r>
              <a:rPr lang="en-US"/>
              <a:t>Subtitle</a:t>
            </a:r>
          </a:p>
        </p:txBody>
      </p:sp>
      <p:sp>
        <p:nvSpPr>
          <p:cNvPr id="2" name="Title 1">
            <a:extLst>
              <a:ext uri="{FF2B5EF4-FFF2-40B4-BE49-F238E27FC236}">
                <a16:creationId xmlns:a16="http://schemas.microsoft.com/office/drawing/2014/main" id="{9BFE409D-9402-469A-94D0-E0CFDA79C1DC}"/>
              </a:ext>
            </a:extLst>
          </p:cNvPr>
          <p:cNvSpPr>
            <a:spLocks noGrp="1"/>
          </p:cNvSpPr>
          <p:nvPr>
            <p:ph type="title"/>
          </p:nvPr>
        </p:nvSpPr>
        <p:spPr>
          <a:xfrm>
            <a:off x="609600" y="4787901"/>
            <a:ext cx="5372100" cy="786405"/>
          </a:xfrm>
        </p:spPr>
        <p:txBody>
          <a:bodyPr anchor="t">
            <a:noAutofit/>
          </a:bodyPr>
          <a:lstStyle>
            <a:lvl1pPr>
              <a:defRPr sz="3000">
                <a:solidFill>
                  <a:schemeClr val="bg1"/>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12" name="logo">
            <a:extLst>
              <a:ext uri="{FF2B5EF4-FFF2-40B4-BE49-F238E27FC236}">
                <a16:creationId xmlns:a16="http://schemas.microsoft.com/office/drawing/2014/main" id="{399F62D8-C698-4CEC-85FB-0C1546C4283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4847274" y="2751704"/>
            <a:ext cx="2516501" cy="786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388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ansition - Blue">
    <p:bg>
      <p:bgPr>
        <a:solidFill>
          <a:schemeClr val="accent1"/>
        </a:solidFill>
        <a:effectLst/>
      </p:bgPr>
    </p:bg>
    <p:spTree>
      <p:nvGrpSpPr>
        <p:cNvPr id="1" name=""/>
        <p:cNvGrpSpPr/>
        <p:nvPr/>
      </p:nvGrpSpPr>
      <p:grpSpPr>
        <a:xfrm>
          <a:off x="0" y="0"/>
          <a:ext cx="0" cy="0"/>
          <a:chOff x="0" y="0"/>
          <a:chExt cx="0" cy="0"/>
        </a:xfrm>
      </p:grpSpPr>
      <p:sp>
        <p:nvSpPr>
          <p:cNvPr id="10" name="subtitle">
            <a:extLst>
              <a:ext uri="{FF2B5EF4-FFF2-40B4-BE49-F238E27FC236}">
                <a16:creationId xmlns:a16="http://schemas.microsoft.com/office/drawing/2014/main" id="{E90F613F-4D92-4842-AAB1-AE04BD4824CB}"/>
              </a:ext>
            </a:extLst>
          </p:cNvPr>
          <p:cNvSpPr>
            <a:spLocks noGrp="1"/>
          </p:cNvSpPr>
          <p:nvPr>
            <p:ph type="body" sz="quarter" idx="12" hasCustomPrompt="1"/>
          </p:nvPr>
        </p:nvSpPr>
        <p:spPr>
          <a:xfrm>
            <a:off x="620486" y="3224212"/>
            <a:ext cx="5372100" cy="409575"/>
          </a:xfrm>
        </p:spPr>
        <p:txBody>
          <a:bodyPr/>
          <a:lstStyle>
            <a:lvl1pPr marL="0" indent="0">
              <a:buNone/>
              <a:defRPr sz="1600" b="1">
                <a:solidFill>
                  <a:schemeClr val="bg1"/>
                </a:solidFill>
              </a:defRPr>
            </a:lvl1pPr>
          </a:lstStyle>
          <a:p>
            <a:pPr lvl="0"/>
            <a:r>
              <a:rPr lang="en-US"/>
              <a:t>Subtitle</a:t>
            </a:r>
          </a:p>
        </p:txBody>
      </p:sp>
      <p:sp>
        <p:nvSpPr>
          <p:cNvPr id="2" name="Title 1">
            <a:extLst>
              <a:ext uri="{FF2B5EF4-FFF2-40B4-BE49-F238E27FC236}">
                <a16:creationId xmlns:a16="http://schemas.microsoft.com/office/drawing/2014/main" id="{9BFE409D-9402-469A-94D0-E0CFDA79C1DC}"/>
              </a:ext>
            </a:extLst>
          </p:cNvPr>
          <p:cNvSpPr>
            <a:spLocks noGrp="1"/>
          </p:cNvSpPr>
          <p:nvPr>
            <p:ph type="title"/>
          </p:nvPr>
        </p:nvSpPr>
        <p:spPr>
          <a:xfrm>
            <a:off x="620486" y="1600200"/>
            <a:ext cx="10972800" cy="927100"/>
          </a:xfrm>
        </p:spPr>
        <p:txBody>
          <a:bodyPr anchor="t">
            <a:noAutofit/>
          </a:bodyPr>
          <a:lstStyle>
            <a:lvl1pPr>
              <a:defRPr sz="5400">
                <a:solidFill>
                  <a:schemeClr val="bg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DB67BCFE-93E4-4352-9DC1-AC34796A6A1D}"/>
              </a:ext>
            </a:extLst>
          </p:cNvPr>
          <p:cNvSpPr>
            <a:spLocks noGrp="1"/>
          </p:cNvSpPr>
          <p:nvPr>
            <p:ph type="sldNum" sz="quarter" idx="13"/>
          </p:nvPr>
        </p:nvSpPr>
        <p:spPr/>
        <p:txBody>
          <a:bodyPr/>
          <a:lstStyle/>
          <a:p>
            <a:fld id="{ABF72756-0213-4A1F-BBDA-2E3072667FD8}" type="slidenum">
              <a:rPr lang="en-US" smtClean="0"/>
              <a:pPr/>
              <a:t>‹#›</a:t>
            </a:fld>
            <a:endParaRPr lang="en-US"/>
          </a:p>
        </p:txBody>
      </p:sp>
    </p:spTree>
    <p:extLst>
      <p:ext uri="{BB962C8B-B14F-4D97-AF65-F5344CB8AC3E}">
        <p14:creationId xmlns:p14="http://schemas.microsoft.com/office/powerpoint/2010/main" val="651441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 Tan">
    <p:bg>
      <p:bgPr>
        <a:solidFill>
          <a:schemeClr val="bg2">
            <a:lumMod val="40000"/>
            <a:lumOff val="60000"/>
          </a:schemeClr>
        </a:solidFill>
        <a:effectLst/>
      </p:bgPr>
    </p:bg>
    <p:spTree>
      <p:nvGrpSpPr>
        <p:cNvPr id="1" name=""/>
        <p:cNvGrpSpPr/>
        <p:nvPr/>
      </p:nvGrpSpPr>
      <p:grpSpPr>
        <a:xfrm>
          <a:off x="0" y="0"/>
          <a:ext cx="0" cy="0"/>
          <a:chOff x="0" y="0"/>
          <a:chExt cx="0" cy="0"/>
        </a:xfrm>
      </p:grpSpPr>
      <p:sp>
        <p:nvSpPr>
          <p:cNvPr id="10" name="subtitle">
            <a:extLst>
              <a:ext uri="{FF2B5EF4-FFF2-40B4-BE49-F238E27FC236}">
                <a16:creationId xmlns:a16="http://schemas.microsoft.com/office/drawing/2014/main" id="{E90F613F-4D92-4842-AAB1-AE04BD4824CB}"/>
              </a:ext>
            </a:extLst>
          </p:cNvPr>
          <p:cNvSpPr>
            <a:spLocks noGrp="1"/>
          </p:cNvSpPr>
          <p:nvPr>
            <p:ph type="body" sz="quarter" idx="12" hasCustomPrompt="1"/>
          </p:nvPr>
        </p:nvSpPr>
        <p:spPr>
          <a:xfrm>
            <a:off x="620486" y="3224212"/>
            <a:ext cx="5372100" cy="409575"/>
          </a:xfrm>
        </p:spPr>
        <p:txBody>
          <a:bodyPr/>
          <a:lstStyle>
            <a:lvl1pPr marL="0" indent="0">
              <a:buNone/>
              <a:defRPr sz="1600" b="1">
                <a:solidFill>
                  <a:schemeClr val="accent6"/>
                </a:solidFill>
              </a:defRPr>
            </a:lvl1pPr>
          </a:lstStyle>
          <a:p>
            <a:pPr lvl="0"/>
            <a:r>
              <a:rPr lang="en-US"/>
              <a:t>Subtitle</a:t>
            </a:r>
          </a:p>
        </p:txBody>
      </p:sp>
      <p:sp>
        <p:nvSpPr>
          <p:cNvPr id="2" name="Title 1">
            <a:extLst>
              <a:ext uri="{FF2B5EF4-FFF2-40B4-BE49-F238E27FC236}">
                <a16:creationId xmlns:a16="http://schemas.microsoft.com/office/drawing/2014/main" id="{9BFE409D-9402-469A-94D0-E0CFDA79C1DC}"/>
              </a:ext>
            </a:extLst>
          </p:cNvPr>
          <p:cNvSpPr>
            <a:spLocks noGrp="1"/>
          </p:cNvSpPr>
          <p:nvPr>
            <p:ph type="title"/>
          </p:nvPr>
        </p:nvSpPr>
        <p:spPr>
          <a:xfrm>
            <a:off x="620486" y="1600200"/>
            <a:ext cx="10972800" cy="927100"/>
          </a:xfrm>
        </p:spPr>
        <p:txBody>
          <a:bodyPr anchor="t">
            <a:noAutofit/>
          </a:bodyPr>
          <a:lstStyle>
            <a:lvl1pPr>
              <a:defRPr sz="5400">
                <a:solidFill>
                  <a:schemeClr val="accent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DB67BCFE-93E4-4352-9DC1-AC34796A6A1D}"/>
              </a:ext>
            </a:extLst>
          </p:cNvPr>
          <p:cNvSpPr>
            <a:spLocks noGrp="1"/>
          </p:cNvSpPr>
          <p:nvPr>
            <p:ph type="sldNum" sz="quarter" idx="13"/>
          </p:nvPr>
        </p:nvSpPr>
        <p:spPr/>
        <p:txBody>
          <a:bodyPr/>
          <a:lstStyle/>
          <a:p>
            <a:fld id="{ABF72756-0213-4A1F-BBDA-2E3072667FD8}" type="slidenum">
              <a:rPr lang="en-US" smtClean="0"/>
              <a:pPr/>
              <a:t>‹#›</a:t>
            </a:fld>
            <a:endParaRPr lang="en-US"/>
          </a:p>
        </p:txBody>
      </p:sp>
    </p:spTree>
    <p:extLst>
      <p:ext uri="{BB962C8B-B14F-4D97-AF65-F5344CB8AC3E}">
        <p14:creationId xmlns:p14="http://schemas.microsoft.com/office/powerpoint/2010/main" val="42507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or Conclusion">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A7DB47-323F-4251-9BD2-BAD6CA2044A5}"/>
              </a:ext>
            </a:extLst>
          </p:cNvPr>
          <p:cNvSpPr/>
          <p:nvPr userDrawn="1"/>
        </p:nvSpPr>
        <p:spPr>
          <a:xfrm>
            <a:off x="0" y="0"/>
            <a:ext cx="62103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ubtitle">
            <a:extLst>
              <a:ext uri="{FF2B5EF4-FFF2-40B4-BE49-F238E27FC236}">
                <a16:creationId xmlns:a16="http://schemas.microsoft.com/office/drawing/2014/main" id="{E90F613F-4D92-4842-AAB1-AE04BD4824CB}"/>
              </a:ext>
            </a:extLst>
          </p:cNvPr>
          <p:cNvSpPr>
            <a:spLocks noGrp="1"/>
          </p:cNvSpPr>
          <p:nvPr>
            <p:ph type="body" sz="quarter" idx="12" hasCustomPrompt="1"/>
          </p:nvPr>
        </p:nvSpPr>
        <p:spPr>
          <a:xfrm>
            <a:off x="620486" y="3801155"/>
            <a:ext cx="5372100" cy="409575"/>
          </a:xfrm>
        </p:spPr>
        <p:txBody>
          <a:bodyPr/>
          <a:lstStyle>
            <a:lvl1pPr marL="0" indent="0">
              <a:buNone/>
              <a:defRPr sz="1600" b="1">
                <a:solidFill>
                  <a:schemeClr val="accent6"/>
                </a:solidFill>
              </a:defRPr>
            </a:lvl1pPr>
          </a:lstStyle>
          <a:p>
            <a:pPr lvl="0"/>
            <a:r>
              <a:rPr lang="en-US"/>
              <a:t>Could be used for a conclusion slide too</a:t>
            </a:r>
          </a:p>
        </p:txBody>
      </p:sp>
      <p:sp>
        <p:nvSpPr>
          <p:cNvPr id="2" name="Title 1">
            <a:extLst>
              <a:ext uri="{FF2B5EF4-FFF2-40B4-BE49-F238E27FC236}">
                <a16:creationId xmlns:a16="http://schemas.microsoft.com/office/drawing/2014/main" id="{9BFE409D-9402-469A-94D0-E0CFDA79C1DC}"/>
              </a:ext>
            </a:extLst>
          </p:cNvPr>
          <p:cNvSpPr>
            <a:spLocks noGrp="1"/>
          </p:cNvSpPr>
          <p:nvPr>
            <p:ph type="title"/>
          </p:nvPr>
        </p:nvSpPr>
        <p:spPr>
          <a:xfrm>
            <a:off x="620486" y="1600200"/>
            <a:ext cx="5366657" cy="1624012"/>
          </a:xfrm>
        </p:spPr>
        <p:txBody>
          <a:bodyPr anchor="t">
            <a:noAutofit/>
          </a:bodyPr>
          <a:lstStyle>
            <a:lvl1pPr>
              <a:defRPr sz="5400">
                <a:solidFill>
                  <a:schemeClr val="accent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DB67BCFE-93E4-4352-9DC1-AC34796A6A1D}"/>
              </a:ext>
            </a:extLst>
          </p:cNvPr>
          <p:cNvSpPr>
            <a:spLocks noGrp="1"/>
          </p:cNvSpPr>
          <p:nvPr>
            <p:ph type="sldNum" sz="quarter" idx="13"/>
          </p:nvPr>
        </p:nvSpPr>
        <p:spPr/>
        <p:txBody>
          <a:bodyPr/>
          <a:lstStyle/>
          <a:p>
            <a:fld id="{ABF72756-0213-4A1F-BBDA-2E3072667FD8}" type="slidenum">
              <a:rPr lang="en-US" smtClean="0"/>
              <a:pPr/>
              <a:t>‹#›</a:t>
            </a:fld>
            <a:endParaRPr lang="en-US"/>
          </a:p>
        </p:txBody>
      </p:sp>
      <p:pic>
        <p:nvPicPr>
          <p:cNvPr id="5" name="Picture 2">
            <a:extLst>
              <a:ext uri="{FF2B5EF4-FFF2-40B4-BE49-F238E27FC236}">
                <a16:creationId xmlns:a16="http://schemas.microsoft.com/office/drawing/2014/main" id="{69746845-327C-40F1-B82E-6AC23DEF019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8158771" y="2959875"/>
            <a:ext cx="2030254" cy="634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9463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1136-584F-425F-AB4E-41DA17B47844}"/>
              </a:ext>
            </a:extLst>
          </p:cNvPr>
          <p:cNvSpPr>
            <a:spLocks noGrp="1"/>
          </p:cNvSpPr>
          <p:nvPr>
            <p:ph type="title" hasCustomPrompt="1"/>
          </p:nvPr>
        </p:nvSpPr>
        <p:spPr/>
        <p:txBody>
          <a:bodyPr/>
          <a:lstStyle>
            <a:lvl1pPr>
              <a:defRPr/>
            </a:lvl1pPr>
          </a:lstStyle>
          <a:p>
            <a:r>
              <a:rPr lang="en-US"/>
              <a:t>Concise Title</a:t>
            </a:r>
          </a:p>
        </p:txBody>
      </p:sp>
      <p:sp>
        <p:nvSpPr>
          <p:cNvPr id="6" name="Rectangle 5">
            <a:extLst>
              <a:ext uri="{FF2B5EF4-FFF2-40B4-BE49-F238E27FC236}">
                <a16:creationId xmlns:a16="http://schemas.microsoft.com/office/drawing/2014/main" id="{8383A365-823D-47E0-9C5B-FCE8F1F278DD}"/>
              </a:ext>
            </a:extLst>
          </p:cNvPr>
          <p:cNvSpPr/>
          <p:nvPr userDrawn="1"/>
        </p:nvSpPr>
        <p:spPr>
          <a:xfrm>
            <a:off x="0" y="6572250"/>
            <a:ext cx="12192000" cy="285750"/>
          </a:xfrm>
          <a:prstGeom prst="rect">
            <a:avLst/>
          </a:prstGeom>
          <a:solidFill>
            <a:srgbClr val="3951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7" name="Picture 6">
            <a:extLst>
              <a:ext uri="{FF2B5EF4-FFF2-40B4-BE49-F238E27FC236}">
                <a16:creationId xmlns:a16="http://schemas.microsoft.com/office/drawing/2014/main" id="{0349073A-84BE-44E5-BA4D-E4B362207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397" y="6622018"/>
            <a:ext cx="632759" cy="210321"/>
          </a:xfrm>
          <a:prstGeom prst="rect">
            <a:avLst/>
          </a:prstGeom>
        </p:spPr>
      </p:pic>
      <p:sp>
        <p:nvSpPr>
          <p:cNvPr id="3" name="Slide Number Placeholder 2">
            <a:extLst>
              <a:ext uri="{FF2B5EF4-FFF2-40B4-BE49-F238E27FC236}">
                <a16:creationId xmlns:a16="http://schemas.microsoft.com/office/drawing/2014/main" id="{6833AF52-6812-4268-B4C4-FF4D1254BAB3}"/>
              </a:ext>
            </a:extLst>
          </p:cNvPr>
          <p:cNvSpPr>
            <a:spLocks noGrp="1"/>
          </p:cNvSpPr>
          <p:nvPr>
            <p:ph type="sldNum" sz="quarter" idx="10"/>
          </p:nvPr>
        </p:nvSpPr>
        <p:spPr>
          <a:xfrm>
            <a:off x="8991600" y="6572250"/>
            <a:ext cx="2590800" cy="262890"/>
          </a:xfrm>
        </p:spPr>
        <p:txBody>
          <a:bodyPr/>
          <a:lstStyle>
            <a:lvl1pPr>
              <a:defRPr>
                <a:solidFill>
                  <a:schemeClr val="bg1"/>
                </a:solidFill>
              </a:defRPr>
            </a:lvl1pPr>
          </a:lstStyle>
          <a:p>
            <a:fld id="{ABF72756-0213-4A1F-BBDA-2E3072667FD8}" type="slidenum">
              <a:rPr lang="en-US" smtClean="0"/>
              <a:pPr/>
              <a:t>‹#›</a:t>
            </a:fld>
            <a:endParaRPr lang="en-US"/>
          </a:p>
        </p:txBody>
      </p:sp>
      <p:sp>
        <p:nvSpPr>
          <p:cNvPr id="9" name="Text Placeholder 8">
            <a:extLst>
              <a:ext uri="{FF2B5EF4-FFF2-40B4-BE49-F238E27FC236}">
                <a16:creationId xmlns:a16="http://schemas.microsoft.com/office/drawing/2014/main" id="{1BEE2E65-3BCC-42CA-9B91-604001B97194}"/>
              </a:ext>
            </a:extLst>
          </p:cNvPr>
          <p:cNvSpPr>
            <a:spLocks noGrp="1"/>
          </p:cNvSpPr>
          <p:nvPr>
            <p:ph type="body" sz="quarter" idx="12" hasCustomPrompt="1"/>
          </p:nvPr>
        </p:nvSpPr>
        <p:spPr>
          <a:xfrm>
            <a:off x="626836" y="908050"/>
            <a:ext cx="8166100" cy="292100"/>
          </a:xfrm>
        </p:spPr>
        <p:txBody>
          <a:bodyPr>
            <a:noAutofit/>
          </a:bodyPr>
          <a:lstStyle>
            <a:lvl1pPr marL="0" indent="0">
              <a:buNone/>
              <a:defRPr sz="1200" b="1">
                <a:solidFill>
                  <a:schemeClr val="accent1"/>
                </a:solidFill>
              </a:defRPr>
            </a:lvl1pPr>
          </a:lstStyle>
          <a:p>
            <a:pPr lvl="0"/>
            <a:r>
              <a:rPr lang="en-US" sz="1200" b="1"/>
              <a:t>If you need a subhead, put it here</a:t>
            </a:r>
            <a:endParaRPr lang="en-US"/>
          </a:p>
        </p:txBody>
      </p:sp>
      <p:sp>
        <p:nvSpPr>
          <p:cNvPr id="11" name="Text Placeholder 10">
            <a:extLst>
              <a:ext uri="{FF2B5EF4-FFF2-40B4-BE49-F238E27FC236}">
                <a16:creationId xmlns:a16="http://schemas.microsoft.com/office/drawing/2014/main" id="{DBEC17D1-3F22-46D2-867A-36F9DA5C2346}"/>
              </a:ext>
            </a:extLst>
          </p:cNvPr>
          <p:cNvSpPr>
            <a:spLocks noGrp="1"/>
          </p:cNvSpPr>
          <p:nvPr>
            <p:ph type="body" sz="quarter" idx="13"/>
          </p:nvPr>
        </p:nvSpPr>
        <p:spPr>
          <a:xfrm>
            <a:off x="620486" y="1590675"/>
            <a:ext cx="10972800" cy="4581525"/>
          </a:xfrm>
        </p:spPr>
        <p:txBody>
          <a:bodyPr/>
          <a:lstStyle>
            <a:lvl3pPr>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30093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8839200" y="6581775"/>
            <a:ext cx="2743200" cy="262890"/>
          </a:xfrm>
          <a:prstGeom prst="rect">
            <a:avLst/>
          </a:prstGeom>
        </p:spPr>
        <p:txBody>
          <a:bodyPr vert="horz" lIns="91440" tIns="45720" rIns="91440" bIns="45720" rtlCol="0" anchor="ctr"/>
          <a:lstStyle>
            <a:lvl1pPr algn="r">
              <a:defRPr sz="1000">
                <a:solidFill>
                  <a:schemeClr val="bg1"/>
                </a:solidFill>
                <a:latin typeface="+mj-lt"/>
              </a:defRPr>
            </a:lvl1pPr>
          </a:lstStyle>
          <a:p>
            <a:fld id="{ABF72756-0213-4A1F-BBDA-2E3072667FD8}" type="slidenum">
              <a:rPr lang="en-US" smtClean="0"/>
              <a:pPr/>
              <a:t>‹#›</a:t>
            </a:fld>
            <a:endParaRPr lang="en-US"/>
          </a:p>
        </p:txBody>
      </p:sp>
      <p:sp>
        <p:nvSpPr>
          <p:cNvPr id="3" name="Title Placeholder 2">
            <a:extLst>
              <a:ext uri="{FF2B5EF4-FFF2-40B4-BE49-F238E27FC236}">
                <a16:creationId xmlns:a16="http://schemas.microsoft.com/office/drawing/2014/main" id="{F88DDA48-1B73-463B-8CEC-C1B5653FEAB4}"/>
              </a:ext>
            </a:extLst>
          </p:cNvPr>
          <p:cNvSpPr>
            <a:spLocks noGrp="1"/>
          </p:cNvSpPr>
          <p:nvPr>
            <p:ph type="title"/>
          </p:nvPr>
        </p:nvSpPr>
        <p:spPr>
          <a:xfrm>
            <a:off x="620486" y="344261"/>
            <a:ext cx="10961914" cy="544739"/>
          </a:xfrm>
          <a:prstGeom prst="rect">
            <a:avLst/>
          </a:prstGeom>
        </p:spPr>
        <p:txBody>
          <a:bodyPr vert="horz" lIns="0" tIns="45720" rIns="0" bIns="45720" rtlCol="0" anchor="ctr">
            <a:noAutofit/>
          </a:bodyPr>
          <a:lstStyle/>
          <a:p>
            <a:r>
              <a:rPr lang="en-US"/>
              <a:t>Concise Title</a:t>
            </a:r>
          </a:p>
        </p:txBody>
      </p:sp>
      <p:sp>
        <p:nvSpPr>
          <p:cNvPr id="4" name="Text Placeholder 3">
            <a:extLst>
              <a:ext uri="{FF2B5EF4-FFF2-40B4-BE49-F238E27FC236}">
                <a16:creationId xmlns:a16="http://schemas.microsoft.com/office/drawing/2014/main" id="{59518A93-715B-4C8E-B889-A498A1EE1B33}"/>
              </a:ext>
            </a:extLst>
          </p:cNvPr>
          <p:cNvSpPr>
            <a:spLocks noGrp="1"/>
          </p:cNvSpPr>
          <p:nvPr>
            <p:ph type="body" idx="1"/>
          </p:nvPr>
        </p:nvSpPr>
        <p:spPr>
          <a:xfrm>
            <a:off x="620486" y="1600199"/>
            <a:ext cx="10961914" cy="4576763"/>
          </a:xfrm>
          <a:prstGeom prst="rect">
            <a:avLst/>
          </a:prstGeom>
        </p:spPr>
        <p:txBody>
          <a:bodyPr vert="horz" lIns="0" tIns="45720" rIns="0" bIns="45720" rtlCol="0">
            <a:noAutofit/>
          </a:bodyPr>
          <a:lstStyle/>
          <a:p>
            <a:pPr lvl="0"/>
            <a:r>
              <a:rPr lang="en-US"/>
              <a:t>Click to edit Master text styles</a:t>
            </a:r>
          </a:p>
          <a:p>
            <a:pPr lvl="1"/>
            <a:r>
              <a:rPr lang="en-US"/>
              <a:t>Second level</a:t>
            </a:r>
          </a:p>
          <a:p>
            <a:pPr lvl="2"/>
            <a:r>
              <a:rPr lang="en-US"/>
              <a:t>Don’t exceed three levels</a:t>
            </a:r>
          </a:p>
        </p:txBody>
      </p:sp>
    </p:spTree>
    <p:extLst>
      <p:ext uri="{BB962C8B-B14F-4D97-AF65-F5344CB8AC3E}">
        <p14:creationId xmlns:p14="http://schemas.microsoft.com/office/powerpoint/2010/main" val="368005190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62" r:id="rId9"/>
    <p:sldLayoutId id="2147483663" r:id="rId10"/>
    <p:sldLayoutId id="2147483666" r:id="rId11"/>
    <p:sldLayoutId id="2147483671" r:id="rId12"/>
    <p:sldLayoutId id="2147483664" r:id="rId13"/>
    <p:sldLayoutId id="2147483665" r:id="rId14"/>
    <p:sldLayoutId id="2147483667" r:id="rId15"/>
    <p:sldLayoutId id="2147483668" r:id="rId16"/>
    <p:sldLayoutId id="2147483669" r:id="rId17"/>
    <p:sldLayoutId id="2147483670" r:id="rId18"/>
    <p:sldLayoutId id="2147483672"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 id="2147483683" r:id="rId30"/>
    <p:sldLayoutId id="2147483684" r:id="rId31"/>
    <p:sldLayoutId id="2147483685" r:id="rId32"/>
    <p:sldLayoutId id="2147483686" r:id="rId33"/>
    <p:sldLayoutId id="2147483695" r:id="rId34"/>
  </p:sldLayoutIdLst>
  <p:hf hdr="0" ftr="0" dt="0"/>
  <p:txStyles>
    <p:titleStyle>
      <a:lvl1pPr marL="0" indent="0" algn="l" defTabSz="411475" rtl="0" eaLnBrk="1" fontAlgn="base" hangingPunct="1">
        <a:spcBef>
          <a:spcPct val="0"/>
        </a:spcBef>
        <a:spcAft>
          <a:spcPct val="0"/>
        </a:spcAft>
        <a:defRPr sz="2400" b="1" kern="1200">
          <a:solidFill>
            <a:schemeClr val="accent1"/>
          </a:solidFill>
          <a:latin typeface="+mj-lt"/>
          <a:ea typeface="MS PGothic" panose="020B0600070205080204" pitchFamily="34" charset="-128"/>
          <a:cs typeface="+mj-cs"/>
        </a:defRPr>
      </a:lvl1pPr>
      <a:lvl2pPr algn="ctr" defTabSz="411475" rtl="0" eaLnBrk="1" fontAlgn="base" hangingPunct="1">
        <a:spcBef>
          <a:spcPct val="0"/>
        </a:spcBef>
        <a:spcAft>
          <a:spcPct val="0"/>
        </a:spcAft>
        <a:defRPr sz="3960">
          <a:solidFill>
            <a:schemeClr val="tx1"/>
          </a:solidFill>
          <a:latin typeface="Calibri" panose="020F0502020204030204" pitchFamily="34" charset="0"/>
          <a:ea typeface="MS PGothic" panose="020B0600070205080204" pitchFamily="34" charset="-128"/>
        </a:defRPr>
      </a:lvl2pPr>
      <a:lvl3pPr algn="ctr" defTabSz="411475" rtl="0" eaLnBrk="1" fontAlgn="base" hangingPunct="1">
        <a:spcBef>
          <a:spcPct val="0"/>
        </a:spcBef>
        <a:spcAft>
          <a:spcPct val="0"/>
        </a:spcAft>
        <a:defRPr sz="3960">
          <a:solidFill>
            <a:schemeClr val="tx1"/>
          </a:solidFill>
          <a:latin typeface="Calibri" panose="020F0502020204030204" pitchFamily="34" charset="0"/>
          <a:ea typeface="MS PGothic" panose="020B0600070205080204" pitchFamily="34" charset="-128"/>
        </a:defRPr>
      </a:lvl3pPr>
      <a:lvl4pPr algn="ctr" defTabSz="411475" rtl="0" eaLnBrk="1" fontAlgn="base" hangingPunct="1">
        <a:spcBef>
          <a:spcPct val="0"/>
        </a:spcBef>
        <a:spcAft>
          <a:spcPct val="0"/>
        </a:spcAft>
        <a:defRPr sz="3960">
          <a:solidFill>
            <a:schemeClr val="tx1"/>
          </a:solidFill>
          <a:latin typeface="Calibri" panose="020F0502020204030204" pitchFamily="34" charset="0"/>
          <a:ea typeface="MS PGothic" panose="020B0600070205080204" pitchFamily="34" charset="-128"/>
        </a:defRPr>
      </a:lvl4pPr>
      <a:lvl5pPr algn="ctr" defTabSz="411475" rtl="0" eaLnBrk="1" fontAlgn="base" hangingPunct="1">
        <a:spcBef>
          <a:spcPct val="0"/>
        </a:spcBef>
        <a:spcAft>
          <a:spcPct val="0"/>
        </a:spcAft>
        <a:defRPr sz="3960">
          <a:solidFill>
            <a:schemeClr val="tx1"/>
          </a:solidFill>
          <a:latin typeface="Calibri" panose="020F0502020204030204" pitchFamily="34" charset="0"/>
          <a:ea typeface="MS PGothic" panose="020B0600070205080204" pitchFamily="34" charset="-128"/>
        </a:defRPr>
      </a:lvl5pPr>
      <a:lvl6pPr marL="411475" algn="ctr" defTabSz="411475" rtl="0" eaLnBrk="1" fontAlgn="base" hangingPunct="1">
        <a:spcBef>
          <a:spcPct val="0"/>
        </a:spcBef>
        <a:spcAft>
          <a:spcPct val="0"/>
        </a:spcAft>
        <a:defRPr sz="3960">
          <a:solidFill>
            <a:schemeClr val="tx1"/>
          </a:solidFill>
          <a:latin typeface="Calibri" panose="020F0502020204030204" pitchFamily="34" charset="0"/>
          <a:ea typeface="MS PGothic" panose="020B0600070205080204" pitchFamily="34" charset="-128"/>
        </a:defRPr>
      </a:lvl6pPr>
      <a:lvl7pPr marL="822952" algn="ctr" defTabSz="411475" rtl="0" eaLnBrk="1" fontAlgn="base" hangingPunct="1">
        <a:spcBef>
          <a:spcPct val="0"/>
        </a:spcBef>
        <a:spcAft>
          <a:spcPct val="0"/>
        </a:spcAft>
        <a:defRPr sz="3960">
          <a:solidFill>
            <a:schemeClr val="tx1"/>
          </a:solidFill>
          <a:latin typeface="Calibri" panose="020F0502020204030204" pitchFamily="34" charset="0"/>
          <a:ea typeface="MS PGothic" panose="020B0600070205080204" pitchFamily="34" charset="-128"/>
        </a:defRPr>
      </a:lvl7pPr>
      <a:lvl8pPr marL="1234428" algn="ctr" defTabSz="411475" rtl="0" eaLnBrk="1" fontAlgn="base" hangingPunct="1">
        <a:spcBef>
          <a:spcPct val="0"/>
        </a:spcBef>
        <a:spcAft>
          <a:spcPct val="0"/>
        </a:spcAft>
        <a:defRPr sz="3960">
          <a:solidFill>
            <a:schemeClr val="tx1"/>
          </a:solidFill>
          <a:latin typeface="Calibri" panose="020F0502020204030204" pitchFamily="34" charset="0"/>
          <a:ea typeface="MS PGothic" panose="020B0600070205080204" pitchFamily="34" charset="-128"/>
        </a:defRPr>
      </a:lvl8pPr>
      <a:lvl9pPr marL="1645904" algn="ctr" defTabSz="411475" rtl="0" eaLnBrk="1" fontAlgn="base" hangingPunct="1">
        <a:spcBef>
          <a:spcPct val="0"/>
        </a:spcBef>
        <a:spcAft>
          <a:spcPct val="0"/>
        </a:spcAft>
        <a:defRPr sz="3960">
          <a:solidFill>
            <a:schemeClr val="tx1"/>
          </a:solidFill>
          <a:latin typeface="Calibri" panose="020F0502020204030204" pitchFamily="34" charset="0"/>
          <a:ea typeface="MS PGothic" panose="020B0600070205080204" pitchFamily="34" charset="-128"/>
        </a:defRPr>
      </a:lvl9pPr>
    </p:titleStyle>
    <p:bodyStyle>
      <a:lvl1pPr marL="173736" indent="-173736" algn="l" defTabSz="411475" rtl="0" eaLnBrk="1" fontAlgn="base" hangingPunct="1">
        <a:spcBef>
          <a:spcPts val="600"/>
        </a:spcBef>
        <a:spcAft>
          <a:spcPts val="600"/>
        </a:spcAft>
        <a:buFont typeface="Arial" panose="020B0604020202020204" pitchFamily="34" charset="0"/>
        <a:buChar char="•"/>
        <a:defRPr sz="1600" kern="1200">
          <a:solidFill>
            <a:srgbClr val="404040"/>
          </a:solidFill>
          <a:latin typeface="+mn-lt"/>
          <a:ea typeface="MS PGothic" panose="020B0600070205080204" pitchFamily="34" charset="-128"/>
          <a:cs typeface="+mn-cs"/>
        </a:defRPr>
      </a:lvl1pPr>
      <a:lvl2pPr marL="356616" indent="-173736" algn="l" defTabSz="411475" rtl="0" eaLnBrk="1" fontAlgn="base" hangingPunct="1">
        <a:spcBef>
          <a:spcPts val="0"/>
        </a:spcBef>
        <a:spcAft>
          <a:spcPts val="600"/>
        </a:spcAft>
        <a:buFont typeface="Arial" panose="020B0604020202020204" pitchFamily="34" charset="0"/>
        <a:buChar char="•"/>
        <a:defRPr sz="1200" b="1" kern="1200">
          <a:solidFill>
            <a:schemeClr val="accent6"/>
          </a:solidFill>
          <a:latin typeface="+mn-lt"/>
          <a:ea typeface="MS PGothic" panose="020B0600070205080204" pitchFamily="34" charset="-128"/>
          <a:cs typeface="+mn-cs"/>
        </a:defRPr>
      </a:lvl2pPr>
      <a:lvl3pPr marL="539496" indent="-173736" algn="l" defTabSz="411475" rtl="0" eaLnBrk="1" fontAlgn="base" hangingPunct="1">
        <a:spcBef>
          <a:spcPts val="0"/>
        </a:spcBef>
        <a:spcAft>
          <a:spcPts val="600"/>
        </a:spcAft>
        <a:buClr>
          <a:schemeClr val="accent6"/>
        </a:buClr>
        <a:buFont typeface="Arial" panose="020B0604020202020204" pitchFamily="34" charset="0"/>
        <a:buChar char="•"/>
        <a:defRPr sz="1100" i="1" kern="1200">
          <a:solidFill>
            <a:schemeClr val="accent6"/>
          </a:solidFill>
          <a:latin typeface="+mn-lt"/>
          <a:ea typeface="MS PGothic" panose="020B0600070205080204" pitchFamily="34" charset="-128"/>
          <a:cs typeface="+mn-cs"/>
        </a:defRPr>
      </a:lvl3pPr>
      <a:lvl4pPr marL="1440166" indent="-205738" algn="l" defTabSz="411475"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MS PGothic" panose="020B0600070205080204" pitchFamily="34" charset="-128"/>
          <a:cs typeface="+mn-cs"/>
        </a:defRPr>
      </a:lvl4pPr>
      <a:lvl5pPr marL="1851642" indent="-205738" algn="l" defTabSz="411475"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MS PGothic" panose="020B0600070205080204" pitchFamily="34" charset="-128"/>
          <a:cs typeface="+mn-cs"/>
        </a:defRPr>
      </a:lvl5pPr>
      <a:lvl6pPr marL="2263117" indent="-205738" algn="l" defTabSz="411475" rtl="0" eaLnBrk="1" latinLnBrk="0" hangingPunct="1">
        <a:spcBef>
          <a:spcPct val="20000"/>
        </a:spcBef>
        <a:buFont typeface="Arial"/>
        <a:buChar char="•"/>
        <a:defRPr sz="1800" kern="1200">
          <a:solidFill>
            <a:schemeClr val="tx1"/>
          </a:solidFill>
          <a:latin typeface="+mn-lt"/>
          <a:ea typeface="+mn-ea"/>
          <a:cs typeface="+mn-cs"/>
        </a:defRPr>
      </a:lvl6pPr>
      <a:lvl7pPr marL="2674594" indent="-205738" algn="l" defTabSz="411475" rtl="0" eaLnBrk="1" latinLnBrk="0" hangingPunct="1">
        <a:spcBef>
          <a:spcPct val="20000"/>
        </a:spcBef>
        <a:buFont typeface="Arial"/>
        <a:buChar char="•"/>
        <a:defRPr sz="1800" kern="1200">
          <a:solidFill>
            <a:schemeClr val="tx1"/>
          </a:solidFill>
          <a:latin typeface="+mn-lt"/>
          <a:ea typeface="+mn-ea"/>
          <a:cs typeface="+mn-cs"/>
        </a:defRPr>
      </a:lvl7pPr>
      <a:lvl8pPr marL="3086069" indent="-205738" algn="l" defTabSz="411475" rtl="0" eaLnBrk="1" latinLnBrk="0" hangingPunct="1">
        <a:spcBef>
          <a:spcPct val="20000"/>
        </a:spcBef>
        <a:buFont typeface="Arial"/>
        <a:buChar char="•"/>
        <a:defRPr sz="1800" kern="1200">
          <a:solidFill>
            <a:schemeClr val="tx1"/>
          </a:solidFill>
          <a:latin typeface="+mn-lt"/>
          <a:ea typeface="+mn-ea"/>
          <a:cs typeface="+mn-cs"/>
        </a:defRPr>
      </a:lvl8pPr>
      <a:lvl9pPr marL="3497545" indent="-205738" algn="l" defTabSz="411475"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1475" rtl="0" eaLnBrk="1" latinLnBrk="0" hangingPunct="1">
        <a:defRPr sz="1620" kern="1200">
          <a:solidFill>
            <a:schemeClr val="tx1"/>
          </a:solidFill>
          <a:latin typeface="+mn-lt"/>
          <a:ea typeface="+mn-ea"/>
          <a:cs typeface="+mn-cs"/>
        </a:defRPr>
      </a:lvl1pPr>
      <a:lvl2pPr marL="411475" algn="l" defTabSz="411475" rtl="0" eaLnBrk="1" latinLnBrk="0" hangingPunct="1">
        <a:defRPr sz="1620" kern="1200">
          <a:solidFill>
            <a:schemeClr val="tx1"/>
          </a:solidFill>
          <a:latin typeface="+mn-lt"/>
          <a:ea typeface="+mn-ea"/>
          <a:cs typeface="+mn-cs"/>
        </a:defRPr>
      </a:lvl2pPr>
      <a:lvl3pPr marL="822952" algn="l" defTabSz="411475" rtl="0" eaLnBrk="1" latinLnBrk="0" hangingPunct="1">
        <a:defRPr sz="1620" kern="1200">
          <a:solidFill>
            <a:schemeClr val="tx1"/>
          </a:solidFill>
          <a:latin typeface="+mn-lt"/>
          <a:ea typeface="+mn-ea"/>
          <a:cs typeface="+mn-cs"/>
        </a:defRPr>
      </a:lvl3pPr>
      <a:lvl4pPr marL="1234428" algn="l" defTabSz="411475" rtl="0" eaLnBrk="1" latinLnBrk="0" hangingPunct="1">
        <a:defRPr sz="1620" kern="1200">
          <a:solidFill>
            <a:schemeClr val="tx1"/>
          </a:solidFill>
          <a:latin typeface="+mn-lt"/>
          <a:ea typeface="+mn-ea"/>
          <a:cs typeface="+mn-cs"/>
        </a:defRPr>
      </a:lvl4pPr>
      <a:lvl5pPr marL="1645904" algn="l" defTabSz="411475" rtl="0" eaLnBrk="1" latinLnBrk="0" hangingPunct="1">
        <a:defRPr sz="1620" kern="1200">
          <a:solidFill>
            <a:schemeClr val="tx1"/>
          </a:solidFill>
          <a:latin typeface="+mn-lt"/>
          <a:ea typeface="+mn-ea"/>
          <a:cs typeface="+mn-cs"/>
        </a:defRPr>
      </a:lvl5pPr>
      <a:lvl6pPr marL="2057380" algn="l" defTabSz="411475" rtl="0" eaLnBrk="1" latinLnBrk="0" hangingPunct="1">
        <a:defRPr sz="1620" kern="1200">
          <a:solidFill>
            <a:schemeClr val="tx1"/>
          </a:solidFill>
          <a:latin typeface="+mn-lt"/>
          <a:ea typeface="+mn-ea"/>
          <a:cs typeface="+mn-cs"/>
        </a:defRPr>
      </a:lvl6pPr>
      <a:lvl7pPr marL="2468855" algn="l" defTabSz="411475" rtl="0" eaLnBrk="1" latinLnBrk="0" hangingPunct="1">
        <a:defRPr sz="1620" kern="1200">
          <a:solidFill>
            <a:schemeClr val="tx1"/>
          </a:solidFill>
          <a:latin typeface="+mn-lt"/>
          <a:ea typeface="+mn-ea"/>
          <a:cs typeface="+mn-cs"/>
        </a:defRPr>
      </a:lvl7pPr>
      <a:lvl8pPr marL="2880331" algn="l" defTabSz="411475" rtl="0" eaLnBrk="1" latinLnBrk="0" hangingPunct="1">
        <a:defRPr sz="1620" kern="1200">
          <a:solidFill>
            <a:schemeClr val="tx1"/>
          </a:solidFill>
          <a:latin typeface="+mn-lt"/>
          <a:ea typeface="+mn-ea"/>
          <a:cs typeface="+mn-cs"/>
        </a:defRPr>
      </a:lvl8pPr>
      <a:lvl9pPr marL="3291808" algn="l" defTabSz="411475" rtl="0" eaLnBrk="1" latinLnBrk="0" hangingPunct="1">
        <a:defRPr sz="162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A4A3A4"/>
          </p15:clr>
        </p15:guide>
        <p15:guide id="2" pos="7296" userDrawn="1">
          <p15:clr>
            <a:srgbClr val="A4A3A4"/>
          </p15:clr>
        </p15:guide>
        <p15:guide id="3" orient="horz" pos="210">
          <p15:clr>
            <a:srgbClr val="A4A3A4"/>
          </p15:clr>
        </p15:guide>
        <p15:guide id="4" orient="horz" pos="3888" userDrawn="1">
          <p15:clr>
            <a:srgbClr val="A4A3A4"/>
          </p15:clr>
        </p15:guide>
        <p15:guide id="7" pos="3768" userDrawn="1">
          <p15:clr>
            <a:srgbClr val="A4A3A4"/>
          </p15:clr>
        </p15:guide>
        <p15:guide id="8" pos="3912" userDrawn="1">
          <p15:clr>
            <a:srgbClr val="A4A3A4"/>
          </p15:clr>
        </p15:guide>
        <p15:guide id="11" orient="horz" pos="560">
          <p15:clr>
            <a:srgbClr val="A4A3A4"/>
          </p15:clr>
        </p15:guide>
        <p15:guide id="12" pos="2136" userDrawn="1">
          <p15:clr>
            <a:srgbClr val="A4A3A4"/>
          </p15:clr>
        </p15:guide>
        <p15:guide id="13" pos="1992" userDrawn="1">
          <p15:clr>
            <a:srgbClr val="A4A3A4"/>
          </p15:clr>
        </p15:guide>
        <p15:guide id="14" pos="5520" userDrawn="1">
          <p15:clr>
            <a:srgbClr val="A4A3A4"/>
          </p15:clr>
        </p15:guide>
        <p15:guide id="15" pos="5664"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1.xml"/><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4.png"/><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hyperlink" Target="https://ohdwv.gecsws.com/" TargetMode="Externa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svg"/><Relationship Id="rId10" Type="http://schemas.openxmlformats.org/officeDocument/2006/relationships/image" Target="../media/image20.sv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sv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hyperlink" Target="https://www.epa.gov/ground-water-and-drinking-water/community-water-system-service-area-boundaries?tab=map" TargetMode="Externa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9.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39.png"/><Relationship Id="rId4" Type="http://schemas.openxmlformats.org/officeDocument/2006/relationships/image" Target="../media/image38.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watershed image 1">
            <a:extLst>
              <a:ext uri="{FF2B5EF4-FFF2-40B4-BE49-F238E27FC236}">
                <a16:creationId xmlns:a16="http://schemas.microsoft.com/office/drawing/2014/main" id="{BF8A5339-8D29-1181-5D26-E0B331716D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7739" b="27739"/>
          <a:stretch>
            <a:fillRect/>
          </a:stretch>
        </p:blipFill>
        <p:spPr bwMode="auto">
          <a:xfrm>
            <a:off x="609600" y="889000"/>
            <a:ext cx="10972800" cy="366395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E5D1264D-E1CC-4341-A659-9E54CA94129F}"/>
              </a:ext>
            </a:extLst>
          </p:cNvPr>
          <p:cNvSpPr>
            <a:spLocks noGrp="1"/>
          </p:cNvSpPr>
          <p:nvPr>
            <p:ph type="title"/>
          </p:nvPr>
        </p:nvSpPr>
        <p:spPr>
          <a:xfrm>
            <a:off x="3857066" y="5197642"/>
            <a:ext cx="7725334" cy="584033"/>
          </a:xfrm>
        </p:spPr>
        <p:txBody>
          <a:bodyPr/>
          <a:lstStyle/>
          <a:p>
            <a:r>
              <a:rPr lang="en-US" dirty="0">
                <a:latin typeface="Times New Roman"/>
                <a:ea typeface="MS PGothic"/>
                <a:cs typeface="Times New Roman"/>
              </a:rPr>
              <a:t>Central Ohio Regional Water Study</a:t>
            </a:r>
            <a:br>
              <a:rPr lang="en-US" dirty="0">
                <a:latin typeface="Times New Roman"/>
                <a:ea typeface="MS PGothic"/>
                <a:cs typeface="Times New Roman"/>
              </a:rPr>
            </a:br>
            <a:r>
              <a:rPr lang="en-US" dirty="0">
                <a:latin typeface="Times New Roman"/>
                <a:ea typeface="MS PGothic"/>
                <a:cs typeface="Times New Roman"/>
              </a:rPr>
              <a:t>Integrated Water Resources Model Approach (OASIS)</a:t>
            </a:r>
          </a:p>
        </p:txBody>
      </p:sp>
      <p:sp>
        <p:nvSpPr>
          <p:cNvPr id="8" name="Text Placeholder 7">
            <a:extLst>
              <a:ext uri="{FF2B5EF4-FFF2-40B4-BE49-F238E27FC236}">
                <a16:creationId xmlns:a16="http://schemas.microsoft.com/office/drawing/2014/main" id="{897E97BD-CCA4-4D77-B883-39CD387D7794}"/>
              </a:ext>
            </a:extLst>
          </p:cNvPr>
          <p:cNvSpPr>
            <a:spLocks noGrp="1"/>
          </p:cNvSpPr>
          <p:nvPr>
            <p:ph type="body" sz="quarter" idx="12"/>
          </p:nvPr>
        </p:nvSpPr>
        <p:spPr>
          <a:xfrm>
            <a:off x="3857066" y="6164349"/>
            <a:ext cx="7725334" cy="409575"/>
          </a:xfrm>
        </p:spPr>
        <p:txBody>
          <a:bodyPr vert="horz" lIns="0" tIns="45720" rIns="0" bIns="45720" rtlCol="0" anchor="t">
            <a:noAutofit/>
          </a:bodyPr>
          <a:lstStyle/>
          <a:p>
            <a:endParaRPr lang="en-US">
              <a:cs typeface="Arial"/>
            </a:endParaRPr>
          </a:p>
        </p:txBody>
      </p:sp>
      <p:sp>
        <p:nvSpPr>
          <p:cNvPr id="10" name="Picture Placeholder 9">
            <a:extLst>
              <a:ext uri="{FF2B5EF4-FFF2-40B4-BE49-F238E27FC236}">
                <a16:creationId xmlns:a16="http://schemas.microsoft.com/office/drawing/2014/main" id="{ABCDB9CB-34B4-2BCE-DDB5-59EFDDDDCBAA}"/>
              </a:ext>
            </a:extLst>
          </p:cNvPr>
          <p:cNvSpPr>
            <a:spLocks noGrp="1"/>
          </p:cNvSpPr>
          <p:nvPr>
            <p:ph type="pic" sz="quarter" idx="10"/>
          </p:nvPr>
        </p:nvSpPr>
        <p:spPr/>
        <p:txBody>
          <a:bodyPr/>
          <a:lstStyle/>
          <a:p>
            <a:endParaRPr lang="en-US"/>
          </a:p>
        </p:txBody>
      </p:sp>
      <p:pic>
        <p:nvPicPr>
          <p:cNvPr id="17" name="Picture 16" descr="A logo of a bird&#10;&#10;Description automatically generated">
            <a:extLst>
              <a:ext uri="{FF2B5EF4-FFF2-40B4-BE49-F238E27FC236}">
                <a16:creationId xmlns:a16="http://schemas.microsoft.com/office/drawing/2014/main" id="{E576DCB0-E2EF-4A03-5F85-CAD01954AE5D}"/>
              </a:ext>
            </a:extLst>
          </p:cNvPr>
          <p:cNvPicPr>
            <a:picLocks noChangeAspect="1"/>
          </p:cNvPicPr>
          <p:nvPr/>
        </p:nvPicPr>
        <p:blipFill rotWithShape="1">
          <a:blip r:embed="rId4"/>
          <a:srcRect l="21174" r="19772" b="680"/>
          <a:stretch/>
        </p:blipFill>
        <p:spPr>
          <a:xfrm>
            <a:off x="2092947" y="4697476"/>
            <a:ext cx="1157541" cy="1080116"/>
          </a:xfrm>
          <a:prstGeom prst="rect">
            <a:avLst/>
          </a:prstGeom>
        </p:spPr>
      </p:pic>
      <p:pic>
        <p:nvPicPr>
          <p:cNvPr id="19" name="Picture 18" descr="A logo with a red outline and blue text&#10;&#10;Description automatically generated">
            <a:extLst>
              <a:ext uri="{FF2B5EF4-FFF2-40B4-BE49-F238E27FC236}">
                <a16:creationId xmlns:a16="http://schemas.microsoft.com/office/drawing/2014/main" id="{0B9F2676-DA97-EDA6-7694-8766D04C5261}"/>
              </a:ext>
            </a:extLst>
          </p:cNvPr>
          <p:cNvPicPr>
            <a:picLocks noChangeAspect="1"/>
          </p:cNvPicPr>
          <p:nvPr/>
        </p:nvPicPr>
        <p:blipFill>
          <a:blip r:embed="rId5"/>
          <a:stretch>
            <a:fillRect/>
          </a:stretch>
        </p:blipFill>
        <p:spPr>
          <a:xfrm>
            <a:off x="1156497" y="4656056"/>
            <a:ext cx="854010" cy="1078211"/>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E580D8D7-7CAC-4E23-B61A-079BB8714A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0315" y="5906131"/>
            <a:ext cx="2093991" cy="481617"/>
          </a:xfrm>
          <a:prstGeom prst="rect">
            <a:avLst/>
          </a:prstGeom>
        </p:spPr>
      </p:pic>
    </p:spTree>
    <p:extLst>
      <p:ext uri="{BB962C8B-B14F-4D97-AF65-F5344CB8AC3E}">
        <p14:creationId xmlns:p14="http://schemas.microsoft.com/office/powerpoint/2010/main" val="2072035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3F39F-D79F-5268-AF5E-95A32FC3468F}"/>
              </a:ext>
            </a:extLst>
          </p:cNvPr>
          <p:cNvSpPr>
            <a:spLocks noGrp="1"/>
          </p:cNvSpPr>
          <p:nvPr>
            <p:ph type="title"/>
          </p:nvPr>
        </p:nvSpPr>
        <p:spPr/>
        <p:txBody>
          <a:bodyPr/>
          <a:lstStyle/>
          <a:p>
            <a:r>
              <a:rPr lang="en-US"/>
              <a:t>Scenario Planning</a:t>
            </a:r>
          </a:p>
        </p:txBody>
      </p:sp>
      <p:sp>
        <p:nvSpPr>
          <p:cNvPr id="3" name="Slide Number Placeholder 2">
            <a:extLst>
              <a:ext uri="{FF2B5EF4-FFF2-40B4-BE49-F238E27FC236}">
                <a16:creationId xmlns:a16="http://schemas.microsoft.com/office/drawing/2014/main" id="{1A098469-50DB-D1DD-2A82-961A3284E0A6}"/>
              </a:ext>
            </a:extLst>
          </p:cNvPr>
          <p:cNvSpPr>
            <a:spLocks noGrp="1"/>
          </p:cNvSpPr>
          <p:nvPr>
            <p:ph type="sldNum" sz="quarter" idx="10"/>
          </p:nvPr>
        </p:nvSpPr>
        <p:spPr/>
        <p:txBody>
          <a:bodyPr/>
          <a:lstStyle/>
          <a:p>
            <a:fld id="{ABF72756-0213-4A1F-BBDA-2E3072667FD8}" type="slidenum">
              <a:rPr lang="en-US" smtClean="0"/>
              <a:pPr/>
              <a:t>10</a:t>
            </a:fld>
            <a:endParaRPr lang="en-US"/>
          </a:p>
        </p:txBody>
      </p:sp>
      <p:sp>
        <p:nvSpPr>
          <p:cNvPr id="4" name="Text Placeholder 3">
            <a:extLst>
              <a:ext uri="{FF2B5EF4-FFF2-40B4-BE49-F238E27FC236}">
                <a16:creationId xmlns:a16="http://schemas.microsoft.com/office/drawing/2014/main" id="{4C895FEB-A6BF-F76F-0CDA-7AE604F8648A}"/>
              </a:ext>
            </a:extLst>
          </p:cNvPr>
          <p:cNvSpPr>
            <a:spLocks noGrp="1"/>
          </p:cNvSpPr>
          <p:nvPr>
            <p:ph type="body" sz="quarter" idx="12"/>
          </p:nvPr>
        </p:nvSpPr>
        <p:spPr/>
        <p:txBody>
          <a:bodyPr/>
          <a:lstStyle/>
          <a:p>
            <a:r>
              <a:rPr lang="en-US"/>
              <a:t>Population Growth</a:t>
            </a:r>
          </a:p>
        </p:txBody>
      </p:sp>
      <p:sp>
        <p:nvSpPr>
          <p:cNvPr id="5" name="Text Placeholder 4">
            <a:extLst>
              <a:ext uri="{FF2B5EF4-FFF2-40B4-BE49-F238E27FC236}">
                <a16:creationId xmlns:a16="http://schemas.microsoft.com/office/drawing/2014/main" id="{6935FED6-001D-0F4C-0D7C-D7E975570AA1}"/>
              </a:ext>
            </a:extLst>
          </p:cNvPr>
          <p:cNvSpPr>
            <a:spLocks noGrp="1"/>
          </p:cNvSpPr>
          <p:nvPr>
            <p:ph type="body" sz="quarter" idx="13"/>
          </p:nvPr>
        </p:nvSpPr>
        <p:spPr>
          <a:xfrm>
            <a:off x="620486" y="1456810"/>
            <a:ext cx="2748002" cy="4581525"/>
          </a:xfrm>
        </p:spPr>
        <p:txBody>
          <a:bodyPr vert="horz" lIns="0" tIns="45720" rIns="0" bIns="45720" rtlCol="0" anchor="t">
            <a:noAutofit/>
          </a:bodyPr>
          <a:lstStyle/>
          <a:p>
            <a:pPr marL="173355" indent="-173355"/>
            <a:r>
              <a:rPr lang="en-US" sz="2000">
                <a:ea typeface="MS PGothic"/>
              </a:rPr>
              <a:t>Two population projections considered</a:t>
            </a:r>
            <a:endParaRPr lang="en-US" sz="2000">
              <a:ea typeface="MS PGothic"/>
              <a:cs typeface="Arial"/>
            </a:endParaRPr>
          </a:p>
          <a:p>
            <a:pPr marL="356235" lvl="1" indent="-173355"/>
            <a:r>
              <a:rPr lang="en-US" sz="1600" b="0">
                <a:solidFill>
                  <a:srgbClr val="808285"/>
                </a:solidFill>
                <a:ea typeface="MS PGothic"/>
              </a:rPr>
              <a:t>Historical baseline growth informed by Ohio Department of Development (ODOD). This projection uses historical growth trends and projects those into the future.</a:t>
            </a:r>
            <a:endParaRPr lang="en-US" sz="1600" b="0">
              <a:solidFill>
                <a:srgbClr val="808285"/>
              </a:solidFill>
              <a:cs typeface="Arial"/>
            </a:endParaRPr>
          </a:p>
          <a:p>
            <a:pPr marL="356235" lvl="1" indent="-173355"/>
            <a:r>
              <a:rPr lang="en-US" sz="1600" b="0">
                <a:solidFill>
                  <a:srgbClr val="808285"/>
                </a:solidFill>
                <a:ea typeface="MS PGothic"/>
              </a:rPr>
              <a:t>Expected growth informed by the Mid-Ohio Regional Planning Commission (MORPC). This projection uses land use and zoning plans to estimate population growth. </a:t>
            </a:r>
            <a:endParaRPr lang="en-US" sz="1600" b="0">
              <a:solidFill>
                <a:srgbClr val="808285"/>
              </a:solidFill>
              <a:cs typeface="Arial"/>
            </a:endParaRPr>
          </a:p>
        </p:txBody>
      </p:sp>
      <p:grpSp>
        <p:nvGrpSpPr>
          <p:cNvPr id="11" name="Group 10">
            <a:extLst>
              <a:ext uri="{FF2B5EF4-FFF2-40B4-BE49-F238E27FC236}">
                <a16:creationId xmlns:a16="http://schemas.microsoft.com/office/drawing/2014/main" id="{E69F8C40-14E8-870A-3D37-9B2FEB657174}"/>
              </a:ext>
            </a:extLst>
          </p:cNvPr>
          <p:cNvGrpSpPr/>
          <p:nvPr/>
        </p:nvGrpSpPr>
        <p:grpSpPr>
          <a:xfrm>
            <a:off x="3701909" y="977958"/>
            <a:ext cx="8165796" cy="5194242"/>
            <a:chOff x="3580882" y="977958"/>
            <a:chExt cx="8165796" cy="5194242"/>
          </a:xfrm>
        </p:grpSpPr>
        <p:pic>
          <p:nvPicPr>
            <p:cNvPr id="9" name="Picture 8">
              <a:extLst>
                <a:ext uri="{FF2B5EF4-FFF2-40B4-BE49-F238E27FC236}">
                  <a16:creationId xmlns:a16="http://schemas.microsoft.com/office/drawing/2014/main" id="{BEAB1D2D-AEE3-85AF-C891-69429D6DBAD8}"/>
                </a:ext>
              </a:extLst>
            </p:cNvPr>
            <p:cNvPicPr>
              <a:picLocks noChangeAspect="1"/>
            </p:cNvPicPr>
            <p:nvPr/>
          </p:nvPicPr>
          <p:blipFill>
            <a:blip r:embed="rId2" cstate="email">
              <a:extLst>
                <a:ext uri="{28A0092B-C50C-407E-A947-70E740481C1C}">
                  <a14:useLocalDpi xmlns:a14="http://schemas.microsoft.com/office/drawing/2010/main"/>
                </a:ext>
              </a:extLst>
            </a:blip>
            <a:srcRect r="6654"/>
            <a:stretch/>
          </p:blipFill>
          <p:spPr>
            <a:xfrm>
              <a:off x="3580882" y="977958"/>
              <a:ext cx="7984282" cy="5194242"/>
            </a:xfrm>
            <a:prstGeom prst="rect">
              <a:avLst/>
            </a:prstGeom>
          </p:spPr>
        </p:pic>
        <p:sp>
          <p:nvSpPr>
            <p:cNvPr id="10" name="Rectangle 9">
              <a:extLst>
                <a:ext uri="{FF2B5EF4-FFF2-40B4-BE49-F238E27FC236}">
                  <a16:creationId xmlns:a16="http://schemas.microsoft.com/office/drawing/2014/main" id="{C58BEDEB-DA05-B829-BE5B-8CC4471260AF}"/>
                </a:ext>
              </a:extLst>
            </p:cNvPr>
            <p:cNvSpPr/>
            <p:nvPr/>
          </p:nvSpPr>
          <p:spPr>
            <a:xfrm rot="18624779">
              <a:off x="10953401" y="4818787"/>
              <a:ext cx="1041816" cy="54473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2676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0E1C8-4019-433F-F0A6-90ED8B2A49D5}"/>
              </a:ext>
            </a:extLst>
          </p:cNvPr>
          <p:cNvSpPr>
            <a:spLocks noGrp="1"/>
          </p:cNvSpPr>
          <p:nvPr>
            <p:ph type="title"/>
          </p:nvPr>
        </p:nvSpPr>
        <p:spPr/>
        <p:txBody>
          <a:bodyPr/>
          <a:lstStyle/>
          <a:p>
            <a:r>
              <a:rPr lang="en-US"/>
              <a:t>Future Scenarios – Temperature and Precipitation Change</a:t>
            </a:r>
          </a:p>
        </p:txBody>
      </p:sp>
      <p:sp>
        <p:nvSpPr>
          <p:cNvPr id="3" name="Slide Number Placeholder 2">
            <a:extLst>
              <a:ext uri="{FF2B5EF4-FFF2-40B4-BE49-F238E27FC236}">
                <a16:creationId xmlns:a16="http://schemas.microsoft.com/office/drawing/2014/main" id="{65BCDD77-D020-683E-BB8F-FF22B28A7193}"/>
              </a:ext>
            </a:extLst>
          </p:cNvPr>
          <p:cNvSpPr>
            <a:spLocks noGrp="1"/>
          </p:cNvSpPr>
          <p:nvPr>
            <p:ph type="sldNum" sz="quarter" idx="10"/>
          </p:nvPr>
        </p:nvSpPr>
        <p:spPr/>
        <p:txBody>
          <a:bodyPr/>
          <a:lstStyle/>
          <a:p>
            <a:fld id="{ABF72756-0213-4A1F-BBDA-2E3072667FD8}" type="slidenum">
              <a:rPr lang="en-US" smtClean="0"/>
              <a:pPr/>
              <a:t>11</a:t>
            </a:fld>
            <a:endParaRPr lang="en-US"/>
          </a:p>
        </p:txBody>
      </p:sp>
      <p:sp>
        <p:nvSpPr>
          <p:cNvPr id="4" name="Text Placeholder 3">
            <a:extLst>
              <a:ext uri="{FF2B5EF4-FFF2-40B4-BE49-F238E27FC236}">
                <a16:creationId xmlns:a16="http://schemas.microsoft.com/office/drawing/2014/main" id="{0270E456-AC91-13E1-FD93-3DAAEB9ED087}"/>
              </a:ext>
            </a:extLst>
          </p:cNvPr>
          <p:cNvSpPr>
            <a:spLocks noGrp="1"/>
          </p:cNvSpPr>
          <p:nvPr>
            <p:ph type="body" sz="quarter" idx="12"/>
          </p:nvPr>
        </p:nvSpPr>
        <p:spPr/>
        <p:txBody>
          <a:bodyPr/>
          <a:lstStyle/>
          <a:p>
            <a:endParaRPr lang="en-US"/>
          </a:p>
        </p:txBody>
      </p:sp>
      <p:sp>
        <p:nvSpPr>
          <p:cNvPr id="7" name="Text Placeholder 6">
            <a:extLst>
              <a:ext uri="{FF2B5EF4-FFF2-40B4-BE49-F238E27FC236}">
                <a16:creationId xmlns:a16="http://schemas.microsoft.com/office/drawing/2014/main" id="{43D6D5BD-85CF-0452-519B-B1CCE0910514}"/>
              </a:ext>
            </a:extLst>
          </p:cNvPr>
          <p:cNvSpPr>
            <a:spLocks noGrp="1"/>
          </p:cNvSpPr>
          <p:nvPr>
            <p:ph type="body" sz="quarter" idx="17"/>
          </p:nvPr>
        </p:nvSpPr>
        <p:spPr/>
        <p:txBody>
          <a:bodyPr/>
          <a:lstStyle/>
          <a:p>
            <a:r>
              <a:rPr lang="en-US"/>
              <a:t>Moderate Change (50</a:t>
            </a:r>
            <a:r>
              <a:rPr lang="en-US" baseline="30000"/>
              <a:t>th</a:t>
            </a:r>
            <a:r>
              <a:rPr lang="en-US"/>
              <a:t> Percentile Temperature and Precipitation)</a:t>
            </a:r>
          </a:p>
        </p:txBody>
      </p:sp>
      <p:sp>
        <p:nvSpPr>
          <p:cNvPr id="8" name="Text Placeholder 7">
            <a:extLst>
              <a:ext uri="{FF2B5EF4-FFF2-40B4-BE49-F238E27FC236}">
                <a16:creationId xmlns:a16="http://schemas.microsoft.com/office/drawing/2014/main" id="{F3C6E37A-BF02-9B9D-96F7-1FE78743766D}"/>
              </a:ext>
            </a:extLst>
          </p:cNvPr>
          <p:cNvSpPr>
            <a:spLocks noGrp="1"/>
          </p:cNvSpPr>
          <p:nvPr>
            <p:ph type="body" sz="quarter" idx="18"/>
          </p:nvPr>
        </p:nvSpPr>
        <p:spPr/>
        <p:txBody>
          <a:bodyPr/>
          <a:lstStyle/>
          <a:p>
            <a:r>
              <a:rPr lang="en-US"/>
              <a:t>Extreme Change (5</a:t>
            </a:r>
            <a:r>
              <a:rPr lang="en-US" baseline="30000"/>
              <a:t>th</a:t>
            </a:r>
            <a:r>
              <a:rPr lang="en-US"/>
              <a:t> Percentile Precipitation and 95</a:t>
            </a:r>
            <a:r>
              <a:rPr lang="en-US" baseline="30000"/>
              <a:t>th</a:t>
            </a:r>
            <a:r>
              <a:rPr lang="en-US"/>
              <a:t> Percentile Temperature)</a:t>
            </a:r>
          </a:p>
        </p:txBody>
      </p:sp>
      <p:pic>
        <p:nvPicPr>
          <p:cNvPr id="9" name="Picture 8">
            <a:extLst>
              <a:ext uri="{FF2B5EF4-FFF2-40B4-BE49-F238E27FC236}">
                <a16:creationId xmlns:a16="http://schemas.microsoft.com/office/drawing/2014/main" id="{9B11E250-797C-2D33-D95C-DA252FC272EC}"/>
              </a:ext>
            </a:extLst>
          </p:cNvPr>
          <p:cNvPicPr>
            <a:picLocks noChangeAspect="1"/>
          </p:cNvPicPr>
          <p:nvPr/>
        </p:nvPicPr>
        <p:blipFill>
          <a:blip r:embed="rId2"/>
          <a:srcRect l="7311" r="9239"/>
          <a:stretch/>
        </p:blipFill>
        <p:spPr>
          <a:xfrm>
            <a:off x="1213454" y="1611086"/>
            <a:ext cx="4290204" cy="1866140"/>
          </a:xfrm>
          <a:prstGeom prst="rect">
            <a:avLst/>
          </a:prstGeom>
          <a:ln>
            <a:solidFill>
              <a:schemeClr val="tx1"/>
            </a:solidFill>
          </a:ln>
        </p:spPr>
      </p:pic>
      <p:pic>
        <p:nvPicPr>
          <p:cNvPr id="10" name="Picture 9">
            <a:extLst>
              <a:ext uri="{FF2B5EF4-FFF2-40B4-BE49-F238E27FC236}">
                <a16:creationId xmlns:a16="http://schemas.microsoft.com/office/drawing/2014/main" id="{696C4286-B9D5-E48E-AAF7-C9895DB4BAED}"/>
              </a:ext>
            </a:extLst>
          </p:cNvPr>
          <p:cNvPicPr>
            <a:picLocks noChangeAspect="1"/>
          </p:cNvPicPr>
          <p:nvPr/>
        </p:nvPicPr>
        <p:blipFill>
          <a:blip r:embed="rId3"/>
          <a:srcRect l="7881" r="8988"/>
          <a:stretch/>
        </p:blipFill>
        <p:spPr>
          <a:xfrm>
            <a:off x="1219803" y="3528800"/>
            <a:ext cx="4283855" cy="1870513"/>
          </a:xfrm>
          <a:prstGeom prst="rect">
            <a:avLst/>
          </a:prstGeom>
          <a:ln>
            <a:solidFill>
              <a:schemeClr val="tx1"/>
            </a:solidFill>
          </a:ln>
        </p:spPr>
      </p:pic>
      <p:pic>
        <p:nvPicPr>
          <p:cNvPr id="11" name="Picture 10">
            <a:extLst>
              <a:ext uri="{FF2B5EF4-FFF2-40B4-BE49-F238E27FC236}">
                <a16:creationId xmlns:a16="http://schemas.microsoft.com/office/drawing/2014/main" id="{BF8BB7B4-37F7-E8B6-B2A6-064C70A13CC4}"/>
              </a:ext>
            </a:extLst>
          </p:cNvPr>
          <p:cNvPicPr>
            <a:picLocks noChangeAspect="1"/>
          </p:cNvPicPr>
          <p:nvPr/>
        </p:nvPicPr>
        <p:blipFill>
          <a:blip r:embed="rId4"/>
          <a:srcRect l="7790" r="8975"/>
          <a:stretch/>
        </p:blipFill>
        <p:spPr>
          <a:xfrm>
            <a:off x="6814367" y="3563211"/>
            <a:ext cx="4210414" cy="1836102"/>
          </a:xfrm>
          <a:prstGeom prst="rect">
            <a:avLst/>
          </a:prstGeom>
          <a:ln>
            <a:solidFill>
              <a:schemeClr val="tx1"/>
            </a:solidFill>
          </a:ln>
        </p:spPr>
      </p:pic>
      <p:pic>
        <p:nvPicPr>
          <p:cNvPr id="12" name="Picture 11">
            <a:extLst>
              <a:ext uri="{FF2B5EF4-FFF2-40B4-BE49-F238E27FC236}">
                <a16:creationId xmlns:a16="http://schemas.microsoft.com/office/drawing/2014/main" id="{76A2A453-C7A6-3F21-B48A-ED9FBDE7547E}"/>
              </a:ext>
            </a:extLst>
          </p:cNvPr>
          <p:cNvPicPr>
            <a:picLocks noChangeAspect="1"/>
          </p:cNvPicPr>
          <p:nvPr/>
        </p:nvPicPr>
        <p:blipFill>
          <a:blip r:embed="rId5"/>
          <a:srcRect l="7701" r="8767"/>
          <a:stretch/>
        </p:blipFill>
        <p:spPr>
          <a:xfrm>
            <a:off x="6799444" y="1641124"/>
            <a:ext cx="4225337" cy="1836102"/>
          </a:xfrm>
          <a:prstGeom prst="rect">
            <a:avLst/>
          </a:prstGeom>
          <a:ln>
            <a:solidFill>
              <a:schemeClr val="tx1"/>
            </a:solidFill>
          </a:ln>
        </p:spPr>
      </p:pic>
      <p:sp>
        <p:nvSpPr>
          <p:cNvPr id="13" name="TextBox 12">
            <a:extLst>
              <a:ext uri="{FF2B5EF4-FFF2-40B4-BE49-F238E27FC236}">
                <a16:creationId xmlns:a16="http://schemas.microsoft.com/office/drawing/2014/main" id="{A18EBE18-50E9-FE34-405C-AF8FFF9CA845}"/>
              </a:ext>
            </a:extLst>
          </p:cNvPr>
          <p:cNvSpPr txBox="1"/>
          <p:nvPr/>
        </p:nvSpPr>
        <p:spPr>
          <a:xfrm>
            <a:off x="10981945" y="124564"/>
            <a:ext cx="914400" cy="369332"/>
          </a:xfrm>
          <a:prstGeom prst="rect">
            <a:avLst/>
          </a:prstGeom>
          <a:noFill/>
        </p:spPr>
        <p:txBody>
          <a:bodyPr wrap="square" lIns="0" rIns="0" rtlCol="0">
            <a:spAutoFit/>
          </a:bodyPr>
          <a:lstStyle/>
          <a:p>
            <a:pPr algn="l"/>
            <a:r>
              <a:rPr lang="en-US" b="1">
                <a:solidFill>
                  <a:schemeClr val="tx1">
                    <a:lumMod val="50000"/>
                    <a:lumOff val="50000"/>
                  </a:schemeClr>
                </a:solidFill>
                <a:latin typeface="+mj-lt"/>
              </a:rPr>
              <a:t>DRAFT</a:t>
            </a:r>
          </a:p>
        </p:txBody>
      </p:sp>
    </p:spTree>
    <p:extLst>
      <p:ext uri="{BB962C8B-B14F-4D97-AF65-F5344CB8AC3E}">
        <p14:creationId xmlns:p14="http://schemas.microsoft.com/office/powerpoint/2010/main" val="4156391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F2882-7F89-322F-0963-EE48F4DE761D}"/>
              </a:ext>
            </a:extLst>
          </p:cNvPr>
          <p:cNvSpPr>
            <a:spLocks noGrp="1"/>
          </p:cNvSpPr>
          <p:nvPr>
            <p:ph type="title"/>
          </p:nvPr>
        </p:nvSpPr>
        <p:spPr/>
        <p:txBody>
          <a:bodyPr/>
          <a:lstStyle/>
          <a:p>
            <a:r>
              <a:rPr lang="en-US"/>
              <a:t>List of Model Scenario Runs</a:t>
            </a:r>
          </a:p>
        </p:txBody>
      </p:sp>
      <p:sp>
        <p:nvSpPr>
          <p:cNvPr id="3" name="Slide Number Placeholder 2">
            <a:extLst>
              <a:ext uri="{FF2B5EF4-FFF2-40B4-BE49-F238E27FC236}">
                <a16:creationId xmlns:a16="http://schemas.microsoft.com/office/drawing/2014/main" id="{411080EB-DB8F-E1B8-DF19-81A7DACF1475}"/>
              </a:ext>
            </a:extLst>
          </p:cNvPr>
          <p:cNvSpPr>
            <a:spLocks noGrp="1"/>
          </p:cNvSpPr>
          <p:nvPr>
            <p:ph type="sldNum" sz="quarter" idx="10"/>
          </p:nvPr>
        </p:nvSpPr>
        <p:spPr/>
        <p:txBody>
          <a:bodyPr/>
          <a:lstStyle/>
          <a:p>
            <a:fld id="{ABF72756-0213-4A1F-BBDA-2E3072667FD8}" type="slidenum">
              <a:rPr lang="en-US" smtClean="0"/>
              <a:pPr/>
              <a:t>12</a:t>
            </a:fld>
            <a:endParaRPr lang="en-US"/>
          </a:p>
        </p:txBody>
      </p:sp>
      <p:sp>
        <p:nvSpPr>
          <p:cNvPr id="4" name="Text Placeholder 3">
            <a:extLst>
              <a:ext uri="{FF2B5EF4-FFF2-40B4-BE49-F238E27FC236}">
                <a16:creationId xmlns:a16="http://schemas.microsoft.com/office/drawing/2014/main" id="{28F6B679-A1CD-7C33-FD5E-2AD5D9B5AA69}"/>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6C589041-A2BB-2160-0E51-207C059FA5A7}"/>
              </a:ext>
            </a:extLst>
          </p:cNvPr>
          <p:cNvSpPr>
            <a:spLocks noGrp="1"/>
          </p:cNvSpPr>
          <p:nvPr>
            <p:ph type="body" sz="quarter" idx="13"/>
          </p:nvPr>
        </p:nvSpPr>
        <p:spPr/>
        <p:txBody>
          <a:bodyPr/>
          <a:lstStyle/>
          <a:p>
            <a:endParaRPr lang="en-US">
              <a:highlight>
                <a:srgbClr val="FFFF00"/>
              </a:highlight>
            </a:endParaRPr>
          </a:p>
        </p:txBody>
      </p:sp>
      <p:graphicFrame>
        <p:nvGraphicFramePr>
          <p:cNvPr id="6" name="Table 5">
            <a:extLst>
              <a:ext uri="{FF2B5EF4-FFF2-40B4-BE49-F238E27FC236}">
                <a16:creationId xmlns:a16="http://schemas.microsoft.com/office/drawing/2014/main" id="{BFACCDE9-9373-B795-74A7-8AEF66CD5FCE}"/>
              </a:ext>
            </a:extLst>
          </p:cNvPr>
          <p:cNvGraphicFramePr>
            <a:graphicFrameLocks noGrp="1"/>
          </p:cNvGraphicFramePr>
          <p:nvPr>
            <p:extLst>
              <p:ext uri="{D42A27DB-BD31-4B8C-83A1-F6EECF244321}">
                <p14:modId xmlns:p14="http://schemas.microsoft.com/office/powerpoint/2010/main" val="2138570937"/>
              </p:ext>
            </p:extLst>
          </p:nvPr>
        </p:nvGraphicFramePr>
        <p:xfrm>
          <a:off x="111760" y="889000"/>
          <a:ext cx="6289040" cy="5554686"/>
        </p:xfrm>
        <a:graphic>
          <a:graphicData uri="http://schemas.openxmlformats.org/drawingml/2006/table">
            <a:tbl>
              <a:tblPr firstRow="1" bandRow="1">
                <a:tableStyleId>{5C22544A-7EE6-4342-B048-85BDC9FD1C3A}</a:tableStyleId>
              </a:tblPr>
              <a:tblGrid>
                <a:gridCol w="2490157">
                  <a:extLst>
                    <a:ext uri="{9D8B030D-6E8A-4147-A177-3AD203B41FA5}">
                      <a16:colId xmlns:a16="http://schemas.microsoft.com/office/drawing/2014/main" val="4184496355"/>
                    </a:ext>
                  </a:extLst>
                </a:gridCol>
                <a:gridCol w="1533203">
                  <a:extLst>
                    <a:ext uri="{9D8B030D-6E8A-4147-A177-3AD203B41FA5}">
                      <a16:colId xmlns:a16="http://schemas.microsoft.com/office/drawing/2014/main" val="818134772"/>
                    </a:ext>
                  </a:extLst>
                </a:gridCol>
                <a:gridCol w="2265680">
                  <a:extLst>
                    <a:ext uri="{9D8B030D-6E8A-4147-A177-3AD203B41FA5}">
                      <a16:colId xmlns:a16="http://schemas.microsoft.com/office/drawing/2014/main" val="3415218069"/>
                    </a:ext>
                  </a:extLst>
                </a:gridCol>
              </a:tblGrid>
              <a:tr h="617844">
                <a:tc>
                  <a:txBody>
                    <a:bodyPr/>
                    <a:lstStyle/>
                    <a:p>
                      <a:r>
                        <a:rPr lang="en-US"/>
                        <a:t>Population Growth Trend</a:t>
                      </a:r>
                    </a:p>
                  </a:txBody>
                  <a:tcPr/>
                </a:tc>
                <a:tc>
                  <a:txBody>
                    <a:bodyPr/>
                    <a:lstStyle/>
                    <a:p>
                      <a:r>
                        <a:rPr lang="en-US"/>
                        <a:t>Temperature/Precipitation Trend</a:t>
                      </a:r>
                    </a:p>
                  </a:txBody>
                  <a:tcPr/>
                </a:tc>
                <a:tc>
                  <a:txBody>
                    <a:bodyPr/>
                    <a:lstStyle/>
                    <a:p>
                      <a:r>
                        <a:rPr lang="en-US"/>
                        <a:t>Model Year</a:t>
                      </a:r>
                    </a:p>
                  </a:txBody>
                  <a:tcPr/>
                </a:tc>
                <a:extLst>
                  <a:ext uri="{0D108BD9-81ED-4DB2-BD59-A6C34878D82A}">
                    <a16:rowId xmlns:a16="http://schemas.microsoft.com/office/drawing/2014/main" val="2024757238"/>
                  </a:ext>
                </a:extLst>
              </a:tr>
              <a:tr h="617844">
                <a:tc>
                  <a:txBody>
                    <a:bodyPr/>
                    <a:lstStyle/>
                    <a:p>
                      <a:r>
                        <a:rPr lang="en-US"/>
                        <a:t>Historical / Expected (Base)</a:t>
                      </a:r>
                    </a:p>
                  </a:txBody>
                  <a:tcPr/>
                </a:tc>
                <a:tc>
                  <a:txBody>
                    <a:bodyPr/>
                    <a:lstStyle/>
                    <a:p>
                      <a:r>
                        <a:rPr lang="en-US"/>
                        <a:t>None</a:t>
                      </a:r>
                    </a:p>
                  </a:txBody>
                  <a:tcPr/>
                </a:tc>
                <a:tc>
                  <a:txBody>
                    <a:bodyPr/>
                    <a:lstStyle/>
                    <a:p>
                      <a:r>
                        <a:rPr lang="en-US"/>
                        <a:t>2021</a:t>
                      </a:r>
                    </a:p>
                  </a:txBody>
                  <a:tcPr/>
                </a:tc>
                <a:extLst>
                  <a:ext uri="{0D108BD9-81ED-4DB2-BD59-A6C34878D82A}">
                    <a16:rowId xmlns:a16="http://schemas.microsoft.com/office/drawing/2014/main" val="3035408009"/>
                  </a:ext>
                </a:extLst>
              </a:tr>
              <a:tr h="391515">
                <a:tc>
                  <a:txBody>
                    <a:bodyPr/>
                    <a:lstStyle/>
                    <a:p>
                      <a:r>
                        <a:rPr lang="en-US"/>
                        <a:t>Historical Growth Trend</a:t>
                      </a:r>
                    </a:p>
                  </a:txBody>
                  <a:tcPr/>
                </a:tc>
                <a:tc>
                  <a:txBody>
                    <a:bodyPr/>
                    <a:lstStyle/>
                    <a:p>
                      <a:r>
                        <a:rPr lang="en-US"/>
                        <a:t>None</a:t>
                      </a:r>
                    </a:p>
                  </a:txBody>
                  <a:tcPr/>
                </a:tc>
                <a:tc>
                  <a:txBody>
                    <a:bodyPr/>
                    <a:lstStyle/>
                    <a:p>
                      <a:r>
                        <a:rPr lang="en-US"/>
                        <a:t>2030</a:t>
                      </a:r>
                    </a:p>
                  </a:txBody>
                  <a:tcPr/>
                </a:tc>
                <a:extLst>
                  <a:ext uri="{0D108BD9-81ED-4DB2-BD59-A6C34878D82A}">
                    <a16:rowId xmlns:a16="http://schemas.microsoft.com/office/drawing/2014/main" val="2055242884"/>
                  </a:ext>
                </a:extLst>
              </a:tr>
              <a:tr h="391515">
                <a:tc>
                  <a:txBody>
                    <a:bodyPr/>
                    <a:lstStyle/>
                    <a:p>
                      <a:r>
                        <a:rPr lang="en-US"/>
                        <a:t>Historical Growth Trend</a:t>
                      </a:r>
                    </a:p>
                  </a:txBody>
                  <a:tcPr/>
                </a:tc>
                <a:tc>
                  <a:txBody>
                    <a:bodyPr/>
                    <a:lstStyle/>
                    <a:p>
                      <a:r>
                        <a:rPr lang="en-US"/>
                        <a:t>None</a:t>
                      </a:r>
                    </a:p>
                  </a:txBody>
                  <a:tcPr/>
                </a:tc>
                <a:tc>
                  <a:txBody>
                    <a:bodyPr/>
                    <a:lstStyle/>
                    <a:p>
                      <a:r>
                        <a:rPr lang="en-US"/>
                        <a:t>2040</a:t>
                      </a:r>
                    </a:p>
                  </a:txBody>
                  <a:tcPr/>
                </a:tc>
                <a:extLst>
                  <a:ext uri="{0D108BD9-81ED-4DB2-BD59-A6C34878D82A}">
                    <a16:rowId xmlns:a16="http://schemas.microsoft.com/office/drawing/2014/main" val="304283494"/>
                  </a:ext>
                </a:extLst>
              </a:tr>
              <a:tr h="391515">
                <a:tc>
                  <a:txBody>
                    <a:bodyPr/>
                    <a:lstStyle/>
                    <a:p>
                      <a:r>
                        <a:rPr lang="en-US"/>
                        <a:t>Historical Growth Trend</a:t>
                      </a:r>
                    </a:p>
                  </a:txBody>
                  <a:tcPr/>
                </a:tc>
                <a:tc>
                  <a:txBody>
                    <a:bodyPr/>
                    <a:lstStyle/>
                    <a:p>
                      <a:r>
                        <a:rPr lang="en-US"/>
                        <a:t>None</a:t>
                      </a:r>
                    </a:p>
                  </a:txBody>
                  <a:tcPr/>
                </a:tc>
                <a:tc>
                  <a:txBody>
                    <a:bodyPr/>
                    <a:lstStyle/>
                    <a:p>
                      <a:r>
                        <a:rPr lang="en-US"/>
                        <a:t>2050</a:t>
                      </a:r>
                    </a:p>
                  </a:txBody>
                  <a:tcPr/>
                </a:tc>
                <a:extLst>
                  <a:ext uri="{0D108BD9-81ED-4DB2-BD59-A6C34878D82A}">
                    <a16:rowId xmlns:a16="http://schemas.microsoft.com/office/drawing/2014/main" val="151763869"/>
                  </a:ext>
                </a:extLst>
              </a:tr>
              <a:tr h="391515">
                <a:tc>
                  <a:txBody>
                    <a:bodyPr/>
                    <a:lstStyle/>
                    <a:p>
                      <a:r>
                        <a:rPr lang="en-US"/>
                        <a:t>Historical Growth Trend</a:t>
                      </a:r>
                    </a:p>
                  </a:txBody>
                  <a:tcPr/>
                </a:tc>
                <a:tc>
                  <a:txBody>
                    <a:bodyPr/>
                    <a:lstStyle/>
                    <a:p>
                      <a:r>
                        <a:rPr lang="en-US"/>
                        <a:t>50</a:t>
                      </a:r>
                      <a:r>
                        <a:rPr lang="en-US" baseline="30000"/>
                        <a:t>th</a:t>
                      </a:r>
                      <a:r>
                        <a:rPr lang="en-US"/>
                        <a:t> Percentile</a:t>
                      </a:r>
                    </a:p>
                  </a:txBody>
                  <a:tcPr/>
                </a:tc>
                <a:tc>
                  <a:txBody>
                    <a:bodyPr/>
                    <a:lstStyle/>
                    <a:p>
                      <a:r>
                        <a:rPr lang="en-US"/>
                        <a:t>2030</a:t>
                      </a:r>
                    </a:p>
                  </a:txBody>
                  <a:tcPr/>
                </a:tc>
                <a:extLst>
                  <a:ext uri="{0D108BD9-81ED-4DB2-BD59-A6C34878D82A}">
                    <a16:rowId xmlns:a16="http://schemas.microsoft.com/office/drawing/2014/main" val="3815655166"/>
                  </a:ext>
                </a:extLst>
              </a:tr>
              <a:tr h="391515">
                <a:tc>
                  <a:txBody>
                    <a:bodyPr/>
                    <a:lstStyle/>
                    <a:p>
                      <a:r>
                        <a:rPr lang="en-US"/>
                        <a:t>Historical Growth Trend</a:t>
                      </a:r>
                    </a:p>
                  </a:txBody>
                  <a:tcPr/>
                </a:tc>
                <a:tc>
                  <a:txBody>
                    <a:bodyPr/>
                    <a:lstStyle/>
                    <a:p>
                      <a:r>
                        <a:rPr lang="en-US"/>
                        <a:t>50</a:t>
                      </a:r>
                      <a:r>
                        <a:rPr lang="en-US" baseline="30000"/>
                        <a:t>th</a:t>
                      </a:r>
                      <a:r>
                        <a:rPr lang="en-US"/>
                        <a:t> Percentile</a:t>
                      </a:r>
                    </a:p>
                  </a:txBody>
                  <a:tcPr/>
                </a:tc>
                <a:tc>
                  <a:txBody>
                    <a:bodyPr/>
                    <a:lstStyle/>
                    <a:p>
                      <a:r>
                        <a:rPr lang="en-US"/>
                        <a:t>2040</a:t>
                      </a:r>
                    </a:p>
                  </a:txBody>
                  <a:tcPr/>
                </a:tc>
                <a:extLst>
                  <a:ext uri="{0D108BD9-81ED-4DB2-BD59-A6C34878D82A}">
                    <a16:rowId xmlns:a16="http://schemas.microsoft.com/office/drawing/2014/main" val="2883345213"/>
                  </a:ext>
                </a:extLst>
              </a:tr>
              <a:tr h="391515">
                <a:tc>
                  <a:txBody>
                    <a:bodyPr/>
                    <a:lstStyle/>
                    <a:p>
                      <a:r>
                        <a:rPr lang="en-US"/>
                        <a:t>Historical Growth Trend</a:t>
                      </a:r>
                    </a:p>
                  </a:txBody>
                  <a:tcPr/>
                </a:tc>
                <a:tc>
                  <a:txBody>
                    <a:bodyPr/>
                    <a:lstStyle/>
                    <a:p>
                      <a:r>
                        <a:rPr lang="en-US"/>
                        <a:t>50</a:t>
                      </a:r>
                      <a:r>
                        <a:rPr lang="en-US" baseline="30000"/>
                        <a:t>th</a:t>
                      </a:r>
                      <a:r>
                        <a:rPr lang="en-US"/>
                        <a:t> Percentile</a:t>
                      </a:r>
                    </a:p>
                  </a:txBody>
                  <a:tcPr/>
                </a:tc>
                <a:tc>
                  <a:txBody>
                    <a:bodyPr/>
                    <a:lstStyle/>
                    <a:p>
                      <a:r>
                        <a:rPr lang="en-US"/>
                        <a:t>2050</a:t>
                      </a:r>
                    </a:p>
                  </a:txBody>
                  <a:tcPr/>
                </a:tc>
                <a:extLst>
                  <a:ext uri="{0D108BD9-81ED-4DB2-BD59-A6C34878D82A}">
                    <a16:rowId xmlns:a16="http://schemas.microsoft.com/office/drawing/2014/main" val="1901382236"/>
                  </a:ext>
                </a:extLst>
              </a:tr>
              <a:tr h="391515">
                <a:tc>
                  <a:txBody>
                    <a:bodyPr/>
                    <a:lstStyle/>
                    <a:p>
                      <a:r>
                        <a:rPr lang="en-US"/>
                        <a:t>Historical Growth Trend</a:t>
                      </a:r>
                    </a:p>
                  </a:txBody>
                  <a:tcPr/>
                </a:tc>
                <a:tc>
                  <a:txBody>
                    <a:bodyPr/>
                    <a:lstStyle/>
                    <a:p>
                      <a:r>
                        <a:rPr lang="en-US"/>
                        <a:t>5</a:t>
                      </a:r>
                      <a:r>
                        <a:rPr lang="en-US" baseline="30000"/>
                        <a:t>th</a:t>
                      </a:r>
                      <a:r>
                        <a:rPr lang="en-US"/>
                        <a:t>/95</a:t>
                      </a:r>
                      <a:r>
                        <a:rPr lang="en-US" baseline="30000"/>
                        <a:t>th</a:t>
                      </a:r>
                      <a:r>
                        <a:rPr lang="en-US"/>
                        <a:t> Percentile</a:t>
                      </a:r>
                    </a:p>
                  </a:txBody>
                  <a:tcPr/>
                </a:tc>
                <a:tc>
                  <a:txBody>
                    <a:bodyPr/>
                    <a:lstStyle/>
                    <a:p>
                      <a:r>
                        <a:rPr lang="en-US"/>
                        <a:t>2030</a:t>
                      </a:r>
                    </a:p>
                  </a:txBody>
                  <a:tcPr/>
                </a:tc>
                <a:extLst>
                  <a:ext uri="{0D108BD9-81ED-4DB2-BD59-A6C34878D82A}">
                    <a16:rowId xmlns:a16="http://schemas.microsoft.com/office/drawing/2014/main" val="4230727290"/>
                  </a:ext>
                </a:extLst>
              </a:tr>
              <a:tr h="391515">
                <a:tc>
                  <a:txBody>
                    <a:bodyPr/>
                    <a:lstStyle/>
                    <a:p>
                      <a:r>
                        <a:rPr lang="en-US"/>
                        <a:t>Historical Growth Trend</a:t>
                      </a:r>
                    </a:p>
                  </a:txBody>
                  <a:tcPr/>
                </a:tc>
                <a:tc>
                  <a:txBody>
                    <a:bodyPr/>
                    <a:lstStyle/>
                    <a:p>
                      <a:r>
                        <a:rPr lang="en-US"/>
                        <a:t>5</a:t>
                      </a:r>
                      <a:r>
                        <a:rPr lang="en-US" baseline="30000"/>
                        <a:t>th</a:t>
                      </a:r>
                      <a:r>
                        <a:rPr lang="en-US"/>
                        <a:t>/95</a:t>
                      </a:r>
                      <a:r>
                        <a:rPr lang="en-US" baseline="30000"/>
                        <a:t>th</a:t>
                      </a:r>
                      <a:r>
                        <a:rPr lang="en-US"/>
                        <a:t> Percentile</a:t>
                      </a:r>
                    </a:p>
                  </a:txBody>
                  <a:tcPr/>
                </a:tc>
                <a:tc>
                  <a:txBody>
                    <a:bodyPr/>
                    <a:lstStyle/>
                    <a:p>
                      <a:r>
                        <a:rPr lang="en-US"/>
                        <a:t>2040</a:t>
                      </a:r>
                    </a:p>
                  </a:txBody>
                  <a:tcPr/>
                </a:tc>
                <a:extLst>
                  <a:ext uri="{0D108BD9-81ED-4DB2-BD59-A6C34878D82A}">
                    <a16:rowId xmlns:a16="http://schemas.microsoft.com/office/drawing/2014/main" val="3072958152"/>
                  </a:ext>
                </a:extLst>
              </a:tr>
              <a:tr h="391515">
                <a:tc>
                  <a:txBody>
                    <a:bodyPr/>
                    <a:lstStyle/>
                    <a:p>
                      <a:r>
                        <a:rPr lang="en-US"/>
                        <a:t>Historical Growth Trend</a:t>
                      </a:r>
                    </a:p>
                  </a:txBody>
                  <a:tcPr/>
                </a:tc>
                <a:tc>
                  <a:txBody>
                    <a:bodyPr/>
                    <a:lstStyle/>
                    <a:p>
                      <a:r>
                        <a:rPr lang="en-US"/>
                        <a:t>5</a:t>
                      </a:r>
                      <a:r>
                        <a:rPr lang="en-US" baseline="30000"/>
                        <a:t>th</a:t>
                      </a:r>
                      <a:r>
                        <a:rPr lang="en-US"/>
                        <a:t>/95</a:t>
                      </a:r>
                      <a:r>
                        <a:rPr lang="en-US" baseline="30000"/>
                        <a:t>th</a:t>
                      </a:r>
                      <a:r>
                        <a:rPr lang="en-US"/>
                        <a:t> Percentile</a:t>
                      </a:r>
                    </a:p>
                  </a:txBody>
                  <a:tcPr/>
                </a:tc>
                <a:tc>
                  <a:txBody>
                    <a:bodyPr/>
                    <a:lstStyle/>
                    <a:p>
                      <a:r>
                        <a:rPr lang="en-US"/>
                        <a:t>2050</a:t>
                      </a:r>
                    </a:p>
                  </a:txBody>
                  <a:tcPr/>
                </a:tc>
                <a:extLst>
                  <a:ext uri="{0D108BD9-81ED-4DB2-BD59-A6C34878D82A}">
                    <a16:rowId xmlns:a16="http://schemas.microsoft.com/office/drawing/2014/main" val="973925270"/>
                  </a:ext>
                </a:extLst>
              </a:tr>
            </a:tbl>
          </a:graphicData>
        </a:graphic>
      </p:graphicFrame>
      <p:graphicFrame>
        <p:nvGraphicFramePr>
          <p:cNvPr id="7" name="Table 6">
            <a:extLst>
              <a:ext uri="{FF2B5EF4-FFF2-40B4-BE49-F238E27FC236}">
                <a16:creationId xmlns:a16="http://schemas.microsoft.com/office/drawing/2014/main" id="{D64B97E6-3541-3B48-E218-B69516843FC4}"/>
              </a:ext>
            </a:extLst>
          </p:cNvPr>
          <p:cNvGraphicFramePr>
            <a:graphicFrameLocks noGrp="1"/>
          </p:cNvGraphicFramePr>
          <p:nvPr>
            <p:extLst>
              <p:ext uri="{D42A27DB-BD31-4B8C-83A1-F6EECF244321}">
                <p14:modId xmlns:p14="http://schemas.microsoft.com/office/powerpoint/2010/main" val="687160282"/>
              </p:ext>
            </p:extLst>
          </p:nvPr>
        </p:nvGraphicFramePr>
        <p:xfrm>
          <a:off x="6554652" y="379476"/>
          <a:ext cx="5506720" cy="6099048"/>
        </p:xfrm>
        <a:graphic>
          <a:graphicData uri="http://schemas.openxmlformats.org/drawingml/2006/table">
            <a:tbl>
              <a:tblPr firstRow="1" bandRow="1">
                <a:tableStyleId>{5C22544A-7EE6-4342-B048-85BDC9FD1C3A}</a:tableStyleId>
              </a:tblPr>
              <a:tblGrid>
                <a:gridCol w="2251757">
                  <a:extLst>
                    <a:ext uri="{9D8B030D-6E8A-4147-A177-3AD203B41FA5}">
                      <a16:colId xmlns:a16="http://schemas.microsoft.com/office/drawing/2014/main" val="123417163"/>
                    </a:ext>
                  </a:extLst>
                </a:gridCol>
                <a:gridCol w="1476963">
                  <a:extLst>
                    <a:ext uri="{9D8B030D-6E8A-4147-A177-3AD203B41FA5}">
                      <a16:colId xmlns:a16="http://schemas.microsoft.com/office/drawing/2014/main" val="827700914"/>
                    </a:ext>
                  </a:extLst>
                </a:gridCol>
                <a:gridCol w="1778000">
                  <a:extLst>
                    <a:ext uri="{9D8B030D-6E8A-4147-A177-3AD203B41FA5}">
                      <a16:colId xmlns:a16="http://schemas.microsoft.com/office/drawing/2014/main" val="867313142"/>
                    </a:ext>
                  </a:extLst>
                </a:gridCol>
              </a:tblGrid>
              <a:tr h="665644">
                <a:tc>
                  <a:txBody>
                    <a:bodyPr/>
                    <a:lstStyle/>
                    <a:p>
                      <a:r>
                        <a:rPr lang="en-US"/>
                        <a:t>Population Growth Trend</a:t>
                      </a:r>
                    </a:p>
                  </a:txBody>
                  <a:tcPr/>
                </a:tc>
                <a:tc>
                  <a:txBody>
                    <a:bodyPr/>
                    <a:lstStyle/>
                    <a:p>
                      <a:r>
                        <a:rPr lang="en-US"/>
                        <a:t>Temperature/Precipitation Trend</a:t>
                      </a:r>
                    </a:p>
                  </a:txBody>
                  <a:tcPr/>
                </a:tc>
                <a:tc>
                  <a:txBody>
                    <a:bodyPr/>
                    <a:lstStyle/>
                    <a:p>
                      <a:r>
                        <a:rPr lang="en-US"/>
                        <a:t>Model Year</a:t>
                      </a:r>
                    </a:p>
                  </a:txBody>
                  <a:tcPr/>
                </a:tc>
                <a:extLst>
                  <a:ext uri="{0D108BD9-81ED-4DB2-BD59-A6C34878D82A}">
                    <a16:rowId xmlns:a16="http://schemas.microsoft.com/office/drawing/2014/main" val="2164432533"/>
                  </a:ext>
                </a:extLst>
              </a:tr>
              <a:tr h="421805">
                <a:tc>
                  <a:txBody>
                    <a:bodyPr/>
                    <a:lstStyle/>
                    <a:p>
                      <a:r>
                        <a:rPr lang="en-US"/>
                        <a:t>Expected Growth Trend</a:t>
                      </a:r>
                    </a:p>
                  </a:txBody>
                  <a:tcPr/>
                </a:tc>
                <a:tc>
                  <a:txBody>
                    <a:bodyPr/>
                    <a:lstStyle/>
                    <a:p>
                      <a:r>
                        <a:rPr lang="en-US"/>
                        <a:t>None</a:t>
                      </a:r>
                    </a:p>
                  </a:txBody>
                  <a:tcPr/>
                </a:tc>
                <a:tc>
                  <a:txBody>
                    <a:bodyPr/>
                    <a:lstStyle/>
                    <a:p>
                      <a:r>
                        <a:rPr lang="en-US"/>
                        <a:t>2030</a:t>
                      </a:r>
                    </a:p>
                  </a:txBody>
                  <a:tcPr/>
                </a:tc>
                <a:extLst>
                  <a:ext uri="{0D108BD9-81ED-4DB2-BD59-A6C34878D82A}">
                    <a16:rowId xmlns:a16="http://schemas.microsoft.com/office/drawing/2014/main" val="1210409846"/>
                  </a:ext>
                </a:extLst>
              </a:tr>
              <a:tr h="421805">
                <a:tc>
                  <a:txBody>
                    <a:bodyPr/>
                    <a:lstStyle/>
                    <a:p>
                      <a:r>
                        <a:rPr lang="en-US"/>
                        <a:t>Expected Growth Trend</a:t>
                      </a:r>
                    </a:p>
                  </a:txBody>
                  <a:tcPr/>
                </a:tc>
                <a:tc>
                  <a:txBody>
                    <a:bodyPr/>
                    <a:lstStyle/>
                    <a:p>
                      <a:r>
                        <a:rPr lang="en-US"/>
                        <a:t>None</a:t>
                      </a:r>
                    </a:p>
                  </a:txBody>
                  <a:tcPr/>
                </a:tc>
                <a:tc>
                  <a:txBody>
                    <a:bodyPr/>
                    <a:lstStyle/>
                    <a:p>
                      <a:r>
                        <a:rPr lang="en-US"/>
                        <a:t>2040</a:t>
                      </a:r>
                    </a:p>
                  </a:txBody>
                  <a:tcPr/>
                </a:tc>
                <a:extLst>
                  <a:ext uri="{0D108BD9-81ED-4DB2-BD59-A6C34878D82A}">
                    <a16:rowId xmlns:a16="http://schemas.microsoft.com/office/drawing/2014/main" val="1771789064"/>
                  </a:ext>
                </a:extLst>
              </a:tr>
              <a:tr h="421805">
                <a:tc>
                  <a:txBody>
                    <a:bodyPr/>
                    <a:lstStyle/>
                    <a:p>
                      <a:r>
                        <a:rPr lang="en-US"/>
                        <a:t>Expected Growth Trend</a:t>
                      </a:r>
                    </a:p>
                  </a:txBody>
                  <a:tcPr/>
                </a:tc>
                <a:tc>
                  <a:txBody>
                    <a:bodyPr/>
                    <a:lstStyle/>
                    <a:p>
                      <a:r>
                        <a:rPr lang="en-US"/>
                        <a:t>None</a:t>
                      </a:r>
                    </a:p>
                  </a:txBody>
                  <a:tcPr/>
                </a:tc>
                <a:tc>
                  <a:txBody>
                    <a:bodyPr/>
                    <a:lstStyle/>
                    <a:p>
                      <a:r>
                        <a:rPr lang="en-US"/>
                        <a:t>2050</a:t>
                      </a:r>
                    </a:p>
                  </a:txBody>
                  <a:tcPr/>
                </a:tc>
                <a:extLst>
                  <a:ext uri="{0D108BD9-81ED-4DB2-BD59-A6C34878D82A}">
                    <a16:rowId xmlns:a16="http://schemas.microsoft.com/office/drawing/2014/main" val="4206831900"/>
                  </a:ext>
                </a:extLst>
              </a:tr>
              <a:tr h="421805">
                <a:tc>
                  <a:txBody>
                    <a:bodyPr/>
                    <a:lstStyle/>
                    <a:p>
                      <a:r>
                        <a:rPr lang="en-US"/>
                        <a:t>Expected Growth Trend</a:t>
                      </a:r>
                    </a:p>
                  </a:txBody>
                  <a:tcPr/>
                </a:tc>
                <a:tc>
                  <a:txBody>
                    <a:bodyPr/>
                    <a:lstStyle/>
                    <a:p>
                      <a:r>
                        <a:rPr lang="en-US"/>
                        <a:t>50</a:t>
                      </a:r>
                      <a:r>
                        <a:rPr lang="en-US" baseline="30000"/>
                        <a:t>th</a:t>
                      </a:r>
                      <a:r>
                        <a:rPr lang="en-US"/>
                        <a:t> Percentile</a:t>
                      </a:r>
                    </a:p>
                  </a:txBody>
                  <a:tcPr/>
                </a:tc>
                <a:tc>
                  <a:txBody>
                    <a:bodyPr/>
                    <a:lstStyle/>
                    <a:p>
                      <a:r>
                        <a:rPr lang="en-US"/>
                        <a:t>2030</a:t>
                      </a:r>
                    </a:p>
                  </a:txBody>
                  <a:tcPr/>
                </a:tc>
                <a:extLst>
                  <a:ext uri="{0D108BD9-81ED-4DB2-BD59-A6C34878D82A}">
                    <a16:rowId xmlns:a16="http://schemas.microsoft.com/office/drawing/2014/main" val="2435678839"/>
                  </a:ext>
                </a:extLst>
              </a:tr>
              <a:tr h="421805">
                <a:tc>
                  <a:txBody>
                    <a:bodyPr/>
                    <a:lstStyle/>
                    <a:p>
                      <a:r>
                        <a:rPr lang="en-US"/>
                        <a:t>Expected Growth Trend</a:t>
                      </a:r>
                    </a:p>
                  </a:txBody>
                  <a:tcPr/>
                </a:tc>
                <a:tc>
                  <a:txBody>
                    <a:bodyPr/>
                    <a:lstStyle/>
                    <a:p>
                      <a:r>
                        <a:rPr lang="en-US"/>
                        <a:t>50</a:t>
                      </a:r>
                      <a:r>
                        <a:rPr lang="en-US" baseline="30000"/>
                        <a:t>th</a:t>
                      </a:r>
                      <a:r>
                        <a:rPr lang="en-US"/>
                        <a:t> Percentile</a:t>
                      </a:r>
                    </a:p>
                  </a:txBody>
                  <a:tcPr/>
                </a:tc>
                <a:tc>
                  <a:txBody>
                    <a:bodyPr/>
                    <a:lstStyle/>
                    <a:p>
                      <a:r>
                        <a:rPr lang="en-US"/>
                        <a:t>2040</a:t>
                      </a:r>
                    </a:p>
                  </a:txBody>
                  <a:tcPr/>
                </a:tc>
                <a:extLst>
                  <a:ext uri="{0D108BD9-81ED-4DB2-BD59-A6C34878D82A}">
                    <a16:rowId xmlns:a16="http://schemas.microsoft.com/office/drawing/2014/main" val="351299995"/>
                  </a:ext>
                </a:extLst>
              </a:tr>
              <a:tr h="421805">
                <a:tc>
                  <a:txBody>
                    <a:bodyPr/>
                    <a:lstStyle/>
                    <a:p>
                      <a:r>
                        <a:rPr lang="en-US"/>
                        <a:t>Expected Growth Trend</a:t>
                      </a:r>
                    </a:p>
                  </a:txBody>
                  <a:tcPr/>
                </a:tc>
                <a:tc>
                  <a:txBody>
                    <a:bodyPr/>
                    <a:lstStyle/>
                    <a:p>
                      <a:r>
                        <a:rPr lang="en-US"/>
                        <a:t>50</a:t>
                      </a:r>
                      <a:r>
                        <a:rPr lang="en-US" baseline="30000"/>
                        <a:t>th</a:t>
                      </a:r>
                      <a:r>
                        <a:rPr lang="en-US"/>
                        <a:t> Percentile</a:t>
                      </a:r>
                    </a:p>
                  </a:txBody>
                  <a:tcPr/>
                </a:tc>
                <a:tc>
                  <a:txBody>
                    <a:bodyPr/>
                    <a:lstStyle/>
                    <a:p>
                      <a:r>
                        <a:rPr lang="en-US"/>
                        <a:t>2050</a:t>
                      </a:r>
                    </a:p>
                  </a:txBody>
                  <a:tcPr/>
                </a:tc>
                <a:extLst>
                  <a:ext uri="{0D108BD9-81ED-4DB2-BD59-A6C34878D82A}">
                    <a16:rowId xmlns:a16="http://schemas.microsoft.com/office/drawing/2014/main" val="4137002256"/>
                  </a:ext>
                </a:extLst>
              </a:tr>
              <a:tr h="421805">
                <a:tc>
                  <a:txBody>
                    <a:bodyPr/>
                    <a:lstStyle/>
                    <a:p>
                      <a:r>
                        <a:rPr lang="en-US"/>
                        <a:t>Expected Growth Trend</a:t>
                      </a:r>
                    </a:p>
                  </a:txBody>
                  <a:tcPr/>
                </a:tc>
                <a:tc>
                  <a:txBody>
                    <a:bodyPr/>
                    <a:lstStyle/>
                    <a:p>
                      <a:r>
                        <a:rPr lang="en-US"/>
                        <a:t>5</a:t>
                      </a:r>
                      <a:r>
                        <a:rPr lang="en-US" baseline="30000"/>
                        <a:t>th</a:t>
                      </a:r>
                      <a:r>
                        <a:rPr lang="en-US"/>
                        <a:t>/95</a:t>
                      </a:r>
                      <a:r>
                        <a:rPr lang="en-US" baseline="30000"/>
                        <a:t>th</a:t>
                      </a:r>
                      <a:r>
                        <a:rPr lang="en-US"/>
                        <a:t> Percentile</a:t>
                      </a:r>
                    </a:p>
                  </a:txBody>
                  <a:tcPr/>
                </a:tc>
                <a:tc>
                  <a:txBody>
                    <a:bodyPr/>
                    <a:lstStyle/>
                    <a:p>
                      <a:r>
                        <a:rPr lang="en-US"/>
                        <a:t>2030</a:t>
                      </a:r>
                    </a:p>
                  </a:txBody>
                  <a:tcPr/>
                </a:tc>
                <a:extLst>
                  <a:ext uri="{0D108BD9-81ED-4DB2-BD59-A6C34878D82A}">
                    <a16:rowId xmlns:a16="http://schemas.microsoft.com/office/drawing/2014/main" val="1541921781"/>
                  </a:ext>
                </a:extLst>
              </a:tr>
              <a:tr h="421805">
                <a:tc>
                  <a:txBody>
                    <a:bodyPr/>
                    <a:lstStyle/>
                    <a:p>
                      <a:r>
                        <a:rPr lang="en-US"/>
                        <a:t>Expected Growth Trend</a:t>
                      </a:r>
                    </a:p>
                  </a:txBody>
                  <a:tcPr/>
                </a:tc>
                <a:tc>
                  <a:txBody>
                    <a:bodyPr/>
                    <a:lstStyle/>
                    <a:p>
                      <a:r>
                        <a:rPr lang="en-US"/>
                        <a:t>5</a:t>
                      </a:r>
                      <a:r>
                        <a:rPr lang="en-US" baseline="30000"/>
                        <a:t>th</a:t>
                      </a:r>
                      <a:r>
                        <a:rPr lang="en-US"/>
                        <a:t>/95</a:t>
                      </a:r>
                      <a:r>
                        <a:rPr lang="en-US" baseline="30000"/>
                        <a:t>th</a:t>
                      </a:r>
                      <a:r>
                        <a:rPr lang="en-US"/>
                        <a:t> Percentile</a:t>
                      </a:r>
                    </a:p>
                  </a:txBody>
                  <a:tcPr/>
                </a:tc>
                <a:tc>
                  <a:txBody>
                    <a:bodyPr/>
                    <a:lstStyle/>
                    <a:p>
                      <a:r>
                        <a:rPr lang="en-US"/>
                        <a:t>2040</a:t>
                      </a:r>
                    </a:p>
                  </a:txBody>
                  <a:tcPr/>
                </a:tc>
                <a:extLst>
                  <a:ext uri="{0D108BD9-81ED-4DB2-BD59-A6C34878D82A}">
                    <a16:rowId xmlns:a16="http://schemas.microsoft.com/office/drawing/2014/main" val="811712086"/>
                  </a:ext>
                </a:extLst>
              </a:tr>
              <a:tr h="421805">
                <a:tc>
                  <a:txBody>
                    <a:bodyPr/>
                    <a:lstStyle/>
                    <a:p>
                      <a:r>
                        <a:rPr lang="en-US"/>
                        <a:t>Expected Growth Trend</a:t>
                      </a:r>
                    </a:p>
                  </a:txBody>
                  <a:tcPr/>
                </a:tc>
                <a:tc>
                  <a:txBody>
                    <a:bodyPr/>
                    <a:lstStyle/>
                    <a:p>
                      <a:r>
                        <a:rPr lang="en-US"/>
                        <a:t>5</a:t>
                      </a:r>
                      <a:r>
                        <a:rPr lang="en-US" baseline="30000"/>
                        <a:t>th</a:t>
                      </a:r>
                      <a:r>
                        <a:rPr lang="en-US"/>
                        <a:t>/95</a:t>
                      </a:r>
                      <a:r>
                        <a:rPr lang="en-US" baseline="30000"/>
                        <a:t>th</a:t>
                      </a:r>
                      <a:r>
                        <a:rPr lang="en-US"/>
                        <a:t> Percentile</a:t>
                      </a:r>
                    </a:p>
                  </a:txBody>
                  <a:tcPr/>
                </a:tc>
                <a:tc>
                  <a:txBody>
                    <a:bodyPr/>
                    <a:lstStyle/>
                    <a:p>
                      <a:r>
                        <a:rPr lang="en-US"/>
                        <a:t>2050</a:t>
                      </a:r>
                    </a:p>
                  </a:txBody>
                  <a:tcPr/>
                </a:tc>
                <a:extLst>
                  <a:ext uri="{0D108BD9-81ED-4DB2-BD59-A6C34878D82A}">
                    <a16:rowId xmlns:a16="http://schemas.microsoft.com/office/drawing/2014/main" val="2199004409"/>
                  </a:ext>
                </a:extLst>
              </a:tr>
            </a:tbl>
          </a:graphicData>
        </a:graphic>
      </p:graphicFrame>
    </p:spTree>
    <p:extLst>
      <p:ext uri="{BB962C8B-B14F-4D97-AF65-F5344CB8AC3E}">
        <p14:creationId xmlns:p14="http://schemas.microsoft.com/office/powerpoint/2010/main" val="2277844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1B2D9-864D-989A-BDA8-6F9EE1D49FC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4BFF35-AE0C-38D0-EF9A-3F0DB63A1379}"/>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1A2C2816-F953-88D8-FB80-83044C01BC9C}"/>
              </a:ext>
            </a:extLst>
          </p:cNvPr>
          <p:cNvSpPr>
            <a:spLocks noGrp="1"/>
          </p:cNvSpPr>
          <p:nvPr>
            <p:ph type="title"/>
          </p:nvPr>
        </p:nvSpPr>
        <p:spPr/>
        <p:txBody>
          <a:bodyPr/>
          <a:lstStyle/>
          <a:p>
            <a:r>
              <a:rPr lang="en-US"/>
              <a:t>Ground Water Supplies</a:t>
            </a:r>
          </a:p>
        </p:txBody>
      </p:sp>
      <p:sp>
        <p:nvSpPr>
          <p:cNvPr id="4" name="Slide Number Placeholder 3">
            <a:extLst>
              <a:ext uri="{FF2B5EF4-FFF2-40B4-BE49-F238E27FC236}">
                <a16:creationId xmlns:a16="http://schemas.microsoft.com/office/drawing/2014/main" id="{F8795506-838B-851B-76AD-6AC580EF1AF6}"/>
              </a:ext>
            </a:extLst>
          </p:cNvPr>
          <p:cNvSpPr>
            <a:spLocks noGrp="1"/>
          </p:cNvSpPr>
          <p:nvPr>
            <p:ph type="sldNum" sz="quarter" idx="13"/>
          </p:nvPr>
        </p:nvSpPr>
        <p:spPr/>
        <p:txBody>
          <a:bodyPr/>
          <a:lstStyle/>
          <a:p>
            <a:fld id="{ABF72756-0213-4A1F-BBDA-2E3072667FD8}" type="slidenum">
              <a:rPr lang="en-US" smtClean="0"/>
              <a:pPr/>
              <a:t>13</a:t>
            </a:fld>
            <a:endParaRPr lang="en-US"/>
          </a:p>
        </p:txBody>
      </p:sp>
    </p:spTree>
    <p:extLst>
      <p:ext uri="{BB962C8B-B14F-4D97-AF65-F5344CB8AC3E}">
        <p14:creationId xmlns:p14="http://schemas.microsoft.com/office/powerpoint/2010/main" val="2763192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D66CF-885E-6E0C-6EDF-E4A4C87062BD}"/>
              </a:ext>
            </a:extLst>
          </p:cNvPr>
          <p:cNvSpPr>
            <a:spLocks noGrp="1"/>
          </p:cNvSpPr>
          <p:nvPr>
            <p:ph type="title"/>
          </p:nvPr>
        </p:nvSpPr>
        <p:spPr/>
        <p:txBody>
          <a:bodyPr/>
          <a:lstStyle/>
          <a:p>
            <a:r>
              <a:rPr lang="en-US"/>
              <a:t>Ground Water Availability Approach</a:t>
            </a:r>
          </a:p>
        </p:txBody>
      </p:sp>
      <p:sp>
        <p:nvSpPr>
          <p:cNvPr id="3" name="Slide Number Placeholder 2">
            <a:extLst>
              <a:ext uri="{FF2B5EF4-FFF2-40B4-BE49-F238E27FC236}">
                <a16:creationId xmlns:a16="http://schemas.microsoft.com/office/drawing/2014/main" id="{D12F6711-27C6-9D5E-D3CE-8BC4A977BC15}"/>
              </a:ext>
            </a:extLst>
          </p:cNvPr>
          <p:cNvSpPr>
            <a:spLocks noGrp="1"/>
          </p:cNvSpPr>
          <p:nvPr>
            <p:ph type="sldNum" sz="quarter" idx="10"/>
          </p:nvPr>
        </p:nvSpPr>
        <p:spPr/>
        <p:txBody>
          <a:bodyPr/>
          <a:lstStyle/>
          <a:p>
            <a:fld id="{ABF72756-0213-4A1F-BBDA-2E3072667FD8}" type="slidenum">
              <a:rPr lang="en-US" smtClean="0"/>
              <a:pPr/>
              <a:t>14</a:t>
            </a:fld>
            <a:endParaRPr lang="en-US"/>
          </a:p>
        </p:txBody>
      </p:sp>
      <p:sp>
        <p:nvSpPr>
          <p:cNvPr id="4" name="Text Placeholder 3">
            <a:extLst>
              <a:ext uri="{FF2B5EF4-FFF2-40B4-BE49-F238E27FC236}">
                <a16:creationId xmlns:a16="http://schemas.microsoft.com/office/drawing/2014/main" id="{1246CB60-E9DA-2EDE-F092-3381C9C5E9B6}"/>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76AABD1D-11D4-9430-3607-2B71B52AB7D5}"/>
              </a:ext>
            </a:extLst>
          </p:cNvPr>
          <p:cNvSpPr>
            <a:spLocks noGrp="1"/>
          </p:cNvSpPr>
          <p:nvPr>
            <p:ph type="body" sz="quarter" idx="13"/>
          </p:nvPr>
        </p:nvSpPr>
        <p:spPr>
          <a:xfrm>
            <a:off x="626836" y="1570009"/>
            <a:ext cx="3981085" cy="4602192"/>
          </a:xfrm>
        </p:spPr>
        <p:txBody>
          <a:bodyPr vert="horz" lIns="0" tIns="45720" rIns="0" bIns="45720" rtlCol="0" anchor="t">
            <a:noAutofit/>
          </a:bodyPr>
          <a:lstStyle/>
          <a:p>
            <a:pPr marL="173355" indent="-173355"/>
            <a:r>
              <a:rPr lang="en-US">
                <a:ea typeface="MS PGothic"/>
              </a:rPr>
              <a:t>Ground water availability was estimated at the HUC 10 level</a:t>
            </a:r>
            <a:endParaRPr lang="en-US">
              <a:ea typeface="MS PGothic"/>
              <a:cs typeface="Arial"/>
            </a:endParaRPr>
          </a:p>
          <a:p>
            <a:pPr marL="173355" indent="-173355"/>
            <a:r>
              <a:rPr lang="en-US">
                <a:ea typeface="MS PGothic"/>
                <a:cs typeface="Arial"/>
              </a:rPr>
              <a:t>Eagon &amp; Associates provided a high yield aquifer map</a:t>
            </a:r>
          </a:p>
          <a:p>
            <a:pPr marL="173355" indent="-173355"/>
            <a:r>
              <a:rPr lang="en-US">
                <a:ea typeface="MS PGothic"/>
                <a:cs typeface="Arial"/>
              </a:rPr>
              <a:t>Ground water vulnerability and recharge maps were provided from ODNR data </a:t>
            </a:r>
          </a:p>
          <a:p>
            <a:pPr marL="173355" indent="-173355"/>
            <a:r>
              <a:rPr lang="en-US">
                <a:ea typeface="MS PGothic"/>
              </a:rPr>
              <a:t>Calculations used the average recharge value within high yield aquifers to derive a ground water availability value in MGD</a:t>
            </a:r>
            <a:endParaRPr lang="en-US">
              <a:ea typeface="MS PGothic"/>
              <a:cs typeface="Arial"/>
            </a:endParaRPr>
          </a:p>
          <a:p>
            <a:pPr marL="173355" indent="-173355"/>
            <a:r>
              <a:rPr lang="en-US">
                <a:ea typeface="MS PGothic"/>
              </a:rPr>
              <a:t>After calculations, Eagon &amp; Associates adjusted values as needed and reviewed values with ODNR</a:t>
            </a:r>
            <a:endParaRPr lang="en-US">
              <a:ea typeface="MS PGothic"/>
              <a:cs typeface="Arial"/>
            </a:endParaRPr>
          </a:p>
        </p:txBody>
      </p:sp>
      <p:pic>
        <p:nvPicPr>
          <p:cNvPr id="6" name="Picture 5">
            <a:extLst>
              <a:ext uri="{FF2B5EF4-FFF2-40B4-BE49-F238E27FC236}">
                <a16:creationId xmlns:a16="http://schemas.microsoft.com/office/drawing/2014/main" id="{389F8635-990A-DD68-E64D-6B646EDF3AA8}"/>
              </a:ext>
            </a:extLst>
          </p:cNvPr>
          <p:cNvPicPr>
            <a:picLocks noChangeAspect="1"/>
          </p:cNvPicPr>
          <p:nvPr/>
        </p:nvPicPr>
        <p:blipFill>
          <a:blip r:embed="rId2"/>
          <a:stretch>
            <a:fillRect/>
          </a:stretch>
        </p:blipFill>
        <p:spPr>
          <a:xfrm>
            <a:off x="4607921" y="974476"/>
            <a:ext cx="7442458" cy="5397749"/>
          </a:xfrm>
          <a:prstGeom prst="rect">
            <a:avLst/>
          </a:prstGeom>
        </p:spPr>
      </p:pic>
      <p:pic>
        <p:nvPicPr>
          <p:cNvPr id="8" name="Picture 7">
            <a:extLst>
              <a:ext uri="{FF2B5EF4-FFF2-40B4-BE49-F238E27FC236}">
                <a16:creationId xmlns:a16="http://schemas.microsoft.com/office/drawing/2014/main" id="{2F3C3243-7470-4327-DE7D-61C5210A36C8}"/>
              </a:ext>
            </a:extLst>
          </p:cNvPr>
          <p:cNvPicPr>
            <a:picLocks noChangeAspect="1"/>
          </p:cNvPicPr>
          <p:nvPr/>
        </p:nvPicPr>
        <p:blipFill>
          <a:blip r:embed="rId3"/>
          <a:stretch>
            <a:fillRect/>
          </a:stretch>
        </p:blipFill>
        <p:spPr>
          <a:xfrm>
            <a:off x="4607920" y="4890052"/>
            <a:ext cx="1431759" cy="1482173"/>
          </a:xfrm>
          <a:prstGeom prst="rect">
            <a:avLst/>
          </a:prstGeom>
        </p:spPr>
      </p:pic>
    </p:spTree>
    <p:extLst>
      <p:ext uri="{BB962C8B-B14F-4D97-AF65-F5344CB8AC3E}">
        <p14:creationId xmlns:p14="http://schemas.microsoft.com/office/powerpoint/2010/main" val="727736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B4E84-524B-512C-F149-0D9FECAA8478}"/>
              </a:ext>
            </a:extLst>
          </p:cNvPr>
          <p:cNvSpPr>
            <a:spLocks noGrp="1"/>
          </p:cNvSpPr>
          <p:nvPr>
            <p:ph type="title"/>
          </p:nvPr>
        </p:nvSpPr>
        <p:spPr/>
        <p:txBody>
          <a:bodyPr/>
          <a:lstStyle/>
          <a:p>
            <a:r>
              <a:rPr lang="en-US"/>
              <a:t>Ground Water Availability</a:t>
            </a:r>
          </a:p>
        </p:txBody>
      </p:sp>
      <p:sp>
        <p:nvSpPr>
          <p:cNvPr id="3" name="Slide Number Placeholder 2">
            <a:extLst>
              <a:ext uri="{FF2B5EF4-FFF2-40B4-BE49-F238E27FC236}">
                <a16:creationId xmlns:a16="http://schemas.microsoft.com/office/drawing/2014/main" id="{C6250066-750B-94EC-D2A7-E410630C3976}"/>
              </a:ext>
            </a:extLst>
          </p:cNvPr>
          <p:cNvSpPr>
            <a:spLocks noGrp="1"/>
          </p:cNvSpPr>
          <p:nvPr>
            <p:ph type="sldNum" sz="quarter" idx="10"/>
          </p:nvPr>
        </p:nvSpPr>
        <p:spPr/>
        <p:txBody>
          <a:bodyPr/>
          <a:lstStyle/>
          <a:p>
            <a:fld id="{ABF72756-0213-4A1F-BBDA-2E3072667FD8}" type="slidenum">
              <a:rPr lang="en-US" smtClean="0"/>
              <a:pPr/>
              <a:t>15</a:t>
            </a:fld>
            <a:endParaRPr lang="en-US"/>
          </a:p>
        </p:txBody>
      </p:sp>
      <p:sp>
        <p:nvSpPr>
          <p:cNvPr id="4" name="Text Placeholder 3">
            <a:extLst>
              <a:ext uri="{FF2B5EF4-FFF2-40B4-BE49-F238E27FC236}">
                <a16:creationId xmlns:a16="http://schemas.microsoft.com/office/drawing/2014/main" id="{667D596B-11A5-55D3-593C-221A6B73F8EC}"/>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68FC286E-BEBA-5B36-DA0A-D3349F0F8863}"/>
              </a:ext>
            </a:extLst>
          </p:cNvPr>
          <p:cNvSpPr>
            <a:spLocks noGrp="1"/>
          </p:cNvSpPr>
          <p:nvPr>
            <p:ph type="body" sz="quarter" idx="13"/>
          </p:nvPr>
        </p:nvSpPr>
        <p:spPr>
          <a:xfrm>
            <a:off x="620486" y="1590675"/>
            <a:ext cx="3245836" cy="4581525"/>
          </a:xfrm>
        </p:spPr>
        <p:txBody>
          <a:bodyPr/>
          <a:lstStyle/>
          <a:p>
            <a:r>
              <a:rPr lang="en-US">
                <a:ea typeface="MS PGothic"/>
              </a:rPr>
              <a:t>The ground water availability values are meant to represent the availability for long-term, sustained daily use</a:t>
            </a:r>
          </a:p>
          <a:p>
            <a:r>
              <a:rPr lang="en-US">
                <a:ea typeface="MS PGothic"/>
                <a:cs typeface="Arial"/>
              </a:rPr>
              <a:t>Ground water availability values for each HUC 10 are shown in the figure to the right</a:t>
            </a:r>
          </a:p>
          <a:p>
            <a:endParaRPr lang="en-US"/>
          </a:p>
        </p:txBody>
      </p:sp>
      <p:pic>
        <p:nvPicPr>
          <p:cNvPr id="7" name="Picture 6">
            <a:extLst>
              <a:ext uri="{FF2B5EF4-FFF2-40B4-BE49-F238E27FC236}">
                <a16:creationId xmlns:a16="http://schemas.microsoft.com/office/drawing/2014/main" id="{D7A96AF1-7F43-F85F-8C2F-9F877CF9F786}"/>
              </a:ext>
            </a:extLst>
          </p:cNvPr>
          <p:cNvPicPr>
            <a:picLocks noChangeAspect="1"/>
          </p:cNvPicPr>
          <p:nvPr/>
        </p:nvPicPr>
        <p:blipFill>
          <a:blip r:embed="rId2"/>
          <a:stretch>
            <a:fillRect/>
          </a:stretch>
        </p:blipFill>
        <p:spPr>
          <a:xfrm>
            <a:off x="4336420" y="596348"/>
            <a:ext cx="7760510" cy="5835192"/>
          </a:xfrm>
          <a:prstGeom prst="rect">
            <a:avLst/>
          </a:prstGeom>
        </p:spPr>
      </p:pic>
    </p:spTree>
    <p:extLst>
      <p:ext uri="{BB962C8B-B14F-4D97-AF65-F5344CB8AC3E}">
        <p14:creationId xmlns:p14="http://schemas.microsoft.com/office/powerpoint/2010/main" val="3802166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6D564-32CB-F48E-A9D6-3A44B90AA453}"/>
              </a:ext>
            </a:extLst>
          </p:cNvPr>
          <p:cNvSpPr>
            <a:spLocks noGrp="1"/>
          </p:cNvSpPr>
          <p:nvPr>
            <p:ph type="title"/>
          </p:nvPr>
        </p:nvSpPr>
        <p:spPr/>
        <p:txBody>
          <a:bodyPr/>
          <a:lstStyle/>
          <a:p>
            <a:r>
              <a:rPr lang="en-US">
                <a:cs typeface="Arial"/>
              </a:rPr>
              <a:t>Ground Water Availability</a:t>
            </a:r>
            <a:endParaRPr lang="en-US"/>
          </a:p>
        </p:txBody>
      </p:sp>
      <p:sp>
        <p:nvSpPr>
          <p:cNvPr id="3" name="Slide Number Placeholder 2">
            <a:extLst>
              <a:ext uri="{FF2B5EF4-FFF2-40B4-BE49-F238E27FC236}">
                <a16:creationId xmlns:a16="http://schemas.microsoft.com/office/drawing/2014/main" id="{F5FE0F53-C9F7-9FB4-D9F7-C7D2F1451046}"/>
              </a:ext>
            </a:extLst>
          </p:cNvPr>
          <p:cNvSpPr>
            <a:spLocks noGrp="1"/>
          </p:cNvSpPr>
          <p:nvPr>
            <p:ph type="sldNum" sz="quarter" idx="10"/>
          </p:nvPr>
        </p:nvSpPr>
        <p:spPr/>
        <p:txBody>
          <a:bodyPr/>
          <a:lstStyle/>
          <a:p>
            <a:fld id="{ABF72756-0213-4A1F-BBDA-2E3072667FD8}" type="slidenum">
              <a:rPr lang="en-US" smtClean="0"/>
              <a:pPr/>
              <a:t>16</a:t>
            </a:fld>
            <a:endParaRPr lang="en-US"/>
          </a:p>
        </p:txBody>
      </p:sp>
      <p:sp>
        <p:nvSpPr>
          <p:cNvPr id="4" name="Text Placeholder 3">
            <a:extLst>
              <a:ext uri="{FF2B5EF4-FFF2-40B4-BE49-F238E27FC236}">
                <a16:creationId xmlns:a16="http://schemas.microsoft.com/office/drawing/2014/main" id="{13EAFB36-435E-A918-C9A4-B4BDC9E415B1}"/>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C8987894-B33D-9365-AC44-AE11082545C7}"/>
              </a:ext>
            </a:extLst>
          </p:cNvPr>
          <p:cNvSpPr>
            <a:spLocks noGrp="1"/>
          </p:cNvSpPr>
          <p:nvPr>
            <p:ph type="body" sz="quarter" idx="13"/>
          </p:nvPr>
        </p:nvSpPr>
        <p:spPr/>
        <p:txBody>
          <a:bodyPr vert="horz" lIns="0" tIns="45720" rIns="0" bIns="45720" rtlCol="0" anchor="t">
            <a:noAutofit/>
          </a:bodyPr>
          <a:lstStyle/>
          <a:p>
            <a:r>
              <a:rPr lang="en-US">
                <a:ea typeface="MS PGothic"/>
              </a:rPr>
              <a:t>SCALE – This study estimates total ground water availability in each HUC-10 watershed as a single value, which makes its predictive capability only suitable for very large-scale assessments. The results are not suitable for site-specific analysis or any ground water investigations besides those at a regional or sub-regional scales.</a:t>
            </a:r>
          </a:p>
          <a:p>
            <a:r>
              <a:rPr lang="en-US">
                <a:ea typeface="MS PGothic"/>
              </a:rPr>
              <a:t>DELINEATION - Aquifer boundaries do not always coincide with overlying surface water systems. In this study, ground water boundaries are defined by surface watersheds and, consequently, some aquifers may be split by unsuitable borders. This may lead to unexpected or misleading results, especially near watershed boundaries.</a:t>
            </a:r>
          </a:p>
          <a:p>
            <a:r>
              <a:rPr lang="en-US">
                <a:ea typeface="MS PGothic"/>
              </a:rPr>
              <a:t>UNCERTAINTY - ground water maps and studies always involve a high degree of uncertainty due to the complex nature of aquifers and the lack of widespread, reliable datasets of aquifer characteristics and water-level information. While this is not unique to this study, its scale and timeframe make its ground water availability estimates especially uncertain. Site-specific ground water investigation could mitigate these uncertainties.</a:t>
            </a:r>
          </a:p>
          <a:p>
            <a:pPr marL="173355" indent="-173355"/>
            <a:endParaRPr lang="en-US">
              <a:cs typeface="Arial"/>
            </a:endParaRPr>
          </a:p>
        </p:txBody>
      </p:sp>
    </p:spTree>
    <p:extLst>
      <p:ext uri="{BB962C8B-B14F-4D97-AF65-F5344CB8AC3E}">
        <p14:creationId xmlns:p14="http://schemas.microsoft.com/office/powerpoint/2010/main" val="3509675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F1D47-72AE-B955-3739-972C273BE68B}"/>
              </a:ext>
            </a:extLst>
          </p:cNvPr>
          <p:cNvSpPr>
            <a:spLocks noGrp="1"/>
          </p:cNvSpPr>
          <p:nvPr>
            <p:ph type="title"/>
          </p:nvPr>
        </p:nvSpPr>
        <p:spPr/>
        <p:txBody>
          <a:bodyPr/>
          <a:lstStyle/>
          <a:p>
            <a:r>
              <a:rPr lang="en-US"/>
              <a:t>Incorporation of Ground Water Estimates in OASIS</a:t>
            </a:r>
          </a:p>
        </p:txBody>
      </p:sp>
      <p:sp>
        <p:nvSpPr>
          <p:cNvPr id="3" name="Slide Number Placeholder 2">
            <a:extLst>
              <a:ext uri="{FF2B5EF4-FFF2-40B4-BE49-F238E27FC236}">
                <a16:creationId xmlns:a16="http://schemas.microsoft.com/office/drawing/2014/main" id="{D3261088-8251-7D99-7642-49F05A989E68}"/>
              </a:ext>
            </a:extLst>
          </p:cNvPr>
          <p:cNvSpPr>
            <a:spLocks noGrp="1"/>
          </p:cNvSpPr>
          <p:nvPr>
            <p:ph type="sldNum" sz="quarter" idx="10"/>
          </p:nvPr>
        </p:nvSpPr>
        <p:spPr/>
        <p:txBody>
          <a:bodyPr/>
          <a:lstStyle/>
          <a:p>
            <a:fld id="{ABF72756-0213-4A1F-BBDA-2E3072667FD8}" type="slidenum">
              <a:rPr lang="en-US" smtClean="0"/>
              <a:pPr/>
              <a:t>17</a:t>
            </a:fld>
            <a:endParaRPr lang="en-US"/>
          </a:p>
        </p:txBody>
      </p:sp>
      <p:sp>
        <p:nvSpPr>
          <p:cNvPr id="4" name="Text Placeholder 3">
            <a:extLst>
              <a:ext uri="{FF2B5EF4-FFF2-40B4-BE49-F238E27FC236}">
                <a16:creationId xmlns:a16="http://schemas.microsoft.com/office/drawing/2014/main" id="{E5E8B5D4-B838-7E7A-08D7-669EABDC8D47}"/>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9F3B5617-036B-19EF-C577-98CAF1144DA5}"/>
              </a:ext>
            </a:extLst>
          </p:cNvPr>
          <p:cNvSpPr>
            <a:spLocks noGrp="1"/>
          </p:cNvSpPr>
          <p:nvPr>
            <p:ph type="body" sz="quarter" idx="13"/>
          </p:nvPr>
        </p:nvSpPr>
        <p:spPr>
          <a:xfrm>
            <a:off x="620486" y="1590675"/>
            <a:ext cx="5575041" cy="4581525"/>
          </a:xfrm>
        </p:spPr>
        <p:txBody>
          <a:bodyPr/>
          <a:lstStyle/>
          <a:p>
            <a:r>
              <a:rPr lang="en-US"/>
              <a:t>In OASIS ground water is treated as a daily available water inflow, unused water is sent to a terminal node and storage is not accounted for since available ground water accounts for what is available in storage</a:t>
            </a:r>
          </a:p>
          <a:p>
            <a:r>
              <a:rPr lang="en-US"/>
              <a:t>When there is not enough ground water in the system to meet all demands, the water is proportionally delivered to each demand showing a shortage in each demand. I.e. does not prioritize one user over another</a:t>
            </a:r>
          </a:p>
          <a:p>
            <a:r>
              <a:rPr lang="en-US"/>
              <a:t>Ground water availability estimates remained constant for every scenario and did not change for future land use or climate scenarios</a:t>
            </a:r>
          </a:p>
          <a:p>
            <a:endParaRPr lang="en-US"/>
          </a:p>
        </p:txBody>
      </p:sp>
      <p:pic>
        <p:nvPicPr>
          <p:cNvPr id="9" name="Picture 8">
            <a:extLst>
              <a:ext uri="{FF2B5EF4-FFF2-40B4-BE49-F238E27FC236}">
                <a16:creationId xmlns:a16="http://schemas.microsoft.com/office/drawing/2014/main" id="{54115048-CBB8-061B-040C-0FFB2D151C29}"/>
              </a:ext>
            </a:extLst>
          </p:cNvPr>
          <p:cNvPicPr>
            <a:picLocks noChangeAspect="1"/>
          </p:cNvPicPr>
          <p:nvPr/>
        </p:nvPicPr>
        <p:blipFill>
          <a:blip r:embed="rId2"/>
          <a:stretch>
            <a:fillRect/>
          </a:stretch>
        </p:blipFill>
        <p:spPr>
          <a:xfrm>
            <a:off x="6518390" y="2037883"/>
            <a:ext cx="4946419" cy="3124410"/>
          </a:xfrm>
          <a:prstGeom prst="rect">
            <a:avLst/>
          </a:prstGeom>
        </p:spPr>
      </p:pic>
      <p:sp>
        <p:nvSpPr>
          <p:cNvPr id="10" name="TextBox 9">
            <a:extLst>
              <a:ext uri="{FF2B5EF4-FFF2-40B4-BE49-F238E27FC236}">
                <a16:creationId xmlns:a16="http://schemas.microsoft.com/office/drawing/2014/main" id="{786E19D1-406D-2D50-4994-4545D11E483E}"/>
              </a:ext>
            </a:extLst>
          </p:cNvPr>
          <p:cNvSpPr txBox="1"/>
          <p:nvPr/>
        </p:nvSpPr>
        <p:spPr>
          <a:xfrm>
            <a:off x="6587412" y="5162293"/>
            <a:ext cx="3924829" cy="276999"/>
          </a:xfrm>
          <a:prstGeom prst="rect">
            <a:avLst/>
          </a:prstGeom>
          <a:noFill/>
        </p:spPr>
        <p:txBody>
          <a:bodyPr wrap="square" lIns="0" rIns="0" rtlCol="0">
            <a:spAutoFit/>
          </a:bodyPr>
          <a:lstStyle/>
          <a:p>
            <a:pPr algn="l"/>
            <a:r>
              <a:rPr lang="en-US" sz="1200">
                <a:solidFill>
                  <a:schemeClr val="accent6">
                    <a:lumMod val="75000"/>
                  </a:schemeClr>
                </a:solidFill>
                <a:latin typeface="+mj-lt"/>
              </a:rPr>
              <a:t>Example GW node to multiple demands</a:t>
            </a:r>
          </a:p>
        </p:txBody>
      </p:sp>
    </p:spTree>
    <p:extLst>
      <p:ext uri="{BB962C8B-B14F-4D97-AF65-F5344CB8AC3E}">
        <p14:creationId xmlns:p14="http://schemas.microsoft.com/office/powerpoint/2010/main" val="1542040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F2ECB-707F-942B-4BF2-07763EF65F6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B9463C4-5AFE-BCDF-3EAE-5CF5982C43C2}"/>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5514AE77-BCAD-8488-565A-93D3D23C8BB3}"/>
              </a:ext>
            </a:extLst>
          </p:cNvPr>
          <p:cNvSpPr>
            <a:spLocks noGrp="1"/>
          </p:cNvSpPr>
          <p:nvPr>
            <p:ph type="title"/>
          </p:nvPr>
        </p:nvSpPr>
        <p:spPr/>
        <p:txBody>
          <a:bodyPr/>
          <a:lstStyle/>
          <a:p>
            <a:r>
              <a:rPr lang="en-US"/>
              <a:t>Surface Water Supplies and Reservoirs</a:t>
            </a:r>
          </a:p>
        </p:txBody>
      </p:sp>
      <p:sp>
        <p:nvSpPr>
          <p:cNvPr id="4" name="Slide Number Placeholder 3">
            <a:extLst>
              <a:ext uri="{FF2B5EF4-FFF2-40B4-BE49-F238E27FC236}">
                <a16:creationId xmlns:a16="http://schemas.microsoft.com/office/drawing/2014/main" id="{D882B2FB-22E9-82C9-878F-9B2F730DA4BA}"/>
              </a:ext>
            </a:extLst>
          </p:cNvPr>
          <p:cNvSpPr>
            <a:spLocks noGrp="1"/>
          </p:cNvSpPr>
          <p:nvPr>
            <p:ph type="sldNum" sz="quarter" idx="13"/>
          </p:nvPr>
        </p:nvSpPr>
        <p:spPr/>
        <p:txBody>
          <a:bodyPr/>
          <a:lstStyle/>
          <a:p>
            <a:fld id="{ABF72756-0213-4A1F-BBDA-2E3072667FD8}" type="slidenum">
              <a:rPr lang="en-US" smtClean="0"/>
              <a:pPr/>
              <a:t>18</a:t>
            </a:fld>
            <a:endParaRPr lang="en-US"/>
          </a:p>
        </p:txBody>
      </p:sp>
    </p:spTree>
    <p:extLst>
      <p:ext uri="{BB962C8B-B14F-4D97-AF65-F5344CB8AC3E}">
        <p14:creationId xmlns:p14="http://schemas.microsoft.com/office/powerpoint/2010/main" val="1890802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2FF44-F54C-31EF-C2E1-BC2004CA313C}"/>
              </a:ext>
            </a:extLst>
          </p:cNvPr>
          <p:cNvSpPr>
            <a:spLocks noGrp="1"/>
          </p:cNvSpPr>
          <p:nvPr>
            <p:ph type="title"/>
          </p:nvPr>
        </p:nvSpPr>
        <p:spPr/>
        <p:txBody>
          <a:bodyPr/>
          <a:lstStyle/>
          <a:p>
            <a:r>
              <a:rPr lang="en-US"/>
              <a:t>Surface Water Inflows</a:t>
            </a:r>
          </a:p>
        </p:txBody>
      </p:sp>
      <p:sp>
        <p:nvSpPr>
          <p:cNvPr id="3" name="Slide Number Placeholder 2">
            <a:extLst>
              <a:ext uri="{FF2B5EF4-FFF2-40B4-BE49-F238E27FC236}">
                <a16:creationId xmlns:a16="http://schemas.microsoft.com/office/drawing/2014/main" id="{3E86FF9F-CA04-58CE-BF25-025E2D0CBDD4}"/>
              </a:ext>
            </a:extLst>
          </p:cNvPr>
          <p:cNvSpPr>
            <a:spLocks noGrp="1"/>
          </p:cNvSpPr>
          <p:nvPr>
            <p:ph type="sldNum" sz="quarter" idx="10"/>
          </p:nvPr>
        </p:nvSpPr>
        <p:spPr/>
        <p:txBody>
          <a:bodyPr/>
          <a:lstStyle/>
          <a:p>
            <a:fld id="{ABF72756-0213-4A1F-BBDA-2E3072667FD8}" type="slidenum">
              <a:rPr lang="en-US" smtClean="0"/>
              <a:pPr/>
              <a:t>19</a:t>
            </a:fld>
            <a:endParaRPr lang="en-US"/>
          </a:p>
        </p:txBody>
      </p:sp>
      <p:sp>
        <p:nvSpPr>
          <p:cNvPr id="4" name="Text Placeholder 3">
            <a:extLst>
              <a:ext uri="{FF2B5EF4-FFF2-40B4-BE49-F238E27FC236}">
                <a16:creationId xmlns:a16="http://schemas.microsoft.com/office/drawing/2014/main" id="{6A10C26C-4817-4076-8194-1B959FC1F085}"/>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1D8D027F-C40B-DF3B-D427-94866E4A00E2}"/>
              </a:ext>
            </a:extLst>
          </p:cNvPr>
          <p:cNvSpPr>
            <a:spLocks noGrp="1"/>
          </p:cNvSpPr>
          <p:nvPr>
            <p:ph type="body" sz="quarter" idx="13"/>
          </p:nvPr>
        </p:nvSpPr>
        <p:spPr>
          <a:xfrm>
            <a:off x="620486" y="1590675"/>
            <a:ext cx="5475514" cy="4581525"/>
          </a:xfrm>
        </p:spPr>
        <p:txBody>
          <a:bodyPr/>
          <a:lstStyle/>
          <a:p>
            <a:r>
              <a:rPr lang="en-US"/>
              <a:t>Surface water runoff volumes were added at points of interest into the OASIS model as inflows</a:t>
            </a:r>
          </a:p>
          <a:p>
            <a:pPr lvl="1"/>
            <a:r>
              <a:rPr lang="en-US"/>
              <a:t>Areas of interest were identified as areas along streams with a surface water intake, instream reservoir or confluences with wastewater returns</a:t>
            </a:r>
          </a:p>
          <a:p>
            <a:r>
              <a:rPr lang="en-US"/>
              <a:t>Different inflows were provided as XML files for each watershed for various modeling scenarios</a:t>
            </a:r>
          </a:p>
          <a:p>
            <a:pPr lvl="1"/>
            <a:r>
              <a:rPr lang="en-US"/>
              <a:t>OCL code was written to determine which timeseries to use for the simulation depending on user input within the OASIS platform.</a:t>
            </a:r>
          </a:p>
          <a:p>
            <a:r>
              <a:rPr lang="en-US"/>
              <a:t>Metrological data from SWMM was utilized to calculate  precipitation and evaporation time series for Reservoirs </a:t>
            </a:r>
          </a:p>
          <a:p>
            <a:r>
              <a:rPr lang="en-US"/>
              <a:t>See SWMM Modeling Approach for more details on surface water runoff calculations</a:t>
            </a:r>
          </a:p>
        </p:txBody>
      </p:sp>
      <p:pic>
        <p:nvPicPr>
          <p:cNvPr id="2050" name="Picture 2">
            <a:extLst>
              <a:ext uri="{FF2B5EF4-FFF2-40B4-BE49-F238E27FC236}">
                <a16:creationId xmlns:a16="http://schemas.microsoft.com/office/drawing/2014/main" id="{D682D043-DF85-62B7-5195-8B186BEE54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6980" y="1076325"/>
            <a:ext cx="44631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Logo&#10;&#10;Description automatically generated">
            <a:extLst>
              <a:ext uri="{FF2B5EF4-FFF2-40B4-BE49-F238E27FC236}">
                <a16:creationId xmlns:a16="http://schemas.microsoft.com/office/drawing/2014/main" id="{3F640D79-9220-6583-1388-ED044BFB57E2}"/>
              </a:ext>
            </a:extLst>
          </p:cNvPr>
          <p:cNvPicPr>
            <a:picLocks noChangeAspect="1"/>
          </p:cNvPicPr>
          <p:nvPr/>
        </p:nvPicPr>
        <p:blipFill>
          <a:blip r:embed="rId3"/>
          <a:stretch>
            <a:fillRect/>
          </a:stretch>
        </p:blipFill>
        <p:spPr>
          <a:xfrm>
            <a:off x="7593798" y="3290643"/>
            <a:ext cx="2398275" cy="767433"/>
          </a:xfrm>
          <a:prstGeom prst="rect">
            <a:avLst/>
          </a:prstGeom>
        </p:spPr>
      </p:pic>
      <p:cxnSp>
        <p:nvCxnSpPr>
          <p:cNvPr id="18" name="Straight Arrow Connector 17">
            <a:extLst>
              <a:ext uri="{FF2B5EF4-FFF2-40B4-BE49-F238E27FC236}">
                <a16:creationId xmlns:a16="http://schemas.microsoft.com/office/drawing/2014/main" id="{AA196C74-B7F4-6E68-69DE-62BCC28C8DA2}"/>
              </a:ext>
            </a:extLst>
          </p:cNvPr>
          <p:cNvCxnSpPr>
            <a:cxnSpLocks/>
          </p:cNvCxnSpPr>
          <p:nvPr/>
        </p:nvCxnSpPr>
        <p:spPr>
          <a:xfrm>
            <a:off x="8792936" y="2074618"/>
            <a:ext cx="0" cy="1179743"/>
          </a:xfrm>
          <a:prstGeom prst="straightConnector1">
            <a:avLst/>
          </a:prstGeom>
          <a:ln w="571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14804053-5AEE-C63E-81B7-D78623DB0C93}"/>
              </a:ext>
            </a:extLst>
          </p:cNvPr>
          <p:cNvSpPr txBox="1"/>
          <p:nvPr/>
        </p:nvSpPr>
        <p:spPr>
          <a:xfrm>
            <a:off x="9077665" y="2563724"/>
            <a:ext cx="2141859" cy="338554"/>
          </a:xfrm>
          <a:prstGeom prst="rect">
            <a:avLst/>
          </a:prstGeom>
          <a:noFill/>
        </p:spPr>
        <p:txBody>
          <a:bodyPr wrap="square" lIns="0" rIns="0" rtlCol="0">
            <a:spAutoFit/>
          </a:bodyPr>
          <a:lstStyle/>
          <a:p>
            <a:pPr algn="l"/>
            <a:r>
              <a:rPr lang="en-US" sz="1600">
                <a:solidFill>
                  <a:srgbClr val="404040"/>
                </a:solidFill>
                <a:latin typeface="+mj-lt"/>
              </a:rPr>
              <a:t>Modeled Inflows</a:t>
            </a:r>
          </a:p>
        </p:txBody>
      </p:sp>
      <p:pic>
        <p:nvPicPr>
          <p:cNvPr id="23" name="Picture 22">
            <a:extLst>
              <a:ext uri="{FF2B5EF4-FFF2-40B4-BE49-F238E27FC236}">
                <a16:creationId xmlns:a16="http://schemas.microsoft.com/office/drawing/2014/main" id="{A72ECF34-0FE7-3750-7959-29FBDA50159C}"/>
              </a:ext>
            </a:extLst>
          </p:cNvPr>
          <p:cNvPicPr>
            <a:picLocks noChangeAspect="1"/>
          </p:cNvPicPr>
          <p:nvPr/>
        </p:nvPicPr>
        <p:blipFill>
          <a:blip r:embed="rId4"/>
          <a:stretch>
            <a:fillRect/>
          </a:stretch>
        </p:blipFill>
        <p:spPr>
          <a:xfrm>
            <a:off x="10375960" y="3820753"/>
            <a:ext cx="1548240" cy="2756029"/>
          </a:xfrm>
          <a:prstGeom prst="rect">
            <a:avLst/>
          </a:prstGeom>
        </p:spPr>
      </p:pic>
      <p:cxnSp>
        <p:nvCxnSpPr>
          <p:cNvPr id="25" name="Connector: Elbow 24">
            <a:extLst>
              <a:ext uri="{FF2B5EF4-FFF2-40B4-BE49-F238E27FC236}">
                <a16:creationId xmlns:a16="http://schemas.microsoft.com/office/drawing/2014/main" id="{125BC46F-EDAE-273D-B409-8D74A2279035}"/>
              </a:ext>
            </a:extLst>
          </p:cNvPr>
          <p:cNvCxnSpPr/>
          <p:nvPr/>
        </p:nvCxnSpPr>
        <p:spPr>
          <a:xfrm>
            <a:off x="8792935" y="4200525"/>
            <a:ext cx="1355659" cy="1276350"/>
          </a:xfrm>
          <a:prstGeom prst="bentConnector3">
            <a:avLst>
              <a:gd name="adj1" fmla="val 115"/>
            </a:avLst>
          </a:prstGeom>
          <a:ln w="57150">
            <a:tailEnd type="triangle"/>
          </a:ln>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1D96B69F-EBD7-7300-5BD9-E0A1BB35561E}"/>
              </a:ext>
            </a:extLst>
          </p:cNvPr>
          <p:cNvSpPr txBox="1"/>
          <p:nvPr/>
        </p:nvSpPr>
        <p:spPr>
          <a:xfrm>
            <a:off x="6594356" y="4446441"/>
            <a:ext cx="2141859" cy="1323439"/>
          </a:xfrm>
          <a:prstGeom prst="rect">
            <a:avLst/>
          </a:prstGeom>
          <a:noFill/>
        </p:spPr>
        <p:txBody>
          <a:bodyPr wrap="square" lIns="0" rIns="0" rtlCol="0">
            <a:spAutoFit/>
          </a:bodyPr>
          <a:lstStyle/>
          <a:p>
            <a:pPr algn="ctr"/>
            <a:r>
              <a:rPr lang="en-US" sz="1600">
                <a:solidFill>
                  <a:srgbClr val="404040"/>
                </a:solidFill>
                <a:latin typeface="+mj-lt"/>
              </a:rPr>
              <a:t>10 inflow timeseries per surface water nodes representing different climate and year scenarios </a:t>
            </a:r>
          </a:p>
        </p:txBody>
      </p:sp>
    </p:spTree>
    <p:extLst>
      <p:ext uri="{BB962C8B-B14F-4D97-AF65-F5344CB8AC3E}">
        <p14:creationId xmlns:p14="http://schemas.microsoft.com/office/powerpoint/2010/main" val="1235393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EB9B0-B912-E0C8-13B5-CE473A16FE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479F47-7317-5F04-E8BD-7AD6C95C619C}"/>
              </a:ext>
            </a:extLst>
          </p:cNvPr>
          <p:cNvSpPr>
            <a:spLocks noGrp="1"/>
          </p:cNvSpPr>
          <p:nvPr>
            <p:ph type="title"/>
          </p:nvPr>
        </p:nvSpPr>
        <p:spPr/>
        <p:txBody>
          <a:bodyPr/>
          <a:lstStyle/>
          <a:p>
            <a:r>
              <a:rPr lang="en-US"/>
              <a:t>Table of Contents</a:t>
            </a:r>
          </a:p>
        </p:txBody>
      </p:sp>
      <p:sp>
        <p:nvSpPr>
          <p:cNvPr id="3" name="Slide Number Placeholder 2">
            <a:extLst>
              <a:ext uri="{FF2B5EF4-FFF2-40B4-BE49-F238E27FC236}">
                <a16:creationId xmlns:a16="http://schemas.microsoft.com/office/drawing/2014/main" id="{C17BA051-A043-9828-0E73-DBB412196238}"/>
              </a:ext>
            </a:extLst>
          </p:cNvPr>
          <p:cNvSpPr>
            <a:spLocks noGrp="1"/>
          </p:cNvSpPr>
          <p:nvPr>
            <p:ph type="sldNum" sz="quarter" idx="10"/>
          </p:nvPr>
        </p:nvSpPr>
        <p:spPr/>
        <p:txBody>
          <a:bodyPr/>
          <a:lstStyle/>
          <a:p>
            <a:fld id="{ABF72756-0213-4A1F-BBDA-2E3072667FD8}" type="slidenum">
              <a:rPr lang="en-US" smtClean="0"/>
              <a:pPr/>
              <a:t>2</a:t>
            </a:fld>
            <a:endParaRPr lang="en-US"/>
          </a:p>
        </p:txBody>
      </p:sp>
      <p:sp>
        <p:nvSpPr>
          <p:cNvPr id="4" name="Text Placeholder 3">
            <a:extLst>
              <a:ext uri="{FF2B5EF4-FFF2-40B4-BE49-F238E27FC236}">
                <a16:creationId xmlns:a16="http://schemas.microsoft.com/office/drawing/2014/main" id="{6A2ACC3C-445A-D76F-CD5D-26277DE01642}"/>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789A587B-6E53-E294-02F5-5488F26B8F43}"/>
              </a:ext>
            </a:extLst>
          </p:cNvPr>
          <p:cNvSpPr>
            <a:spLocks noGrp="1"/>
          </p:cNvSpPr>
          <p:nvPr>
            <p:ph type="body" sz="quarter" idx="13"/>
          </p:nvPr>
        </p:nvSpPr>
        <p:spPr/>
        <p:txBody>
          <a:bodyPr/>
          <a:lstStyle/>
          <a:p>
            <a:endParaRPr lang="en-US"/>
          </a:p>
        </p:txBody>
      </p:sp>
      <p:graphicFrame>
        <p:nvGraphicFramePr>
          <p:cNvPr id="6" name="Diagram 5">
            <a:extLst>
              <a:ext uri="{FF2B5EF4-FFF2-40B4-BE49-F238E27FC236}">
                <a16:creationId xmlns:a16="http://schemas.microsoft.com/office/drawing/2014/main" id="{D25001D5-6526-BC7D-FF14-64BC17828E80}"/>
              </a:ext>
            </a:extLst>
          </p:cNvPr>
          <p:cNvGraphicFramePr/>
          <p:nvPr>
            <p:extLst>
              <p:ext uri="{D42A27DB-BD31-4B8C-83A1-F6EECF244321}">
                <p14:modId xmlns:p14="http://schemas.microsoft.com/office/powerpoint/2010/main" val="3833758716"/>
              </p:ext>
            </p:extLst>
          </p:nvPr>
        </p:nvGraphicFramePr>
        <p:xfrm>
          <a:off x="863600" y="1585811"/>
          <a:ext cx="8128000" cy="4581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1208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16A21C-E197-6DBF-6A3A-4F48462E0D88}"/>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6A6AF63E-F4FA-9BED-461E-0485C50C77B1}"/>
              </a:ext>
            </a:extLst>
          </p:cNvPr>
          <p:cNvSpPr>
            <a:spLocks noGrp="1"/>
          </p:cNvSpPr>
          <p:nvPr>
            <p:ph type="title"/>
          </p:nvPr>
        </p:nvSpPr>
        <p:spPr/>
        <p:txBody>
          <a:bodyPr/>
          <a:lstStyle/>
          <a:p>
            <a:r>
              <a:rPr lang="en-US"/>
              <a:t>Reservoirs</a:t>
            </a:r>
          </a:p>
        </p:txBody>
      </p:sp>
      <p:sp>
        <p:nvSpPr>
          <p:cNvPr id="4" name="Slide Number Placeholder 3">
            <a:extLst>
              <a:ext uri="{FF2B5EF4-FFF2-40B4-BE49-F238E27FC236}">
                <a16:creationId xmlns:a16="http://schemas.microsoft.com/office/drawing/2014/main" id="{41B5F609-BE38-DC49-36FF-8C28E6C1274D}"/>
              </a:ext>
            </a:extLst>
          </p:cNvPr>
          <p:cNvSpPr>
            <a:spLocks noGrp="1"/>
          </p:cNvSpPr>
          <p:nvPr>
            <p:ph type="sldNum" sz="quarter" idx="13"/>
          </p:nvPr>
        </p:nvSpPr>
        <p:spPr/>
        <p:txBody>
          <a:bodyPr/>
          <a:lstStyle/>
          <a:p>
            <a:fld id="{ABF72756-0213-4A1F-BBDA-2E3072667FD8}" type="slidenum">
              <a:rPr lang="en-US" smtClean="0"/>
              <a:pPr/>
              <a:t>20</a:t>
            </a:fld>
            <a:endParaRPr lang="en-US"/>
          </a:p>
        </p:txBody>
      </p:sp>
    </p:spTree>
    <p:extLst>
      <p:ext uri="{BB962C8B-B14F-4D97-AF65-F5344CB8AC3E}">
        <p14:creationId xmlns:p14="http://schemas.microsoft.com/office/powerpoint/2010/main" val="3446594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BDAF7-5DE8-D7B9-E009-C575F133EFDC}"/>
              </a:ext>
            </a:extLst>
          </p:cNvPr>
          <p:cNvSpPr>
            <a:spLocks noGrp="1"/>
          </p:cNvSpPr>
          <p:nvPr>
            <p:ph type="title"/>
          </p:nvPr>
        </p:nvSpPr>
        <p:spPr/>
        <p:txBody>
          <a:bodyPr/>
          <a:lstStyle/>
          <a:p>
            <a:r>
              <a:rPr lang="en-US"/>
              <a:t>Reservoir Table in OASIS</a:t>
            </a:r>
          </a:p>
        </p:txBody>
      </p:sp>
      <p:sp>
        <p:nvSpPr>
          <p:cNvPr id="3" name="Slide Number Placeholder 2">
            <a:extLst>
              <a:ext uri="{FF2B5EF4-FFF2-40B4-BE49-F238E27FC236}">
                <a16:creationId xmlns:a16="http://schemas.microsoft.com/office/drawing/2014/main" id="{60C1C1C5-F7E1-A7CB-B68F-2F64C76E22A0}"/>
              </a:ext>
            </a:extLst>
          </p:cNvPr>
          <p:cNvSpPr>
            <a:spLocks noGrp="1"/>
          </p:cNvSpPr>
          <p:nvPr>
            <p:ph type="sldNum" sz="quarter" idx="10"/>
          </p:nvPr>
        </p:nvSpPr>
        <p:spPr/>
        <p:txBody>
          <a:bodyPr/>
          <a:lstStyle/>
          <a:p>
            <a:fld id="{ABF72756-0213-4A1F-BBDA-2E3072667FD8}" type="slidenum">
              <a:rPr lang="en-US" smtClean="0"/>
              <a:pPr/>
              <a:t>21</a:t>
            </a:fld>
            <a:endParaRPr lang="en-US"/>
          </a:p>
        </p:txBody>
      </p:sp>
      <p:sp>
        <p:nvSpPr>
          <p:cNvPr id="4" name="Text Placeholder 3">
            <a:extLst>
              <a:ext uri="{FF2B5EF4-FFF2-40B4-BE49-F238E27FC236}">
                <a16:creationId xmlns:a16="http://schemas.microsoft.com/office/drawing/2014/main" id="{F074B7D9-A073-EAB2-C9D5-76F7B5B292AE}"/>
              </a:ext>
            </a:extLst>
          </p:cNvPr>
          <p:cNvSpPr>
            <a:spLocks noGrp="1"/>
          </p:cNvSpPr>
          <p:nvPr>
            <p:ph type="body" sz="quarter" idx="12"/>
          </p:nvPr>
        </p:nvSpPr>
        <p:spPr/>
        <p:txBody>
          <a:bodyPr/>
          <a:lstStyle/>
          <a:p>
            <a:endParaRPr lang="en-US"/>
          </a:p>
        </p:txBody>
      </p:sp>
      <p:pic>
        <p:nvPicPr>
          <p:cNvPr id="7" name="Picture 6">
            <a:extLst>
              <a:ext uri="{FF2B5EF4-FFF2-40B4-BE49-F238E27FC236}">
                <a16:creationId xmlns:a16="http://schemas.microsoft.com/office/drawing/2014/main" id="{52E721BA-691C-2624-2D94-4B3EA79532A3}"/>
              </a:ext>
            </a:extLst>
          </p:cNvPr>
          <p:cNvPicPr>
            <a:picLocks noChangeAspect="1"/>
          </p:cNvPicPr>
          <p:nvPr/>
        </p:nvPicPr>
        <p:blipFill>
          <a:blip r:embed="rId2"/>
          <a:stretch>
            <a:fillRect/>
          </a:stretch>
        </p:blipFill>
        <p:spPr>
          <a:xfrm>
            <a:off x="5392132" y="1914262"/>
            <a:ext cx="6657420" cy="3795352"/>
          </a:xfrm>
          <a:prstGeom prst="rect">
            <a:avLst/>
          </a:prstGeom>
        </p:spPr>
      </p:pic>
      <p:sp>
        <p:nvSpPr>
          <p:cNvPr id="9" name="Text Placeholder 4">
            <a:extLst>
              <a:ext uri="{FF2B5EF4-FFF2-40B4-BE49-F238E27FC236}">
                <a16:creationId xmlns:a16="http://schemas.microsoft.com/office/drawing/2014/main" id="{EC1625F4-D289-CB9D-0E6E-82B72ACBE8B0}"/>
              </a:ext>
            </a:extLst>
          </p:cNvPr>
          <p:cNvSpPr>
            <a:spLocks noGrp="1"/>
          </p:cNvSpPr>
          <p:nvPr>
            <p:ph type="body" sz="quarter" idx="13"/>
          </p:nvPr>
        </p:nvSpPr>
        <p:spPr>
          <a:xfrm>
            <a:off x="626835" y="1372014"/>
            <a:ext cx="8743407" cy="4923064"/>
          </a:xfrm>
        </p:spPr>
        <p:txBody>
          <a:bodyPr vert="horz" lIns="0" tIns="45720" rIns="0" bIns="45720" rtlCol="0" anchor="t">
            <a:noAutofit/>
          </a:bodyPr>
          <a:lstStyle/>
          <a:p>
            <a:pPr marL="0" indent="0">
              <a:buNone/>
            </a:pPr>
            <a:r>
              <a:rPr lang="en-US" sz="1400"/>
              <a:t>For each reservoir, the information in the reservoir table was found from the following sources: </a:t>
            </a:r>
            <a:endParaRPr lang="en-US" sz="1400">
              <a:cs typeface="Arial"/>
            </a:endParaRPr>
          </a:p>
          <a:p>
            <a:pPr marL="173355" indent="-173355"/>
            <a:r>
              <a:rPr lang="en-US" sz="1400">
                <a:cs typeface="Arial"/>
              </a:rPr>
              <a:t>Inflows &amp; Evaporation</a:t>
            </a:r>
          </a:p>
          <a:p>
            <a:pPr marL="356235" lvl="1" indent="-173355"/>
            <a:r>
              <a:rPr lang="en-US" sz="1100" b="0">
                <a:cs typeface="Arial"/>
              </a:rPr>
              <a:t>Derived from SWMM model </a:t>
            </a:r>
          </a:p>
          <a:p>
            <a:pPr marL="173355" indent="-173355"/>
            <a:r>
              <a:rPr lang="en-US" sz="1400">
                <a:cs typeface="Arial"/>
              </a:rPr>
              <a:t>Maximum Storage</a:t>
            </a:r>
          </a:p>
          <a:p>
            <a:pPr marL="356235" lvl="1" indent="-173355"/>
            <a:r>
              <a:rPr lang="en-US" sz="1100" b="0">
                <a:cs typeface="Arial"/>
              </a:rPr>
              <a:t>Identified from ODNR GIS Dam layer </a:t>
            </a:r>
          </a:p>
          <a:p>
            <a:pPr marL="356235" lvl="1" indent="-173355"/>
            <a:r>
              <a:rPr lang="en-US" sz="1100" b="0">
                <a:cs typeface="Arial"/>
              </a:rPr>
              <a:t>Model discourages storing water here. Used for flood storage.</a:t>
            </a:r>
          </a:p>
          <a:p>
            <a:pPr marL="173355" indent="-173355"/>
            <a:r>
              <a:rPr lang="en-US" sz="1400">
                <a:cs typeface="Arial"/>
              </a:rPr>
              <a:t>Upper Rule Curve- Normal/Summer Pool</a:t>
            </a:r>
          </a:p>
          <a:p>
            <a:pPr marL="356235" lvl="1" indent="-173355"/>
            <a:r>
              <a:rPr lang="en-US" sz="1100" b="0">
                <a:cs typeface="Arial"/>
              </a:rPr>
              <a:t>Identified for each reservoir as summer and normal pool</a:t>
            </a:r>
          </a:p>
          <a:p>
            <a:pPr marL="356235" lvl="1" indent="-173355"/>
            <a:r>
              <a:rPr lang="en-US" sz="1100" b="0">
                <a:cs typeface="Arial"/>
              </a:rPr>
              <a:t>If not strictly identified used the elevation of the dam crest </a:t>
            </a:r>
          </a:p>
          <a:p>
            <a:pPr marL="173355" indent="-173355"/>
            <a:r>
              <a:rPr lang="en-US" sz="1400">
                <a:cs typeface="Arial"/>
              </a:rPr>
              <a:t>Lower Rule – Trigger for operations</a:t>
            </a:r>
          </a:p>
          <a:p>
            <a:pPr marL="356235" lvl="1" indent="-173355"/>
            <a:r>
              <a:rPr lang="en-US" sz="1100" b="0">
                <a:cs typeface="Arial"/>
              </a:rPr>
              <a:t>Only used for O'Shaughnessy and Griggs reservoirs. </a:t>
            </a:r>
          </a:p>
          <a:p>
            <a:pPr marL="356235" lvl="1" indent="-173355"/>
            <a:r>
              <a:rPr lang="en-US" sz="1100" b="0">
                <a:cs typeface="Arial"/>
              </a:rPr>
              <a:t>From Columbus OASIS model </a:t>
            </a:r>
          </a:p>
          <a:p>
            <a:pPr marL="173355" indent="-173355"/>
            <a:r>
              <a:rPr lang="en-US" sz="1400">
                <a:cs typeface="Arial"/>
              </a:rPr>
              <a:t>Dead &amp; Initial Storage</a:t>
            </a:r>
          </a:p>
          <a:p>
            <a:pPr marL="356235" lvl="1" indent="-173355"/>
            <a:r>
              <a:rPr lang="en-US" sz="1100" b="0">
                <a:cs typeface="Arial"/>
              </a:rPr>
              <a:t>Assumed 0 or the elevation of usable storage</a:t>
            </a:r>
          </a:p>
          <a:p>
            <a:pPr marL="173355" indent="-173355"/>
            <a:r>
              <a:rPr lang="en-US" sz="1400" b="0">
                <a:cs typeface="Arial"/>
              </a:rPr>
              <a:t>Storage-Area-Elevation (SAE) Table</a:t>
            </a:r>
          </a:p>
          <a:p>
            <a:pPr marL="356235" lvl="1" indent="-173355"/>
            <a:r>
              <a:rPr lang="en-US" sz="1100" b="0">
                <a:cs typeface="Arial"/>
              </a:rPr>
              <a:t>Derived from ODNR contours in GIS </a:t>
            </a:r>
          </a:p>
          <a:p>
            <a:pPr marL="356235" lvl="1" indent="-173355"/>
            <a:r>
              <a:rPr lang="en-US" sz="1100" b="0">
                <a:cs typeface="Arial"/>
              </a:rPr>
              <a:t>If contours unavailable, assumed constant slope and used DEM data</a:t>
            </a:r>
          </a:p>
          <a:p>
            <a:pPr marL="356235" lvl="1" indent="-173355"/>
            <a:endParaRPr lang="en-US" sz="1100">
              <a:cs typeface="Arial"/>
            </a:endParaRPr>
          </a:p>
        </p:txBody>
      </p:sp>
    </p:spTree>
    <p:extLst>
      <p:ext uri="{BB962C8B-B14F-4D97-AF65-F5344CB8AC3E}">
        <p14:creationId xmlns:p14="http://schemas.microsoft.com/office/powerpoint/2010/main" val="1493340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9BB84-2EFD-BE4C-D4A6-9444F2DF3920}"/>
              </a:ext>
            </a:extLst>
          </p:cNvPr>
          <p:cNvSpPr>
            <a:spLocks noGrp="1"/>
          </p:cNvSpPr>
          <p:nvPr>
            <p:ph type="title"/>
          </p:nvPr>
        </p:nvSpPr>
        <p:spPr/>
        <p:txBody>
          <a:bodyPr/>
          <a:lstStyle/>
          <a:p>
            <a:r>
              <a:rPr lang="en-US"/>
              <a:t>Columbus Reservoir Operations</a:t>
            </a:r>
          </a:p>
        </p:txBody>
      </p:sp>
      <p:sp>
        <p:nvSpPr>
          <p:cNvPr id="3" name="Slide Number Placeholder 2">
            <a:extLst>
              <a:ext uri="{FF2B5EF4-FFF2-40B4-BE49-F238E27FC236}">
                <a16:creationId xmlns:a16="http://schemas.microsoft.com/office/drawing/2014/main" id="{BCF1BBAF-7AD7-0F7E-179E-779ADFE29D3E}"/>
              </a:ext>
            </a:extLst>
          </p:cNvPr>
          <p:cNvSpPr>
            <a:spLocks noGrp="1"/>
          </p:cNvSpPr>
          <p:nvPr>
            <p:ph type="sldNum" sz="quarter" idx="10"/>
          </p:nvPr>
        </p:nvSpPr>
        <p:spPr/>
        <p:txBody>
          <a:bodyPr/>
          <a:lstStyle/>
          <a:p>
            <a:fld id="{ABF72756-0213-4A1F-BBDA-2E3072667FD8}" type="slidenum">
              <a:rPr lang="en-US" smtClean="0"/>
              <a:pPr/>
              <a:t>22</a:t>
            </a:fld>
            <a:endParaRPr lang="en-US"/>
          </a:p>
        </p:txBody>
      </p:sp>
      <p:sp>
        <p:nvSpPr>
          <p:cNvPr id="4" name="Text Placeholder 3">
            <a:extLst>
              <a:ext uri="{FF2B5EF4-FFF2-40B4-BE49-F238E27FC236}">
                <a16:creationId xmlns:a16="http://schemas.microsoft.com/office/drawing/2014/main" id="{7A632773-DEB7-A41A-1F69-07B67216B1B0}"/>
              </a:ext>
            </a:extLst>
          </p:cNvPr>
          <p:cNvSpPr>
            <a:spLocks noGrp="1"/>
          </p:cNvSpPr>
          <p:nvPr>
            <p:ph type="body" sz="quarter" idx="12"/>
          </p:nvPr>
        </p:nvSpPr>
        <p:spPr/>
        <p:txBody>
          <a:bodyPr/>
          <a:lstStyle/>
          <a:p>
            <a:r>
              <a:rPr lang="en-US"/>
              <a:t>Operations developed with City for development of Columbus OASIS model of Drought Planning </a:t>
            </a:r>
          </a:p>
        </p:txBody>
      </p:sp>
      <p:sp>
        <p:nvSpPr>
          <p:cNvPr id="5" name="Text Placeholder 4">
            <a:extLst>
              <a:ext uri="{FF2B5EF4-FFF2-40B4-BE49-F238E27FC236}">
                <a16:creationId xmlns:a16="http://schemas.microsoft.com/office/drawing/2014/main" id="{CE7333B4-E5EF-88D1-E994-9D3E4D573C3F}"/>
              </a:ext>
            </a:extLst>
          </p:cNvPr>
          <p:cNvSpPr>
            <a:spLocks noGrp="1"/>
          </p:cNvSpPr>
          <p:nvPr>
            <p:ph type="body" sz="quarter" idx="13"/>
          </p:nvPr>
        </p:nvSpPr>
        <p:spPr/>
        <p:txBody>
          <a:bodyPr vert="horz" lIns="0" tIns="45720" rIns="0" bIns="45720" rtlCol="0" anchor="t">
            <a:noAutofit/>
          </a:bodyPr>
          <a:lstStyle/>
          <a:p>
            <a:pPr marL="173355" indent="-173355"/>
            <a:r>
              <a:rPr lang="en-US" dirty="0">
                <a:ea typeface="MS PGothic"/>
              </a:rPr>
              <a:t>Columbus </a:t>
            </a:r>
            <a:r>
              <a:rPr lang="en-US" dirty="0" err="1">
                <a:ea typeface="MS PGothic"/>
              </a:rPr>
              <a:t>Upground</a:t>
            </a:r>
            <a:r>
              <a:rPr lang="en-US" dirty="0">
                <a:ea typeface="MS PGothic"/>
              </a:rPr>
              <a:t> Reservoirs (</a:t>
            </a:r>
            <a:r>
              <a:rPr lang="en-US" dirty="0" err="1">
                <a:ea typeface="MS PGothic"/>
              </a:rPr>
              <a:t>Doutt</a:t>
            </a:r>
            <a:r>
              <a:rPr lang="en-US" dirty="0">
                <a:ea typeface="MS PGothic"/>
              </a:rPr>
              <a:t>, R1 and R3) </a:t>
            </a:r>
          </a:p>
          <a:p>
            <a:pPr marL="356235" lvl="1" indent="-173355"/>
            <a:r>
              <a:rPr lang="en-US" dirty="0" err="1">
                <a:ea typeface="MS PGothic"/>
              </a:rPr>
              <a:t>Doutt</a:t>
            </a:r>
            <a:r>
              <a:rPr lang="en-US" dirty="0">
                <a:ea typeface="MS PGothic"/>
              </a:rPr>
              <a:t> Online through all scenarios </a:t>
            </a:r>
            <a:endParaRPr lang="en-US" dirty="0">
              <a:ea typeface="MS PGothic"/>
              <a:cs typeface="Arial"/>
            </a:endParaRPr>
          </a:p>
          <a:p>
            <a:pPr marL="356235" lvl="1" indent="-173355"/>
            <a:r>
              <a:rPr lang="en-US" dirty="0">
                <a:ea typeface="MS PGothic"/>
              </a:rPr>
              <a:t>R1 and R3 online starting in 2040 </a:t>
            </a:r>
            <a:endParaRPr lang="en-US" dirty="0">
              <a:ea typeface="MS PGothic"/>
              <a:cs typeface="Arial"/>
            </a:endParaRPr>
          </a:p>
          <a:p>
            <a:pPr marL="356235" lvl="1" indent="-173355"/>
            <a:r>
              <a:rPr lang="en-US" dirty="0">
                <a:ea typeface="MS PGothic"/>
              </a:rPr>
              <a:t>Release water to O’Shaughnessy once usable storage of O’Shaughnessy &lt; 80% </a:t>
            </a:r>
            <a:endParaRPr lang="en-US" dirty="0">
              <a:ea typeface="MS PGothic"/>
              <a:cs typeface="Arial"/>
            </a:endParaRPr>
          </a:p>
          <a:p>
            <a:pPr marL="356235" lvl="1" indent="-173355"/>
            <a:r>
              <a:rPr lang="en-US" dirty="0">
                <a:ea typeface="MS PGothic"/>
              </a:rPr>
              <a:t>Release is limited based on number of reservoirs online: </a:t>
            </a:r>
            <a:endParaRPr lang="en-US" dirty="0">
              <a:ea typeface="MS PGothic"/>
              <a:cs typeface="Arial"/>
            </a:endParaRPr>
          </a:p>
          <a:p>
            <a:pPr marL="539115" lvl="2" indent="-173355"/>
            <a:r>
              <a:rPr lang="en-US" dirty="0">
                <a:ea typeface="MS PGothic"/>
              </a:rPr>
              <a:t>Just </a:t>
            </a:r>
            <a:r>
              <a:rPr lang="en-US" dirty="0" err="1">
                <a:ea typeface="MS PGothic"/>
              </a:rPr>
              <a:t>Doutt</a:t>
            </a:r>
            <a:r>
              <a:rPr lang="en-US" dirty="0">
                <a:ea typeface="MS PGothic"/>
              </a:rPr>
              <a:t>: Maximum of 37 MGD </a:t>
            </a:r>
            <a:endParaRPr lang="en-US" dirty="0">
              <a:ea typeface="MS PGothic"/>
              <a:cs typeface="Arial"/>
            </a:endParaRPr>
          </a:p>
          <a:p>
            <a:pPr marL="539115" lvl="2" indent="-173355"/>
            <a:r>
              <a:rPr lang="en-US" dirty="0" err="1">
                <a:ea typeface="MS PGothic"/>
              </a:rPr>
              <a:t>Doutt</a:t>
            </a:r>
            <a:r>
              <a:rPr lang="en-US" dirty="0">
                <a:ea typeface="MS PGothic"/>
              </a:rPr>
              <a:t>, R1 and R3: Maximum of 70 MGD </a:t>
            </a:r>
            <a:endParaRPr lang="en-US" dirty="0">
              <a:ea typeface="MS PGothic"/>
              <a:cs typeface="Arial"/>
            </a:endParaRPr>
          </a:p>
          <a:p>
            <a:pPr marL="173355" indent="-173355"/>
            <a:r>
              <a:rPr lang="en-US" dirty="0">
                <a:ea typeface="MS PGothic"/>
              </a:rPr>
              <a:t>O’Shaughnessy Reservoir</a:t>
            </a:r>
            <a:endParaRPr lang="en-US" dirty="0">
              <a:ea typeface="MS PGothic"/>
              <a:cs typeface="Arial"/>
            </a:endParaRPr>
          </a:p>
          <a:p>
            <a:pPr marL="356235" lvl="1" indent="-173355"/>
            <a:r>
              <a:rPr lang="en-US" dirty="0">
                <a:ea typeface="MS PGothic"/>
              </a:rPr>
              <a:t>Supplements Griggs Reservoir to keep Griggs usable storage at 95%</a:t>
            </a:r>
            <a:endParaRPr lang="en-US" dirty="0">
              <a:ea typeface="MS PGothic"/>
              <a:cs typeface="Arial"/>
            </a:endParaRPr>
          </a:p>
          <a:p>
            <a:pPr marL="356235" lvl="1" indent="-173355"/>
            <a:r>
              <a:rPr lang="en-US" dirty="0">
                <a:ea typeface="MS PGothic"/>
              </a:rPr>
              <a:t>Del-Co max allocation of 16.9 MGD to Olentangy </a:t>
            </a:r>
            <a:r>
              <a:rPr lang="en-US" dirty="0" err="1">
                <a:ea typeface="MS PGothic"/>
              </a:rPr>
              <a:t>Upground</a:t>
            </a:r>
            <a:r>
              <a:rPr lang="en-US" dirty="0">
                <a:ea typeface="MS PGothic"/>
              </a:rPr>
              <a:t> Reservoirs </a:t>
            </a:r>
            <a:endParaRPr lang="en-US" dirty="0">
              <a:ea typeface="MS PGothic"/>
              <a:cs typeface="Arial"/>
            </a:endParaRPr>
          </a:p>
          <a:p>
            <a:pPr marL="356235" lvl="1" indent="-173355"/>
            <a:r>
              <a:rPr lang="en-US" dirty="0">
                <a:ea typeface="MS PGothic"/>
              </a:rPr>
              <a:t>Starting in 2030, Home Rd WTP pulls directly from O’Shaughnessy Reservoir </a:t>
            </a:r>
            <a:endParaRPr lang="en-US" dirty="0">
              <a:ea typeface="MS PGothic"/>
              <a:cs typeface="Arial"/>
            </a:endParaRPr>
          </a:p>
          <a:p>
            <a:pPr marL="173355" indent="-173355"/>
            <a:r>
              <a:rPr lang="en-US" dirty="0">
                <a:ea typeface="MS PGothic"/>
              </a:rPr>
              <a:t>Griggs Reservoir</a:t>
            </a:r>
            <a:endParaRPr lang="en-US" dirty="0">
              <a:ea typeface="MS PGothic"/>
              <a:cs typeface="Arial"/>
            </a:endParaRPr>
          </a:p>
          <a:p>
            <a:pPr marL="356235" lvl="1" indent="-173355"/>
            <a:r>
              <a:rPr lang="en-US" dirty="0">
                <a:ea typeface="MS PGothic"/>
              </a:rPr>
              <a:t>Releases water to downstream pump station for Dublin Rd WTP </a:t>
            </a:r>
            <a:endParaRPr lang="en-US" dirty="0">
              <a:ea typeface="MS PGothic"/>
              <a:cs typeface="Arial"/>
            </a:endParaRPr>
          </a:p>
          <a:p>
            <a:pPr marL="356235" lvl="1" indent="-173355"/>
            <a:r>
              <a:rPr lang="en-US" dirty="0">
                <a:ea typeface="MS PGothic"/>
              </a:rPr>
              <a:t>Begins drawdown once O’Shaughnessy usable storage is below 80%, Griggs and O’Shaughnessy are drawn down at the same rate </a:t>
            </a:r>
            <a:endParaRPr lang="en-US" dirty="0">
              <a:ea typeface="MS PGothic"/>
              <a:cs typeface="Arial"/>
            </a:endParaRPr>
          </a:p>
        </p:txBody>
      </p:sp>
    </p:spTree>
    <p:extLst>
      <p:ext uri="{BB962C8B-B14F-4D97-AF65-F5344CB8AC3E}">
        <p14:creationId xmlns:p14="http://schemas.microsoft.com/office/powerpoint/2010/main" val="3138719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2D255-77C7-F83D-2F5A-82D612321886}"/>
              </a:ext>
            </a:extLst>
          </p:cNvPr>
          <p:cNvSpPr>
            <a:spLocks noGrp="1"/>
          </p:cNvSpPr>
          <p:nvPr>
            <p:ph type="title"/>
          </p:nvPr>
        </p:nvSpPr>
        <p:spPr/>
        <p:txBody>
          <a:bodyPr/>
          <a:lstStyle/>
          <a:p>
            <a:r>
              <a:rPr lang="en-US"/>
              <a:t>Alum Creek Allocations</a:t>
            </a:r>
          </a:p>
        </p:txBody>
      </p:sp>
      <p:sp>
        <p:nvSpPr>
          <p:cNvPr id="3" name="Slide Number Placeholder 2">
            <a:extLst>
              <a:ext uri="{FF2B5EF4-FFF2-40B4-BE49-F238E27FC236}">
                <a16:creationId xmlns:a16="http://schemas.microsoft.com/office/drawing/2014/main" id="{E63EE8AB-AF07-036B-B0EC-B3DA644897C8}"/>
              </a:ext>
            </a:extLst>
          </p:cNvPr>
          <p:cNvSpPr>
            <a:spLocks noGrp="1"/>
          </p:cNvSpPr>
          <p:nvPr>
            <p:ph type="sldNum" sz="quarter" idx="10"/>
          </p:nvPr>
        </p:nvSpPr>
        <p:spPr/>
        <p:txBody>
          <a:bodyPr/>
          <a:lstStyle/>
          <a:p>
            <a:fld id="{ABF72756-0213-4A1F-BBDA-2E3072667FD8}" type="slidenum">
              <a:rPr lang="en-US" smtClean="0"/>
              <a:pPr/>
              <a:t>23</a:t>
            </a:fld>
            <a:endParaRPr lang="en-US"/>
          </a:p>
        </p:txBody>
      </p:sp>
      <p:sp>
        <p:nvSpPr>
          <p:cNvPr id="4" name="Text Placeholder 3">
            <a:extLst>
              <a:ext uri="{FF2B5EF4-FFF2-40B4-BE49-F238E27FC236}">
                <a16:creationId xmlns:a16="http://schemas.microsoft.com/office/drawing/2014/main" id="{50D644B0-FB1F-603A-D56E-296E7B705558}"/>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DC3A1A64-E6D3-9ED1-4A6A-F0FAAF99367F}"/>
              </a:ext>
            </a:extLst>
          </p:cNvPr>
          <p:cNvSpPr>
            <a:spLocks noGrp="1"/>
          </p:cNvSpPr>
          <p:nvPr>
            <p:ph type="body" sz="quarter" idx="13"/>
          </p:nvPr>
        </p:nvSpPr>
        <p:spPr>
          <a:xfrm>
            <a:off x="516970" y="1464992"/>
            <a:ext cx="10972800" cy="4581525"/>
          </a:xfrm>
        </p:spPr>
        <p:txBody>
          <a:bodyPr vert="horz" lIns="0" tIns="45720" rIns="0" bIns="45720" rtlCol="0" anchor="t">
            <a:noAutofit/>
          </a:bodyPr>
          <a:lstStyle/>
          <a:p>
            <a:pPr marL="173355" indent="-173355"/>
            <a:r>
              <a:rPr lang="en-US">
                <a:ea typeface="MS PGothic"/>
              </a:rPr>
              <a:t>Westerville: 3 MGD</a:t>
            </a:r>
          </a:p>
          <a:p>
            <a:pPr marL="356235" lvl="1" indent="-173355"/>
            <a:r>
              <a:rPr lang="en-US">
                <a:ea typeface="MS PGothic"/>
              </a:rPr>
              <a:t>Westerville has two other water sources, ground water and Westerville Reservoir </a:t>
            </a:r>
            <a:endParaRPr lang="en-US">
              <a:ea typeface="MS PGothic"/>
              <a:cs typeface="Arial"/>
            </a:endParaRPr>
          </a:p>
          <a:p>
            <a:pPr marL="356235" lvl="1" indent="-173355"/>
            <a:r>
              <a:rPr lang="en-US">
                <a:ea typeface="MS PGothic"/>
              </a:rPr>
              <a:t>Historical data supports that Westerville will meet 90% of demand with surface water. 25% of that surface water demand is met with        Westerville Reservoir</a:t>
            </a:r>
            <a:endParaRPr lang="en-US">
              <a:ea typeface="MS PGothic"/>
              <a:cs typeface="Arial"/>
            </a:endParaRPr>
          </a:p>
          <a:p>
            <a:pPr marL="356235" lvl="1" indent="-173355"/>
            <a:r>
              <a:rPr lang="en-US">
                <a:ea typeface="MS PGothic"/>
              </a:rPr>
              <a:t>Previous models and historical data show that Westerville does not always use their full 3 MGD allocation</a:t>
            </a:r>
            <a:endParaRPr lang="en-US">
              <a:ea typeface="MS PGothic"/>
              <a:cs typeface="Arial"/>
            </a:endParaRPr>
          </a:p>
          <a:p>
            <a:pPr marL="173355" indent="-173355"/>
            <a:r>
              <a:rPr lang="en-US">
                <a:ea typeface="MS PGothic"/>
              </a:rPr>
              <a:t>Del-Co: 6 MGD </a:t>
            </a:r>
            <a:endParaRPr lang="en-US">
              <a:ea typeface="MS PGothic"/>
              <a:cs typeface="Arial"/>
            </a:endParaRPr>
          </a:p>
          <a:p>
            <a:pPr marL="356235" lvl="1" indent="-173355"/>
            <a:r>
              <a:rPr lang="en-US">
                <a:ea typeface="MS PGothic"/>
              </a:rPr>
              <a:t>Derived from communication with Del-Co</a:t>
            </a:r>
            <a:endParaRPr lang="en-US">
              <a:ea typeface="MS PGothic"/>
              <a:cs typeface="Arial"/>
            </a:endParaRPr>
          </a:p>
          <a:p>
            <a:pPr marL="356235" lvl="1" indent="-173355"/>
            <a:r>
              <a:rPr lang="en-US">
                <a:ea typeface="MS PGothic"/>
              </a:rPr>
              <a:t>Model prioritizes using Alum Creek allocation first to meet demand at RES WTP</a:t>
            </a:r>
            <a:endParaRPr lang="en-US">
              <a:ea typeface="MS PGothic"/>
              <a:cs typeface="Arial"/>
            </a:endParaRPr>
          </a:p>
          <a:p>
            <a:pPr marL="356235" lvl="1" indent="-173355"/>
            <a:r>
              <a:rPr lang="en-US">
                <a:ea typeface="MS PGothic"/>
              </a:rPr>
              <a:t>Del-Co also has access to downstream pumping station to fill TFM reservoir that is not part of their allocation</a:t>
            </a:r>
            <a:endParaRPr lang="en-US">
              <a:ea typeface="MS PGothic"/>
              <a:cs typeface="Arial"/>
            </a:endParaRPr>
          </a:p>
          <a:p>
            <a:pPr marL="173355" indent="-173355"/>
            <a:r>
              <a:rPr lang="en-US">
                <a:ea typeface="MS PGothic"/>
              </a:rPr>
              <a:t>Columbus: 31 MGD yearly average (11.3 BG yearly allocation)</a:t>
            </a:r>
            <a:endParaRPr lang="en-US">
              <a:ea typeface="MS PGothic"/>
              <a:cs typeface="Arial"/>
            </a:endParaRPr>
          </a:p>
          <a:p>
            <a:pPr marL="356235" lvl="1" indent="-173355"/>
            <a:r>
              <a:rPr lang="en-US">
                <a:ea typeface="MS PGothic"/>
              </a:rPr>
              <a:t>Rules developed from Columbus OASIS model and collaboration with the City</a:t>
            </a:r>
            <a:endParaRPr lang="en-US">
              <a:ea typeface="MS PGothic"/>
              <a:cs typeface="Arial"/>
            </a:endParaRPr>
          </a:p>
          <a:p>
            <a:pPr marL="356235" lvl="1" indent="-173355"/>
            <a:r>
              <a:rPr lang="en-US">
                <a:ea typeface="MS PGothic"/>
              </a:rPr>
              <a:t>Pumping triggered when Hoover Reservoir reaches 75% capacity </a:t>
            </a:r>
            <a:endParaRPr lang="en-US">
              <a:ea typeface="MS PGothic"/>
              <a:cs typeface="Arial"/>
            </a:endParaRPr>
          </a:p>
          <a:p>
            <a:pPr marL="539115" lvl="2" indent="-173355"/>
            <a:r>
              <a:rPr lang="en-US">
                <a:ea typeface="MS PGothic"/>
              </a:rPr>
              <a:t>May to September – 35 MGD </a:t>
            </a:r>
            <a:endParaRPr lang="en-US">
              <a:ea typeface="MS PGothic"/>
              <a:cs typeface="Arial"/>
            </a:endParaRPr>
          </a:p>
          <a:p>
            <a:pPr marL="539115" lvl="2" indent="-173355"/>
            <a:r>
              <a:rPr lang="en-US">
                <a:ea typeface="MS PGothic"/>
              </a:rPr>
              <a:t>September to April – 70 MGD</a:t>
            </a:r>
            <a:endParaRPr lang="en-US">
              <a:ea typeface="MS PGothic"/>
              <a:cs typeface="Arial"/>
            </a:endParaRPr>
          </a:p>
          <a:p>
            <a:pPr marL="356235" lvl="1" indent="-173355"/>
            <a:r>
              <a:rPr lang="en-US">
                <a:ea typeface="MS PGothic"/>
              </a:rPr>
              <a:t>Pumping ceases when annual allotment is reached, or Hoover reaches seasonal capacity target:</a:t>
            </a:r>
            <a:endParaRPr lang="en-US">
              <a:ea typeface="MS PGothic"/>
              <a:cs typeface="Arial"/>
            </a:endParaRPr>
          </a:p>
          <a:p>
            <a:pPr marL="539115" lvl="2" indent="-173355"/>
            <a:r>
              <a:rPr lang="en-US">
                <a:ea typeface="MS PGothic"/>
              </a:rPr>
              <a:t>June to July - 90% capacity </a:t>
            </a:r>
            <a:endParaRPr lang="en-US">
              <a:ea typeface="MS PGothic"/>
              <a:cs typeface="Arial"/>
            </a:endParaRPr>
          </a:p>
          <a:p>
            <a:pPr marL="539115" lvl="2" indent="-173355"/>
            <a:r>
              <a:rPr lang="en-US">
                <a:ea typeface="MS PGothic"/>
              </a:rPr>
              <a:t>August to May – 80% capacity </a:t>
            </a:r>
            <a:endParaRPr lang="en-US">
              <a:ea typeface="MS PGothic"/>
              <a:cs typeface="Arial"/>
            </a:endParaRPr>
          </a:p>
          <a:p>
            <a:pPr marL="356235" lvl="1" indent="-173355"/>
            <a:endParaRPr lang="en-US">
              <a:cs typeface="Arial" panose="020B0604020202020204"/>
            </a:endParaRPr>
          </a:p>
          <a:p>
            <a:pPr marL="356235" lvl="1" indent="-173355"/>
            <a:endParaRPr lang="en-US">
              <a:cs typeface="Arial" panose="020B0604020202020204"/>
            </a:endParaRPr>
          </a:p>
        </p:txBody>
      </p:sp>
    </p:spTree>
    <p:extLst>
      <p:ext uri="{BB962C8B-B14F-4D97-AF65-F5344CB8AC3E}">
        <p14:creationId xmlns:p14="http://schemas.microsoft.com/office/powerpoint/2010/main" val="18276365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1C1A-7C4B-D84B-40AB-E5181CA005E7}"/>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CC2CDEBF-813D-FE71-EEE6-F6ECE451FF44}"/>
              </a:ext>
            </a:extLst>
          </p:cNvPr>
          <p:cNvSpPr>
            <a:spLocks noGrp="1"/>
          </p:cNvSpPr>
          <p:nvPr>
            <p:ph type="title"/>
          </p:nvPr>
        </p:nvSpPr>
        <p:spPr>
          <a:xfrm>
            <a:off x="620486" y="1621972"/>
            <a:ext cx="10972800" cy="927100"/>
          </a:xfrm>
        </p:spPr>
        <p:txBody>
          <a:bodyPr/>
          <a:lstStyle/>
          <a:p>
            <a:r>
              <a:rPr lang="en-US" dirty="0"/>
              <a:t>Reservoir Surface Area Elevation (SAE) Curves and Operations</a:t>
            </a:r>
          </a:p>
        </p:txBody>
      </p:sp>
      <p:sp>
        <p:nvSpPr>
          <p:cNvPr id="4" name="Slide Number Placeholder 3">
            <a:extLst>
              <a:ext uri="{FF2B5EF4-FFF2-40B4-BE49-F238E27FC236}">
                <a16:creationId xmlns:a16="http://schemas.microsoft.com/office/drawing/2014/main" id="{369C798F-675F-569F-09DA-75A4F1719C7B}"/>
              </a:ext>
            </a:extLst>
          </p:cNvPr>
          <p:cNvSpPr>
            <a:spLocks noGrp="1"/>
          </p:cNvSpPr>
          <p:nvPr>
            <p:ph type="sldNum" sz="quarter" idx="13"/>
          </p:nvPr>
        </p:nvSpPr>
        <p:spPr/>
        <p:txBody>
          <a:bodyPr/>
          <a:lstStyle/>
          <a:p>
            <a:fld id="{ABF72756-0213-4A1F-BBDA-2E3072667FD8}" type="slidenum">
              <a:rPr lang="en-US" smtClean="0"/>
              <a:pPr/>
              <a:t>24</a:t>
            </a:fld>
            <a:endParaRPr lang="en-US"/>
          </a:p>
        </p:txBody>
      </p:sp>
    </p:spTree>
    <p:extLst>
      <p:ext uri="{BB962C8B-B14F-4D97-AF65-F5344CB8AC3E}">
        <p14:creationId xmlns:p14="http://schemas.microsoft.com/office/powerpoint/2010/main" val="2294675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Title 182">
            <a:extLst>
              <a:ext uri="{FF2B5EF4-FFF2-40B4-BE49-F238E27FC236}">
                <a16:creationId xmlns:a16="http://schemas.microsoft.com/office/drawing/2014/main" id="{190CB1F7-56B7-4779-9FDA-597FFAA43669}"/>
              </a:ext>
            </a:extLst>
          </p:cNvPr>
          <p:cNvSpPr>
            <a:spLocks noGrp="1"/>
          </p:cNvSpPr>
          <p:nvPr>
            <p:ph type="title"/>
          </p:nvPr>
        </p:nvSpPr>
        <p:spPr/>
        <p:txBody>
          <a:bodyPr/>
          <a:lstStyle/>
          <a:p>
            <a:r>
              <a:rPr lang="en-US">
                <a:ea typeface="MS PGothic"/>
              </a:rPr>
              <a:t>2160- Delaware Lake</a:t>
            </a:r>
          </a:p>
        </p:txBody>
      </p:sp>
      <p:sp>
        <p:nvSpPr>
          <p:cNvPr id="184" name="Text Placeholder 183">
            <a:extLst>
              <a:ext uri="{FF2B5EF4-FFF2-40B4-BE49-F238E27FC236}">
                <a16:creationId xmlns:a16="http://schemas.microsoft.com/office/drawing/2014/main" id="{FEE095C4-FB56-41FA-BA8A-A5169786CF95}"/>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EAFD3E34-AB36-4AC4-8DF4-59A55C6FD84C}"/>
              </a:ext>
            </a:extLst>
          </p:cNvPr>
          <p:cNvSpPr>
            <a:spLocks noGrp="1"/>
          </p:cNvSpPr>
          <p:nvPr>
            <p:ph type="body" sz="quarter" idx="13"/>
          </p:nvPr>
        </p:nvSpPr>
        <p:spPr>
          <a:xfrm>
            <a:off x="620486" y="1590675"/>
            <a:ext cx="4848661" cy="4581525"/>
          </a:xfrm>
        </p:spPr>
        <p:txBody>
          <a:bodyPr/>
          <a:lstStyle/>
          <a:p>
            <a:r>
              <a:rPr lang="en-US"/>
              <a:t>Maximum storage: constant = 947 ft</a:t>
            </a:r>
          </a:p>
          <a:p>
            <a:r>
              <a:rPr lang="en-US"/>
              <a:t>Upper Rule Curve: time pattern</a:t>
            </a:r>
          </a:p>
          <a:p>
            <a:endParaRPr lang="en-US"/>
          </a:p>
          <a:p>
            <a:endParaRPr lang="en-US"/>
          </a:p>
          <a:p>
            <a:endParaRPr lang="en-US"/>
          </a:p>
          <a:p>
            <a:endParaRPr lang="en-US"/>
          </a:p>
          <a:p>
            <a:endParaRPr lang="en-US"/>
          </a:p>
          <a:p>
            <a:r>
              <a:rPr lang="en-US"/>
              <a:t>Lower Rule Curve: constant = 0</a:t>
            </a:r>
          </a:p>
          <a:p>
            <a:r>
              <a:rPr lang="en-US"/>
              <a:t>Dead Storage: constant = 0</a:t>
            </a:r>
          </a:p>
          <a:p>
            <a:r>
              <a:rPr lang="en-US"/>
              <a:t>Nodes with Direct Withdrawals: 9303</a:t>
            </a:r>
          </a:p>
          <a:p>
            <a:r>
              <a:rPr lang="en-US"/>
              <a:t>Minimum Release: 5 </a:t>
            </a:r>
            <a:r>
              <a:rPr lang="en-US" err="1"/>
              <a:t>cfs</a:t>
            </a:r>
            <a:endParaRPr lang="en-US"/>
          </a:p>
        </p:txBody>
      </p:sp>
      <p:sp>
        <p:nvSpPr>
          <p:cNvPr id="2" name="Slide Number Placeholder 1">
            <a:extLst>
              <a:ext uri="{FF2B5EF4-FFF2-40B4-BE49-F238E27FC236}">
                <a16:creationId xmlns:a16="http://schemas.microsoft.com/office/drawing/2014/main" id="{56B74196-BCC7-4F70-9B6C-EF2C73630EEA}"/>
              </a:ext>
            </a:extLst>
          </p:cNvPr>
          <p:cNvSpPr>
            <a:spLocks noGrp="1"/>
          </p:cNvSpPr>
          <p:nvPr>
            <p:ph type="sldNum" sz="quarter" idx="10"/>
          </p:nvPr>
        </p:nvSpPr>
        <p:spPr/>
        <p:txBody>
          <a:bodyPr/>
          <a:lstStyle/>
          <a:p>
            <a:fld id="{ABF72756-0213-4A1F-BBDA-2E3072667FD8}" type="slidenum">
              <a:rPr lang="en-US" smtClean="0"/>
              <a:pPr/>
              <a:t>25</a:t>
            </a:fld>
            <a:endParaRPr lang="en-US"/>
          </a:p>
        </p:txBody>
      </p:sp>
      <p:graphicFrame>
        <p:nvGraphicFramePr>
          <p:cNvPr id="5" name="Table 4">
            <a:extLst>
              <a:ext uri="{FF2B5EF4-FFF2-40B4-BE49-F238E27FC236}">
                <a16:creationId xmlns:a16="http://schemas.microsoft.com/office/drawing/2014/main" id="{408F49EC-0455-ABBA-7AC2-C27B1F56B81F}"/>
              </a:ext>
            </a:extLst>
          </p:cNvPr>
          <p:cNvGraphicFramePr>
            <a:graphicFrameLocks noGrp="1"/>
          </p:cNvGraphicFramePr>
          <p:nvPr/>
        </p:nvGraphicFramePr>
        <p:xfrm>
          <a:off x="5602036" y="1401152"/>
          <a:ext cx="5969478" cy="4421671"/>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569223">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240778">
                <a:tc>
                  <a:txBody>
                    <a:bodyPr/>
                    <a:lstStyle/>
                    <a:p>
                      <a:pPr algn="ctr" fontAlgn="b"/>
                      <a:r>
                        <a:rPr lang="en-US" sz="1100" b="0" i="0" u="none" strike="noStrike">
                          <a:solidFill>
                            <a:srgbClr val="000000"/>
                          </a:solidFill>
                          <a:effectLst/>
                          <a:latin typeface="Arial" panose="020B0604020202020204" pitchFamily="34" charset="0"/>
                        </a:rPr>
                        <a:t>885.15</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0.02</a:t>
                      </a:r>
                    </a:p>
                  </a:txBody>
                  <a:tcPr marL="0" marR="0" marT="0" marB="0" anchor="ctr"/>
                </a:tc>
                <a:extLst>
                  <a:ext uri="{0D108BD9-81ED-4DB2-BD59-A6C34878D82A}">
                    <a16:rowId xmlns:a16="http://schemas.microsoft.com/office/drawing/2014/main" val="4261115255"/>
                  </a:ext>
                </a:extLst>
              </a:tr>
              <a:tr h="240778">
                <a:tc>
                  <a:txBody>
                    <a:bodyPr/>
                    <a:lstStyle/>
                    <a:p>
                      <a:pPr algn="ctr" fontAlgn="b"/>
                      <a:r>
                        <a:rPr lang="en-US" sz="1100" b="0" i="0" u="none" strike="noStrike">
                          <a:solidFill>
                            <a:srgbClr val="000000"/>
                          </a:solidFill>
                          <a:effectLst/>
                          <a:latin typeface="Arial" panose="020B0604020202020204" pitchFamily="34" charset="0"/>
                        </a:rPr>
                        <a:t>887.34</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0.08</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0.23</a:t>
                      </a:r>
                    </a:p>
                  </a:txBody>
                  <a:tcPr marL="0" marR="0" marT="0" marB="0" anchor="ctr"/>
                </a:tc>
                <a:extLst>
                  <a:ext uri="{0D108BD9-81ED-4DB2-BD59-A6C34878D82A}">
                    <a16:rowId xmlns:a16="http://schemas.microsoft.com/office/drawing/2014/main" val="1376731378"/>
                  </a:ext>
                </a:extLst>
              </a:tr>
              <a:tr h="240778">
                <a:tc>
                  <a:txBody>
                    <a:bodyPr/>
                    <a:lstStyle/>
                    <a:p>
                      <a:pPr algn="ctr" fontAlgn="b"/>
                      <a:r>
                        <a:rPr lang="en-US" sz="1100" b="0" i="0" u="none" strike="noStrike">
                          <a:solidFill>
                            <a:srgbClr val="000000"/>
                          </a:solidFill>
                          <a:effectLst/>
                          <a:latin typeface="Arial" panose="020B0604020202020204" pitchFamily="34" charset="0"/>
                        </a:rPr>
                        <a:t>889.53</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0.49</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1.57</a:t>
                      </a:r>
                    </a:p>
                  </a:txBody>
                  <a:tcPr marL="0" marR="0" marT="0" marB="0" anchor="ctr"/>
                </a:tc>
                <a:extLst>
                  <a:ext uri="{0D108BD9-81ED-4DB2-BD59-A6C34878D82A}">
                    <a16:rowId xmlns:a16="http://schemas.microsoft.com/office/drawing/2014/main" val="4183877294"/>
                  </a:ext>
                </a:extLst>
              </a:tr>
              <a:tr h="240778">
                <a:tc>
                  <a:txBody>
                    <a:bodyPr/>
                    <a:lstStyle/>
                    <a:p>
                      <a:pPr algn="ctr" fontAlgn="b"/>
                      <a:r>
                        <a:rPr lang="en-US" sz="1100" b="0" i="0" u="none" strike="noStrike">
                          <a:solidFill>
                            <a:srgbClr val="000000"/>
                          </a:solidFill>
                          <a:effectLst/>
                          <a:latin typeface="Arial" panose="020B0604020202020204" pitchFamily="34" charset="0"/>
                        </a:rPr>
                        <a:t>891.72</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6.03</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16.72</a:t>
                      </a:r>
                    </a:p>
                  </a:txBody>
                  <a:tcPr marL="0" marR="0" marT="0" marB="0" anchor="ctr"/>
                </a:tc>
                <a:extLst>
                  <a:ext uri="{0D108BD9-81ED-4DB2-BD59-A6C34878D82A}">
                    <a16:rowId xmlns:a16="http://schemas.microsoft.com/office/drawing/2014/main" val="3087503957"/>
                  </a:ext>
                </a:extLst>
              </a:tr>
              <a:tr h="240778">
                <a:tc>
                  <a:txBody>
                    <a:bodyPr/>
                    <a:lstStyle/>
                    <a:p>
                      <a:pPr algn="ctr" fontAlgn="b"/>
                      <a:r>
                        <a:rPr lang="en-US" sz="1100" b="0" i="0" u="none" strike="noStrike">
                          <a:solidFill>
                            <a:srgbClr val="000000"/>
                          </a:solidFill>
                          <a:effectLst/>
                          <a:latin typeface="Arial" panose="020B0604020202020204" pitchFamily="34" charset="0"/>
                        </a:rPr>
                        <a:t>893.91</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25.01</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48.33</a:t>
                      </a:r>
                    </a:p>
                  </a:txBody>
                  <a:tcPr marL="0" marR="0" marT="0" marB="0" anchor="ctr"/>
                </a:tc>
                <a:extLst>
                  <a:ext uri="{0D108BD9-81ED-4DB2-BD59-A6C34878D82A}">
                    <a16:rowId xmlns:a16="http://schemas.microsoft.com/office/drawing/2014/main" val="1525391486"/>
                  </a:ext>
                </a:extLst>
              </a:tr>
              <a:tr h="240778">
                <a:tc>
                  <a:txBody>
                    <a:bodyPr/>
                    <a:lstStyle/>
                    <a:p>
                      <a:pPr algn="ctr" fontAlgn="b"/>
                      <a:r>
                        <a:rPr lang="en-US" sz="1100" b="0" i="0" u="none" strike="noStrike">
                          <a:solidFill>
                            <a:srgbClr val="000000"/>
                          </a:solidFill>
                          <a:effectLst/>
                          <a:latin typeface="Arial" panose="020B0604020202020204" pitchFamily="34" charset="0"/>
                        </a:rPr>
                        <a:t>896.10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88.57</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112.29</a:t>
                      </a:r>
                    </a:p>
                  </a:txBody>
                  <a:tcPr marL="0" marR="0" marT="0" marB="0" anchor="ctr"/>
                </a:tc>
                <a:extLst>
                  <a:ext uri="{0D108BD9-81ED-4DB2-BD59-A6C34878D82A}">
                    <a16:rowId xmlns:a16="http://schemas.microsoft.com/office/drawing/2014/main" val="2635905631"/>
                  </a:ext>
                </a:extLst>
              </a:tr>
              <a:tr h="240778">
                <a:tc>
                  <a:txBody>
                    <a:bodyPr/>
                    <a:lstStyle/>
                    <a:p>
                      <a:pPr algn="ctr" fontAlgn="b"/>
                      <a:r>
                        <a:rPr lang="en-US" sz="1100" b="0" i="0" u="none" strike="noStrike">
                          <a:solidFill>
                            <a:srgbClr val="000000"/>
                          </a:solidFill>
                          <a:effectLst/>
                          <a:latin typeface="Arial" panose="020B0604020202020204" pitchFamily="34" charset="0"/>
                        </a:rPr>
                        <a:t>898.29</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195.66</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194.92</a:t>
                      </a:r>
                    </a:p>
                  </a:txBody>
                  <a:tcPr marL="0" marR="0" marT="0" marB="0" anchor="ctr"/>
                </a:tc>
                <a:extLst>
                  <a:ext uri="{0D108BD9-81ED-4DB2-BD59-A6C34878D82A}">
                    <a16:rowId xmlns:a16="http://schemas.microsoft.com/office/drawing/2014/main" val="1498926147"/>
                  </a:ext>
                </a:extLst>
              </a:tr>
              <a:tr h="240778">
                <a:tc>
                  <a:txBody>
                    <a:bodyPr/>
                    <a:lstStyle/>
                    <a:p>
                      <a:pPr algn="ctr" fontAlgn="b"/>
                      <a:r>
                        <a:rPr lang="en-US" sz="1100" b="0" i="0" u="none" strike="noStrike">
                          <a:solidFill>
                            <a:srgbClr val="000000"/>
                          </a:solidFill>
                          <a:effectLst/>
                          <a:latin typeface="Arial" panose="020B0604020202020204" pitchFamily="34" charset="0"/>
                        </a:rPr>
                        <a:t>900.48</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363.72</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275.75</a:t>
                      </a:r>
                    </a:p>
                  </a:txBody>
                  <a:tcPr marL="0" marR="0" marT="0" marB="0" anchor="ctr"/>
                </a:tc>
                <a:extLst>
                  <a:ext uri="{0D108BD9-81ED-4DB2-BD59-A6C34878D82A}">
                    <a16:rowId xmlns:a16="http://schemas.microsoft.com/office/drawing/2014/main" val="832141628"/>
                  </a:ext>
                </a:extLst>
              </a:tr>
              <a:tr h="240778">
                <a:tc>
                  <a:txBody>
                    <a:bodyPr/>
                    <a:lstStyle/>
                    <a:p>
                      <a:pPr algn="ctr" fontAlgn="b"/>
                      <a:r>
                        <a:rPr lang="en-US" sz="1100" b="0" i="0" u="none" strike="noStrike">
                          <a:solidFill>
                            <a:srgbClr val="000000"/>
                          </a:solidFill>
                          <a:effectLst/>
                          <a:latin typeface="Arial" panose="020B0604020202020204" pitchFamily="34" charset="0"/>
                        </a:rPr>
                        <a:t>902.67</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580.41</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338.12</a:t>
                      </a:r>
                    </a:p>
                  </a:txBody>
                  <a:tcPr marL="0" marR="0" marT="0" marB="0" anchor="ctr"/>
                </a:tc>
                <a:extLst>
                  <a:ext uri="{0D108BD9-81ED-4DB2-BD59-A6C34878D82A}">
                    <a16:rowId xmlns:a16="http://schemas.microsoft.com/office/drawing/2014/main" val="2372256179"/>
                  </a:ext>
                </a:extLst>
              </a:tr>
              <a:tr h="240778">
                <a:tc>
                  <a:txBody>
                    <a:bodyPr/>
                    <a:lstStyle/>
                    <a:p>
                      <a:pPr algn="ctr" fontAlgn="b"/>
                      <a:r>
                        <a:rPr lang="en-US" sz="1100" b="0" i="0" u="none" strike="noStrike">
                          <a:solidFill>
                            <a:srgbClr val="000000"/>
                          </a:solidFill>
                          <a:effectLst/>
                          <a:latin typeface="Arial" panose="020B0604020202020204" pitchFamily="34" charset="0"/>
                        </a:rPr>
                        <a:t>904.86</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856.99</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424.80</a:t>
                      </a:r>
                    </a:p>
                  </a:txBody>
                  <a:tcPr marL="0" marR="0" marT="0" marB="0" anchor="ctr"/>
                </a:tc>
                <a:extLst>
                  <a:ext uri="{0D108BD9-81ED-4DB2-BD59-A6C34878D82A}">
                    <a16:rowId xmlns:a16="http://schemas.microsoft.com/office/drawing/2014/main" val="72445068"/>
                  </a:ext>
                </a:extLst>
              </a:tr>
              <a:tr h="240778">
                <a:tc>
                  <a:txBody>
                    <a:bodyPr/>
                    <a:lstStyle/>
                    <a:p>
                      <a:pPr algn="ctr" fontAlgn="b"/>
                      <a:r>
                        <a:rPr lang="en-US" sz="1100" b="0" i="0" u="none" strike="noStrike">
                          <a:solidFill>
                            <a:srgbClr val="000000"/>
                          </a:solidFill>
                          <a:effectLst/>
                          <a:latin typeface="Arial" panose="020B0604020202020204" pitchFamily="34" charset="0"/>
                        </a:rPr>
                        <a:t>907.05</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1198.25</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546.49</a:t>
                      </a:r>
                    </a:p>
                  </a:txBody>
                  <a:tcPr marL="0" marR="0" marT="0" marB="0" anchor="ctr"/>
                </a:tc>
                <a:extLst>
                  <a:ext uri="{0D108BD9-81ED-4DB2-BD59-A6C34878D82A}">
                    <a16:rowId xmlns:a16="http://schemas.microsoft.com/office/drawing/2014/main" val="1648931861"/>
                  </a:ext>
                </a:extLst>
              </a:tr>
              <a:tr h="240778">
                <a:tc>
                  <a:txBody>
                    <a:bodyPr/>
                    <a:lstStyle/>
                    <a:p>
                      <a:pPr algn="ctr" fontAlgn="b"/>
                      <a:r>
                        <a:rPr lang="en-US" sz="1100" b="0" i="0" u="none" strike="noStrike">
                          <a:solidFill>
                            <a:srgbClr val="000000"/>
                          </a:solidFill>
                          <a:effectLst/>
                          <a:latin typeface="Arial" panose="020B0604020202020204" pitchFamily="34" charset="0"/>
                        </a:rPr>
                        <a:t>909.24</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1642.66</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712.37</a:t>
                      </a:r>
                    </a:p>
                  </a:txBody>
                  <a:tcPr marL="0" marR="0" marT="0" marB="0" anchor="ctr"/>
                </a:tc>
                <a:extLst>
                  <a:ext uri="{0D108BD9-81ED-4DB2-BD59-A6C34878D82A}">
                    <a16:rowId xmlns:a16="http://schemas.microsoft.com/office/drawing/2014/main" val="2670807591"/>
                  </a:ext>
                </a:extLst>
              </a:tr>
              <a:tr h="240778">
                <a:tc>
                  <a:txBody>
                    <a:bodyPr/>
                    <a:lstStyle/>
                    <a:p>
                      <a:pPr algn="ctr" fontAlgn="b"/>
                      <a:r>
                        <a:rPr lang="en-US" sz="1100" b="0" i="0" u="none" strike="noStrike">
                          <a:solidFill>
                            <a:srgbClr val="000000"/>
                          </a:solidFill>
                          <a:effectLst/>
                          <a:latin typeface="Arial" panose="020B0604020202020204" pitchFamily="34" charset="0"/>
                        </a:rPr>
                        <a:t>911.43</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2222.37</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937.74</a:t>
                      </a:r>
                    </a:p>
                  </a:txBody>
                  <a:tcPr marL="0" marR="0" marT="0" marB="0" anchor="ctr"/>
                </a:tc>
                <a:extLst>
                  <a:ext uri="{0D108BD9-81ED-4DB2-BD59-A6C34878D82A}">
                    <a16:rowId xmlns:a16="http://schemas.microsoft.com/office/drawing/2014/main" val="2777458424"/>
                  </a:ext>
                </a:extLst>
              </a:tr>
              <a:tr h="240778">
                <a:tc>
                  <a:txBody>
                    <a:bodyPr/>
                    <a:lstStyle/>
                    <a:p>
                      <a:pPr algn="ctr" fontAlgn="b"/>
                      <a:r>
                        <a:rPr lang="en-US" sz="1100" b="0" i="0" u="none" strike="noStrike">
                          <a:solidFill>
                            <a:srgbClr val="000000"/>
                          </a:solidFill>
                          <a:effectLst/>
                          <a:latin typeface="Arial" panose="020B0604020202020204" pitchFamily="34" charset="0"/>
                        </a:rPr>
                        <a:t>913.62</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2995.61</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1161.37</a:t>
                      </a:r>
                    </a:p>
                  </a:txBody>
                  <a:tcPr marL="0" marR="0" marT="0" marB="0" anchor="ctr"/>
                </a:tc>
                <a:extLst>
                  <a:ext uri="{0D108BD9-81ED-4DB2-BD59-A6C34878D82A}">
                    <a16:rowId xmlns:a16="http://schemas.microsoft.com/office/drawing/2014/main" val="3649121890"/>
                  </a:ext>
                </a:extLst>
              </a:tr>
              <a:tr h="240778">
                <a:tc>
                  <a:txBody>
                    <a:bodyPr/>
                    <a:lstStyle/>
                    <a:p>
                      <a:pPr algn="ctr" fontAlgn="b"/>
                      <a:r>
                        <a:rPr lang="en-US" sz="1100" b="0" i="0" u="none" strike="noStrike">
                          <a:solidFill>
                            <a:srgbClr val="000000"/>
                          </a:solidFill>
                          <a:effectLst/>
                          <a:latin typeface="Arial" panose="020B0604020202020204" pitchFamily="34" charset="0"/>
                        </a:rPr>
                        <a:t>915.81</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3849.87</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1242.51</a:t>
                      </a:r>
                    </a:p>
                  </a:txBody>
                  <a:tcPr marL="0" marR="0" marT="0" marB="0" anchor="ctr"/>
                </a:tc>
                <a:extLst>
                  <a:ext uri="{0D108BD9-81ED-4DB2-BD59-A6C34878D82A}">
                    <a16:rowId xmlns:a16="http://schemas.microsoft.com/office/drawing/2014/main" val="3856789045"/>
                  </a:ext>
                </a:extLst>
              </a:tr>
              <a:tr h="240778">
                <a:tc>
                  <a:txBody>
                    <a:bodyPr/>
                    <a:lstStyle/>
                    <a:p>
                      <a:pPr algn="ctr" fontAlgn="b"/>
                      <a:r>
                        <a:rPr lang="en-US" sz="1100" b="0" i="0" u="none" strike="noStrike">
                          <a:solidFill>
                            <a:srgbClr val="000000"/>
                          </a:solidFill>
                          <a:effectLst/>
                          <a:latin typeface="Arial" panose="020B0604020202020204" pitchFamily="34" charset="0"/>
                        </a:rPr>
                        <a:t>918.00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4781.73</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1361.53</a:t>
                      </a:r>
                    </a:p>
                  </a:txBody>
                  <a:tcPr marL="0" marR="0" marT="0" marB="0" anchor="ctr"/>
                </a:tc>
                <a:extLst>
                  <a:ext uri="{0D108BD9-81ED-4DB2-BD59-A6C34878D82A}">
                    <a16:rowId xmlns:a16="http://schemas.microsoft.com/office/drawing/2014/main" val="3861242617"/>
                  </a:ext>
                </a:extLst>
              </a:tr>
            </a:tbl>
          </a:graphicData>
        </a:graphic>
      </p:graphicFrame>
      <p:graphicFrame>
        <p:nvGraphicFramePr>
          <p:cNvPr id="6" name="Table 5">
            <a:extLst>
              <a:ext uri="{FF2B5EF4-FFF2-40B4-BE49-F238E27FC236}">
                <a16:creationId xmlns:a16="http://schemas.microsoft.com/office/drawing/2014/main" id="{18812A28-C4BF-42C5-5A38-043CACC1B4A4}"/>
              </a:ext>
            </a:extLst>
          </p:cNvPr>
          <p:cNvGraphicFramePr>
            <a:graphicFrameLocks noGrp="1"/>
          </p:cNvGraphicFramePr>
          <p:nvPr/>
        </p:nvGraphicFramePr>
        <p:xfrm>
          <a:off x="983695" y="2494415"/>
          <a:ext cx="2924071" cy="1574772"/>
        </p:xfrm>
        <a:graphic>
          <a:graphicData uri="http://schemas.openxmlformats.org/drawingml/2006/table">
            <a:tbl>
              <a:tblPr>
                <a:tableStyleId>{5C22544A-7EE6-4342-B048-85BDC9FD1C3A}</a:tableStyleId>
              </a:tblPr>
              <a:tblGrid>
                <a:gridCol w="1466637">
                  <a:extLst>
                    <a:ext uri="{9D8B030D-6E8A-4147-A177-3AD203B41FA5}">
                      <a16:colId xmlns:a16="http://schemas.microsoft.com/office/drawing/2014/main" val="2161264650"/>
                    </a:ext>
                  </a:extLst>
                </a:gridCol>
                <a:gridCol w="1457434">
                  <a:extLst>
                    <a:ext uri="{9D8B030D-6E8A-4147-A177-3AD203B41FA5}">
                      <a16:colId xmlns:a16="http://schemas.microsoft.com/office/drawing/2014/main" val="2055969186"/>
                    </a:ext>
                  </a:extLst>
                </a:gridCol>
              </a:tblGrid>
              <a:tr h="262462">
                <a:tc>
                  <a:txBody>
                    <a:bodyPr/>
                    <a:lstStyle/>
                    <a:p>
                      <a:pPr marL="0" algn="ctr" defTabSz="411475" rtl="0" eaLnBrk="1" fontAlgn="b" latinLnBrk="0" hangingPunct="1"/>
                      <a:r>
                        <a:rPr lang="en-US" sz="1620" b="1" kern="1200">
                          <a:solidFill>
                            <a:schemeClr val="lt1"/>
                          </a:solidFill>
                          <a:latin typeface="+mn-lt"/>
                          <a:ea typeface="+mn-ea"/>
                          <a:cs typeface="+mn-cs"/>
                        </a:rPr>
                        <a:t>Date</a:t>
                      </a:r>
                    </a:p>
                  </a:txBody>
                  <a:tcPr marL="0" marR="0" marT="0" marB="0" anchor="ctr">
                    <a:solidFill>
                      <a:srgbClr val="395173"/>
                    </a:solidFill>
                  </a:tcPr>
                </a:tc>
                <a:tc>
                  <a:txBody>
                    <a:bodyPr/>
                    <a:lstStyle/>
                    <a:p>
                      <a:pPr marL="0" algn="ctr" defTabSz="411475" rtl="0" eaLnBrk="1" fontAlgn="b" latinLnBrk="0" hangingPunct="1"/>
                      <a:r>
                        <a:rPr lang="en-US" sz="1620" b="1" kern="1200">
                          <a:solidFill>
                            <a:schemeClr val="lt1"/>
                          </a:solidFill>
                          <a:latin typeface="+mn-lt"/>
                          <a:ea typeface="+mn-ea"/>
                          <a:cs typeface="+mn-cs"/>
                        </a:rPr>
                        <a:t>Elevation (ft)</a:t>
                      </a:r>
                    </a:p>
                  </a:txBody>
                  <a:tcPr marL="0" marR="0" marT="0" marB="0" anchor="ctr">
                    <a:solidFill>
                      <a:srgbClr val="395173"/>
                    </a:solidFill>
                  </a:tcPr>
                </a:tc>
                <a:extLst>
                  <a:ext uri="{0D108BD9-81ED-4DB2-BD59-A6C34878D82A}">
                    <a16:rowId xmlns:a16="http://schemas.microsoft.com/office/drawing/2014/main" val="648198593"/>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11/30</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915.00</a:t>
                      </a:r>
                    </a:p>
                  </a:txBody>
                  <a:tcPr marL="0" marR="0" marT="0" marB="0" anchor="ctr">
                    <a:solidFill>
                      <a:srgbClr val="CED0D5"/>
                    </a:solidFill>
                  </a:tcPr>
                </a:tc>
                <a:extLst>
                  <a:ext uri="{0D108BD9-81ED-4DB2-BD59-A6C34878D82A}">
                    <a16:rowId xmlns:a16="http://schemas.microsoft.com/office/drawing/2014/main" val="289616225"/>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12/01</a:t>
                      </a:r>
                    </a:p>
                  </a:txBody>
                  <a:tcPr marL="0" marR="0" marT="0" marB="0" anchor="ct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910.00</a:t>
                      </a:r>
                    </a:p>
                  </a:txBody>
                  <a:tcPr marL="0" marR="0" marT="0" marB="0" anchor="ctr"/>
                </a:tc>
                <a:extLst>
                  <a:ext uri="{0D108BD9-81ED-4DB2-BD59-A6C34878D82A}">
                    <a16:rowId xmlns:a16="http://schemas.microsoft.com/office/drawing/2014/main" val="3196568561"/>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01/01</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910.00</a:t>
                      </a:r>
                    </a:p>
                  </a:txBody>
                  <a:tcPr marL="0" marR="0" marT="0" marB="0" anchor="ctr">
                    <a:solidFill>
                      <a:srgbClr val="CED0D5"/>
                    </a:solidFill>
                  </a:tcPr>
                </a:tc>
                <a:extLst>
                  <a:ext uri="{0D108BD9-81ED-4DB2-BD59-A6C34878D82A}">
                    <a16:rowId xmlns:a16="http://schemas.microsoft.com/office/drawing/2014/main" val="1344036584"/>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04/14</a:t>
                      </a:r>
                    </a:p>
                  </a:txBody>
                  <a:tcPr marL="0" marR="0" marT="0" marB="0" anchor="ct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910.00</a:t>
                      </a:r>
                    </a:p>
                  </a:txBody>
                  <a:tcPr marL="0" marR="0" marT="0" marB="0" anchor="ctr"/>
                </a:tc>
                <a:extLst>
                  <a:ext uri="{0D108BD9-81ED-4DB2-BD59-A6C34878D82A}">
                    <a16:rowId xmlns:a16="http://schemas.microsoft.com/office/drawing/2014/main" val="2617000107"/>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04/15</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915.00</a:t>
                      </a:r>
                    </a:p>
                  </a:txBody>
                  <a:tcPr marL="0" marR="0" marT="0" marB="0" anchor="ctr">
                    <a:solidFill>
                      <a:srgbClr val="CED0D5"/>
                    </a:solidFill>
                  </a:tcPr>
                </a:tc>
                <a:extLst>
                  <a:ext uri="{0D108BD9-81ED-4DB2-BD59-A6C34878D82A}">
                    <a16:rowId xmlns:a16="http://schemas.microsoft.com/office/drawing/2014/main" val="1796342913"/>
                  </a:ext>
                </a:extLst>
              </a:tr>
            </a:tbl>
          </a:graphicData>
        </a:graphic>
      </p:graphicFrame>
    </p:spTree>
    <p:extLst>
      <p:ext uri="{BB962C8B-B14F-4D97-AF65-F5344CB8AC3E}">
        <p14:creationId xmlns:p14="http://schemas.microsoft.com/office/powerpoint/2010/main" val="2233359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BEF2D-E6A7-5F26-7802-ACF8B5C1F399}"/>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482B4FD1-FF4E-BE05-00B9-C25CC6AF8B17}"/>
              </a:ext>
            </a:extLst>
          </p:cNvPr>
          <p:cNvSpPr>
            <a:spLocks noGrp="1"/>
          </p:cNvSpPr>
          <p:nvPr>
            <p:ph type="title"/>
          </p:nvPr>
        </p:nvSpPr>
        <p:spPr/>
        <p:txBody>
          <a:bodyPr/>
          <a:lstStyle/>
          <a:p>
            <a:r>
              <a:rPr lang="en-US"/>
              <a:t>2162- Westerville Reservoir</a:t>
            </a:r>
          </a:p>
        </p:txBody>
      </p:sp>
      <p:sp>
        <p:nvSpPr>
          <p:cNvPr id="184" name="Text Placeholder 183">
            <a:extLst>
              <a:ext uri="{FF2B5EF4-FFF2-40B4-BE49-F238E27FC236}">
                <a16:creationId xmlns:a16="http://schemas.microsoft.com/office/drawing/2014/main" id="{86306A1E-8DA3-BAEC-133F-ECC9C1C9391E}"/>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61F60BB1-749A-DD91-587D-B0B2E92F56CD}"/>
              </a:ext>
            </a:extLst>
          </p:cNvPr>
          <p:cNvSpPr>
            <a:spLocks noGrp="1"/>
          </p:cNvSpPr>
          <p:nvPr>
            <p:ph type="body" sz="quarter" idx="13"/>
          </p:nvPr>
        </p:nvSpPr>
        <p:spPr>
          <a:xfrm>
            <a:off x="620486" y="1590675"/>
            <a:ext cx="4848661" cy="4581525"/>
          </a:xfrm>
        </p:spPr>
        <p:txBody>
          <a:bodyPr/>
          <a:lstStyle/>
          <a:p>
            <a:r>
              <a:rPr lang="en-US"/>
              <a:t>Maximum storage: constant = 873 ft</a:t>
            </a:r>
          </a:p>
          <a:p>
            <a:r>
              <a:rPr lang="en-US"/>
              <a:t>Upper Rule Curve: constant = 870 ft</a:t>
            </a:r>
          </a:p>
          <a:p>
            <a:r>
              <a:rPr lang="en-US"/>
              <a:t>Lower Rule Curve: constant = 0</a:t>
            </a:r>
          </a:p>
          <a:p>
            <a:r>
              <a:rPr lang="en-US"/>
              <a:t>Dead Storage: constant = 0</a:t>
            </a:r>
          </a:p>
          <a:p>
            <a:r>
              <a:rPr lang="en-US"/>
              <a:t>Nodes with Direct Withdrawals: 2533</a:t>
            </a:r>
          </a:p>
        </p:txBody>
      </p:sp>
      <p:sp>
        <p:nvSpPr>
          <p:cNvPr id="2" name="Slide Number Placeholder 1">
            <a:extLst>
              <a:ext uri="{FF2B5EF4-FFF2-40B4-BE49-F238E27FC236}">
                <a16:creationId xmlns:a16="http://schemas.microsoft.com/office/drawing/2014/main" id="{D5E3E703-8D2D-6DA6-AB1C-6C0FB3502F15}"/>
              </a:ext>
            </a:extLst>
          </p:cNvPr>
          <p:cNvSpPr>
            <a:spLocks noGrp="1"/>
          </p:cNvSpPr>
          <p:nvPr>
            <p:ph type="sldNum" sz="quarter" idx="10"/>
          </p:nvPr>
        </p:nvSpPr>
        <p:spPr/>
        <p:txBody>
          <a:bodyPr/>
          <a:lstStyle/>
          <a:p>
            <a:fld id="{ABF72756-0213-4A1F-BBDA-2E3072667FD8}" type="slidenum">
              <a:rPr lang="en-US" smtClean="0"/>
              <a:pPr/>
              <a:t>26</a:t>
            </a:fld>
            <a:endParaRPr lang="en-US"/>
          </a:p>
        </p:txBody>
      </p:sp>
      <p:graphicFrame>
        <p:nvGraphicFramePr>
          <p:cNvPr id="5" name="Table 4">
            <a:extLst>
              <a:ext uri="{FF2B5EF4-FFF2-40B4-BE49-F238E27FC236}">
                <a16:creationId xmlns:a16="http://schemas.microsoft.com/office/drawing/2014/main" id="{0D065DB4-DD3F-9668-B31A-9E83FCEEA5B2}"/>
              </a:ext>
            </a:extLst>
          </p:cNvPr>
          <p:cNvGraphicFramePr>
            <a:graphicFrameLocks noGrp="1"/>
          </p:cNvGraphicFramePr>
          <p:nvPr/>
        </p:nvGraphicFramePr>
        <p:xfrm>
          <a:off x="5602036" y="1401152"/>
          <a:ext cx="5969478" cy="1652600"/>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895238">
                <a:tc>
                  <a:txBody>
                    <a:bodyPr/>
                    <a:lstStyle/>
                    <a:p>
                      <a:pPr algn="ctr"/>
                      <a:r>
                        <a:rPr lang="en-US"/>
                        <a:t>Elevation (ft)</a:t>
                      </a:r>
                    </a:p>
                  </a:txBody>
                  <a:tcPr anchor="ctr"/>
                </a:tc>
                <a:tc>
                  <a:txBody>
                    <a:bodyPr/>
                    <a:lstStyle/>
                    <a:p>
                      <a:pPr algn="ctr"/>
                      <a:r>
                        <a:rPr lang="en-US"/>
                        <a:t>Storage (acre-ft)</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378681">
                <a:tc>
                  <a:txBody>
                    <a:bodyPr/>
                    <a:lstStyle/>
                    <a:p>
                      <a:pPr algn="ctr" fontAlgn="b"/>
                      <a:r>
                        <a:rPr lang="en-US" sz="1100" b="0" i="0" u="none" strike="noStrike">
                          <a:solidFill>
                            <a:srgbClr val="000000"/>
                          </a:solidFill>
                          <a:effectLst/>
                          <a:latin typeface="Arial" panose="020B0604020202020204" pitchFamily="34" charset="0"/>
                        </a:rPr>
                        <a:t>826.00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extLst>
                  <a:ext uri="{0D108BD9-81ED-4DB2-BD59-A6C34878D82A}">
                    <a16:rowId xmlns:a16="http://schemas.microsoft.com/office/drawing/2014/main" val="4261115255"/>
                  </a:ext>
                </a:extLst>
              </a:tr>
              <a:tr h="378681">
                <a:tc>
                  <a:txBody>
                    <a:bodyPr/>
                    <a:lstStyle/>
                    <a:p>
                      <a:pPr algn="ctr" fontAlgn="b"/>
                      <a:r>
                        <a:rPr lang="en-US" sz="1100" b="0" i="0" u="none" strike="noStrike">
                          <a:solidFill>
                            <a:srgbClr val="000000"/>
                          </a:solidFill>
                          <a:effectLst/>
                          <a:latin typeface="Arial" panose="020B0604020202020204" pitchFamily="34" charset="0"/>
                        </a:rPr>
                        <a:t>873.00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1258.00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55.83</a:t>
                      </a:r>
                    </a:p>
                  </a:txBody>
                  <a:tcPr marL="0" marR="0" marT="0" marB="0" anchor="ctr"/>
                </a:tc>
                <a:extLst>
                  <a:ext uri="{0D108BD9-81ED-4DB2-BD59-A6C34878D82A}">
                    <a16:rowId xmlns:a16="http://schemas.microsoft.com/office/drawing/2014/main" val="1376731378"/>
                  </a:ext>
                </a:extLst>
              </a:tr>
            </a:tbl>
          </a:graphicData>
        </a:graphic>
      </p:graphicFrame>
    </p:spTree>
    <p:extLst>
      <p:ext uri="{BB962C8B-B14F-4D97-AF65-F5344CB8AC3E}">
        <p14:creationId xmlns:p14="http://schemas.microsoft.com/office/powerpoint/2010/main" val="2412465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DC772-088A-E839-EB96-599E0AAFD6B3}"/>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66125B3B-4063-6E73-6914-C8AD72AD462B}"/>
              </a:ext>
            </a:extLst>
          </p:cNvPr>
          <p:cNvSpPr>
            <a:spLocks noGrp="1"/>
          </p:cNvSpPr>
          <p:nvPr>
            <p:ph type="title"/>
          </p:nvPr>
        </p:nvSpPr>
        <p:spPr/>
        <p:txBody>
          <a:bodyPr/>
          <a:lstStyle/>
          <a:p>
            <a:r>
              <a:rPr lang="en-US"/>
              <a:t>2163- Alum Creek Lake</a:t>
            </a:r>
          </a:p>
        </p:txBody>
      </p:sp>
      <p:sp>
        <p:nvSpPr>
          <p:cNvPr id="184" name="Text Placeholder 183">
            <a:extLst>
              <a:ext uri="{FF2B5EF4-FFF2-40B4-BE49-F238E27FC236}">
                <a16:creationId xmlns:a16="http://schemas.microsoft.com/office/drawing/2014/main" id="{F60F436A-E693-9848-263E-88357E3A65A5}"/>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4D22736A-3E18-4232-FBB4-5F3BF5896AA3}"/>
              </a:ext>
            </a:extLst>
          </p:cNvPr>
          <p:cNvSpPr>
            <a:spLocks noGrp="1"/>
          </p:cNvSpPr>
          <p:nvPr>
            <p:ph type="body" sz="quarter" idx="13"/>
          </p:nvPr>
        </p:nvSpPr>
        <p:spPr>
          <a:xfrm>
            <a:off x="620486" y="1590675"/>
            <a:ext cx="4848661" cy="4581525"/>
          </a:xfrm>
        </p:spPr>
        <p:txBody>
          <a:bodyPr/>
          <a:lstStyle/>
          <a:p>
            <a:r>
              <a:rPr lang="en-US"/>
              <a:t>Maximum storage: constant = 901 ft</a:t>
            </a:r>
          </a:p>
          <a:p>
            <a:r>
              <a:rPr lang="en-US"/>
              <a:t>Upper Rule Curve: time pattern</a:t>
            </a:r>
          </a:p>
          <a:p>
            <a:endParaRPr lang="en-US"/>
          </a:p>
          <a:p>
            <a:endParaRPr lang="en-US"/>
          </a:p>
          <a:p>
            <a:endParaRPr lang="en-US"/>
          </a:p>
          <a:p>
            <a:endParaRPr lang="en-US"/>
          </a:p>
          <a:p>
            <a:endParaRPr lang="en-US"/>
          </a:p>
          <a:p>
            <a:r>
              <a:rPr lang="en-US"/>
              <a:t>Lower Rule Curve: constant = 841.5 ft</a:t>
            </a:r>
          </a:p>
          <a:p>
            <a:r>
              <a:rPr lang="en-US"/>
              <a:t>Dead Storage: constant = 841.5 ft</a:t>
            </a:r>
          </a:p>
          <a:p>
            <a:r>
              <a:rPr lang="en-US"/>
              <a:t>Nodes with Direct Withdrawals: 2122 &amp; 2164</a:t>
            </a:r>
          </a:p>
          <a:p>
            <a:r>
              <a:rPr lang="en-US"/>
              <a:t>Minimum Release: 6.5 </a:t>
            </a:r>
            <a:r>
              <a:rPr lang="en-US" err="1"/>
              <a:t>cfs</a:t>
            </a:r>
            <a:endParaRPr lang="en-US"/>
          </a:p>
        </p:txBody>
      </p:sp>
      <p:sp>
        <p:nvSpPr>
          <p:cNvPr id="2" name="Slide Number Placeholder 1">
            <a:extLst>
              <a:ext uri="{FF2B5EF4-FFF2-40B4-BE49-F238E27FC236}">
                <a16:creationId xmlns:a16="http://schemas.microsoft.com/office/drawing/2014/main" id="{BA963696-99E8-C558-C8C0-26BF55FA2A3A}"/>
              </a:ext>
            </a:extLst>
          </p:cNvPr>
          <p:cNvSpPr>
            <a:spLocks noGrp="1"/>
          </p:cNvSpPr>
          <p:nvPr>
            <p:ph type="sldNum" sz="quarter" idx="10"/>
          </p:nvPr>
        </p:nvSpPr>
        <p:spPr/>
        <p:txBody>
          <a:bodyPr/>
          <a:lstStyle/>
          <a:p>
            <a:fld id="{ABF72756-0213-4A1F-BBDA-2E3072667FD8}" type="slidenum">
              <a:rPr lang="en-US" smtClean="0"/>
              <a:pPr/>
              <a:t>27</a:t>
            </a:fld>
            <a:endParaRPr lang="en-US"/>
          </a:p>
        </p:txBody>
      </p:sp>
      <p:graphicFrame>
        <p:nvGraphicFramePr>
          <p:cNvPr id="5" name="Table 4">
            <a:extLst>
              <a:ext uri="{FF2B5EF4-FFF2-40B4-BE49-F238E27FC236}">
                <a16:creationId xmlns:a16="http://schemas.microsoft.com/office/drawing/2014/main" id="{AE34DDD5-4517-01FE-7F9D-FCB9E1A28965}"/>
              </a:ext>
            </a:extLst>
          </p:cNvPr>
          <p:cNvGraphicFramePr>
            <a:graphicFrameLocks noGrp="1"/>
          </p:cNvGraphicFramePr>
          <p:nvPr/>
        </p:nvGraphicFramePr>
        <p:xfrm>
          <a:off x="5602036" y="1401152"/>
          <a:ext cx="5969478" cy="4421671"/>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569223">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240778">
                <a:tc>
                  <a:txBody>
                    <a:bodyPr/>
                    <a:lstStyle/>
                    <a:p>
                      <a:pPr algn="ctr" fontAlgn="b"/>
                      <a:r>
                        <a:rPr lang="en-US" sz="1100" b="0" i="0" u="none" strike="noStrike">
                          <a:solidFill>
                            <a:srgbClr val="000000"/>
                          </a:solidFill>
                          <a:effectLst/>
                          <a:latin typeface="Arial" panose="020B0604020202020204" pitchFamily="34" charset="0"/>
                        </a:rPr>
                        <a:t>826.62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0.02</a:t>
                      </a:r>
                    </a:p>
                  </a:txBody>
                  <a:tcPr marL="0" marR="0" marT="0" marB="0" anchor="b"/>
                </a:tc>
                <a:extLst>
                  <a:ext uri="{0D108BD9-81ED-4DB2-BD59-A6C34878D82A}">
                    <a16:rowId xmlns:a16="http://schemas.microsoft.com/office/drawing/2014/main" val="4261115255"/>
                  </a:ext>
                </a:extLst>
              </a:tr>
              <a:tr h="240778">
                <a:tc>
                  <a:txBody>
                    <a:bodyPr/>
                    <a:lstStyle/>
                    <a:p>
                      <a:pPr algn="ctr" fontAlgn="b"/>
                      <a:r>
                        <a:rPr lang="en-US" sz="1100" b="0" i="0" u="none" strike="noStrike">
                          <a:solidFill>
                            <a:srgbClr val="000000"/>
                          </a:solidFill>
                          <a:effectLst/>
                          <a:latin typeface="Arial" panose="020B0604020202020204" pitchFamily="34" charset="0"/>
                        </a:rPr>
                        <a:t>830.92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17.81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28.92</a:t>
                      </a:r>
                    </a:p>
                  </a:txBody>
                  <a:tcPr marL="0" marR="0" marT="0" marB="0" anchor="b"/>
                </a:tc>
                <a:extLst>
                  <a:ext uri="{0D108BD9-81ED-4DB2-BD59-A6C34878D82A}">
                    <a16:rowId xmlns:a16="http://schemas.microsoft.com/office/drawing/2014/main" val="1376731378"/>
                  </a:ext>
                </a:extLst>
              </a:tr>
              <a:tr h="240778">
                <a:tc>
                  <a:txBody>
                    <a:bodyPr/>
                    <a:lstStyle/>
                    <a:p>
                      <a:pPr algn="ctr" fontAlgn="b"/>
                      <a:r>
                        <a:rPr lang="en-US" sz="1100" b="0" i="0" u="none" strike="noStrike">
                          <a:solidFill>
                            <a:srgbClr val="000000"/>
                          </a:solidFill>
                          <a:effectLst/>
                          <a:latin typeface="Arial" panose="020B0604020202020204" pitchFamily="34" charset="0"/>
                        </a:rPr>
                        <a:t>835.21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116.37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135.54</a:t>
                      </a:r>
                    </a:p>
                  </a:txBody>
                  <a:tcPr marL="0" marR="0" marT="0" marB="0" anchor="b"/>
                </a:tc>
                <a:extLst>
                  <a:ext uri="{0D108BD9-81ED-4DB2-BD59-A6C34878D82A}">
                    <a16:rowId xmlns:a16="http://schemas.microsoft.com/office/drawing/2014/main" val="4183877294"/>
                  </a:ext>
                </a:extLst>
              </a:tr>
              <a:tr h="240778">
                <a:tc>
                  <a:txBody>
                    <a:bodyPr/>
                    <a:lstStyle/>
                    <a:p>
                      <a:pPr algn="ctr" fontAlgn="b"/>
                      <a:r>
                        <a:rPr lang="en-US" sz="1100" b="0" i="0" u="none" strike="noStrike">
                          <a:solidFill>
                            <a:srgbClr val="000000"/>
                          </a:solidFill>
                          <a:effectLst/>
                          <a:latin typeface="Arial" panose="020B0604020202020204" pitchFamily="34" charset="0"/>
                        </a:rPr>
                        <a:t>839.50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405.18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303.98</a:t>
                      </a:r>
                    </a:p>
                  </a:txBody>
                  <a:tcPr marL="0" marR="0" marT="0" marB="0" anchor="b"/>
                </a:tc>
                <a:extLst>
                  <a:ext uri="{0D108BD9-81ED-4DB2-BD59-A6C34878D82A}">
                    <a16:rowId xmlns:a16="http://schemas.microsoft.com/office/drawing/2014/main" val="3087503957"/>
                  </a:ext>
                </a:extLst>
              </a:tr>
              <a:tr h="240778">
                <a:tc>
                  <a:txBody>
                    <a:bodyPr/>
                    <a:lstStyle/>
                    <a:p>
                      <a:pPr algn="ctr" fontAlgn="b"/>
                      <a:r>
                        <a:rPr lang="en-US" sz="1100" b="0" i="0" u="none" strike="noStrike">
                          <a:solidFill>
                            <a:srgbClr val="000000"/>
                          </a:solidFill>
                          <a:effectLst/>
                          <a:latin typeface="Arial" panose="020B0604020202020204" pitchFamily="34" charset="0"/>
                        </a:rPr>
                        <a:t>843.79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938.42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486.41</a:t>
                      </a:r>
                    </a:p>
                  </a:txBody>
                  <a:tcPr marL="0" marR="0" marT="0" marB="0" anchor="b"/>
                </a:tc>
                <a:extLst>
                  <a:ext uri="{0D108BD9-81ED-4DB2-BD59-A6C34878D82A}">
                    <a16:rowId xmlns:a16="http://schemas.microsoft.com/office/drawing/2014/main" val="1525391486"/>
                  </a:ext>
                </a:extLst>
              </a:tr>
              <a:tr h="240778">
                <a:tc>
                  <a:txBody>
                    <a:bodyPr/>
                    <a:lstStyle/>
                    <a:p>
                      <a:pPr algn="ctr" fontAlgn="b"/>
                      <a:r>
                        <a:rPr lang="en-US" sz="1100" b="0" i="0" u="none" strike="noStrike">
                          <a:solidFill>
                            <a:srgbClr val="000000"/>
                          </a:solidFill>
                          <a:effectLst/>
                          <a:latin typeface="Arial" panose="020B0604020202020204" pitchFamily="34" charset="0"/>
                        </a:rPr>
                        <a:t>848.08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1735.98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679.86</a:t>
                      </a:r>
                    </a:p>
                  </a:txBody>
                  <a:tcPr marL="0" marR="0" marT="0" marB="0" anchor="b"/>
                </a:tc>
                <a:extLst>
                  <a:ext uri="{0D108BD9-81ED-4DB2-BD59-A6C34878D82A}">
                    <a16:rowId xmlns:a16="http://schemas.microsoft.com/office/drawing/2014/main" val="2635905631"/>
                  </a:ext>
                </a:extLst>
              </a:tr>
              <a:tr h="240778">
                <a:tc>
                  <a:txBody>
                    <a:bodyPr/>
                    <a:lstStyle/>
                    <a:p>
                      <a:pPr algn="ctr" fontAlgn="b"/>
                      <a:r>
                        <a:rPr lang="en-US" sz="1100" b="0" i="0" u="none" strike="noStrike">
                          <a:solidFill>
                            <a:srgbClr val="000000"/>
                          </a:solidFill>
                          <a:effectLst/>
                          <a:latin typeface="Arial" panose="020B0604020202020204" pitchFamily="34" charset="0"/>
                        </a:rPr>
                        <a:t>852.37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2817.73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855.08</a:t>
                      </a:r>
                    </a:p>
                  </a:txBody>
                  <a:tcPr marL="0" marR="0" marT="0" marB="0" anchor="b"/>
                </a:tc>
                <a:extLst>
                  <a:ext uri="{0D108BD9-81ED-4DB2-BD59-A6C34878D82A}">
                    <a16:rowId xmlns:a16="http://schemas.microsoft.com/office/drawing/2014/main" val="1498926147"/>
                  </a:ext>
                </a:extLst>
              </a:tr>
              <a:tr h="240778">
                <a:tc>
                  <a:txBody>
                    <a:bodyPr/>
                    <a:lstStyle/>
                    <a:p>
                      <a:pPr algn="ctr" fontAlgn="b"/>
                      <a:r>
                        <a:rPr lang="en-US" sz="1100" b="0" i="0" u="none" strike="noStrike">
                          <a:solidFill>
                            <a:srgbClr val="000000"/>
                          </a:solidFill>
                          <a:effectLst/>
                          <a:latin typeface="Arial" panose="020B0604020202020204" pitchFamily="34" charset="0"/>
                        </a:rPr>
                        <a:t>856.67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4224.73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1133.10</a:t>
                      </a:r>
                    </a:p>
                  </a:txBody>
                  <a:tcPr marL="0" marR="0" marT="0" marB="0" anchor="b"/>
                </a:tc>
                <a:extLst>
                  <a:ext uri="{0D108BD9-81ED-4DB2-BD59-A6C34878D82A}">
                    <a16:rowId xmlns:a16="http://schemas.microsoft.com/office/drawing/2014/main" val="832141628"/>
                  </a:ext>
                </a:extLst>
              </a:tr>
              <a:tr h="240778">
                <a:tc>
                  <a:txBody>
                    <a:bodyPr/>
                    <a:lstStyle/>
                    <a:p>
                      <a:pPr algn="ctr" fontAlgn="b"/>
                      <a:r>
                        <a:rPr lang="en-US" sz="1100" b="0" i="0" u="none" strike="noStrike">
                          <a:solidFill>
                            <a:srgbClr val="000000"/>
                          </a:solidFill>
                          <a:effectLst/>
                          <a:latin typeface="Arial" panose="020B0604020202020204" pitchFamily="34" charset="0"/>
                        </a:rPr>
                        <a:t>860.96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6004.63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1395.25</a:t>
                      </a:r>
                    </a:p>
                  </a:txBody>
                  <a:tcPr marL="0" marR="0" marT="0" marB="0" anchor="b"/>
                </a:tc>
                <a:extLst>
                  <a:ext uri="{0D108BD9-81ED-4DB2-BD59-A6C34878D82A}">
                    <a16:rowId xmlns:a16="http://schemas.microsoft.com/office/drawing/2014/main" val="2372256179"/>
                  </a:ext>
                </a:extLst>
              </a:tr>
              <a:tr h="240778">
                <a:tc>
                  <a:txBody>
                    <a:bodyPr/>
                    <a:lstStyle/>
                    <a:p>
                      <a:pPr algn="ctr" fontAlgn="b"/>
                      <a:r>
                        <a:rPr lang="en-US" sz="1100" b="0" i="0" u="none" strike="noStrike">
                          <a:solidFill>
                            <a:srgbClr val="000000"/>
                          </a:solidFill>
                          <a:effectLst/>
                          <a:latin typeface="Arial" panose="020B0604020202020204" pitchFamily="34" charset="0"/>
                        </a:rPr>
                        <a:t>865.25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8155.40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1681.58</a:t>
                      </a:r>
                    </a:p>
                  </a:txBody>
                  <a:tcPr marL="0" marR="0" marT="0" marB="0" anchor="b"/>
                </a:tc>
                <a:extLst>
                  <a:ext uri="{0D108BD9-81ED-4DB2-BD59-A6C34878D82A}">
                    <a16:rowId xmlns:a16="http://schemas.microsoft.com/office/drawing/2014/main" val="72445068"/>
                  </a:ext>
                </a:extLst>
              </a:tr>
              <a:tr h="240778">
                <a:tc>
                  <a:txBody>
                    <a:bodyPr/>
                    <a:lstStyle/>
                    <a:p>
                      <a:pPr algn="ctr" fontAlgn="b"/>
                      <a:r>
                        <a:rPr lang="en-US" sz="1100" b="0" i="0" u="none" strike="noStrike">
                          <a:solidFill>
                            <a:srgbClr val="000000"/>
                          </a:solidFill>
                          <a:effectLst/>
                          <a:latin typeface="Arial" panose="020B0604020202020204" pitchFamily="34" charset="0"/>
                        </a:rPr>
                        <a:t>869.54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10675.49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1925.75</a:t>
                      </a:r>
                    </a:p>
                  </a:txBody>
                  <a:tcPr marL="0" marR="0" marT="0" marB="0" anchor="b"/>
                </a:tc>
                <a:extLst>
                  <a:ext uri="{0D108BD9-81ED-4DB2-BD59-A6C34878D82A}">
                    <a16:rowId xmlns:a16="http://schemas.microsoft.com/office/drawing/2014/main" val="1648931861"/>
                  </a:ext>
                </a:extLst>
              </a:tr>
              <a:tr h="240778">
                <a:tc>
                  <a:txBody>
                    <a:bodyPr/>
                    <a:lstStyle/>
                    <a:p>
                      <a:pPr algn="ctr" fontAlgn="b"/>
                      <a:r>
                        <a:rPr lang="en-US" sz="1100" b="0" i="0" u="none" strike="noStrike">
                          <a:solidFill>
                            <a:srgbClr val="000000"/>
                          </a:solidFill>
                          <a:effectLst/>
                          <a:latin typeface="Arial" panose="020B0604020202020204" pitchFamily="34" charset="0"/>
                        </a:rPr>
                        <a:t>873.83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13520.42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2166.71</a:t>
                      </a:r>
                    </a:p>
                  </a:txBody>
                  <a:tcPr marL="0" marR="0" marT="0" marB="0" anchor="b"/>
                </a:tc>
                <a:extLst>
                  <a:ext uri="{0D108BD9-81ED-4DB2-BD59-A6C34878D82A}">
                    <a16:rowId xmlns:a16="http://schemas.microsoft.com/office/drawing/2014/main" val="2670807591"/>
                  </a:ext>
                </a:extLst>
              </a:tr>
              <a:tr h="240778">
                <a:tc>
                  <a:txBody>
                    <a:bodyPr/>
                    <a:lstStyle/>
                    <a:p>
                      <a:pPr algn="ctr" fontAlgn="b"/>
                      <a:r>
                        <a:rPr lang="en-US" sz="1100" b="0" i="0" u="none" strike="noStrike">
                          <a:solidFill>
                            <a:srgbClr val="000000"/>
                          </a:solidFill>
                          <a:effectLst/>
                          <a:latin typeface="Arial" panose="020B0604020202020204" pitchFamily="34" charset="0"/>
                        </a:rPr>
                        <a:t>878.12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16708.77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2431.36</a:t>
                      </a:r>
                    </a:p>
                  </a:txBody>
                  <a:tcPr marL="0" marR="0" marT="0" marB="0" anchor="b"/>
                </a:tc>
                <a:extLst>
                  <a:ext uri="{0D108BD9-81ED-4DB2-BD59-A6C34878D82A}">
                    <a16:rowId xmlns:a16="http://schemas.microsoft.com/office/drawing/2014/main" val="2777458424"/>
                  </a:ext>
                </a:extLst>
              </a:tr>
              <a:tr h="240778">
                <a:tc>
                  <a:txBody>
                    <a:bodyPr/>
                    <a:lstStyle/>
                    <a:p>
                      <a:pPr algn="ctr" fontAlgn="b"/>
                      <a:r>
                        <a:rPr lang="en-US" sz="1100" b="0" i="0" u="none" strike="noStrike">
                          <a:solidFill>
                            <a:srgbClr val="000000"/>
                          </a:solidFill>
                          <a:effectLst/>
                          <a:latin typeface="Arial" panose="020B0604020202020204" pitchFamily="34" charset="0"/>
                        </a:rPr>
                        <a:t>882.42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20322.83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2728.81</a:t>
                      </a:r>
                    </a:p>
                  </a:txBody>
                  <a:tcPr marL="0" marR="0" marT="0" marB="0" anchor="b"/>
                </a:tc>
                <a:extLst>
                  <a:ext uri="{0D108BD9-81ED-4DB2-BD59-A6C34878D82A}">
                    <a16:rowId xmlns:a16="http://schemas.microsoft.com/office/drawing/2014/main" val="3649121890"/>
                  </a:ext>
                </a:extLst>
              </a:tr>
              <a:tr h="240778">
                <a:tc>
                  <a:txBody>
                    <a:bodyPr/>
                    <a:lstStyle/>
                    <a:p>
                      <a:pPr algn="ctr" fontAlgn="b"/>
                      <a:r>
                        <a:rPr lang="en-US" sz="1100" b="0" i="0" u="none" strike="noStrike">
                          <a:solidFill>
                            <a:srgbClr val="000000"/>
                          </a:solidFill>
                          <a:effectLst/>
                          <a:latin typeface="Arial" panose="020B0604020202020204" pitchFamily="34" charset="0"/>
                        </a:rPr>
                        <a:t>886.71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24302.94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3278.79</a:t>
                      </a:r>
                    </a:p>
                  </a:txBody>
                  <a:tcPr marL="0" marR="0" marT="0" marB="0" anchor="b"/>
                </a:tc>
                <a:extLst>
                  <a:ext uri="{0D108BD9-81ED-4DB2-BD59-A6C34878D82A}">
                    <a16:rowId xmlns:a16="http://schemas.microsoft.com/office/drawing/2014/main" val="3856789045"/>
                  </a:ext>
                </a:extLst>
              </a:tr>
              <a:tr h="240778">
                <a:tc>
                  <a:txBody>
                    <a:bodyPr/>
                    <a:lstStyle/>
                    <a:p>
                      <a:pPr algn="ctr" fontAlgn="b"/>
                      <a:r>
                        <a:rPr lang="en-US" sz="1100" b="0" i="0" u="none" strike="noStrike">
                          <a:solidFill>
                            <a:srgbClr val="000000"/>
                          </a:solidFill>
                          <a:effectLst/>
                          <a:latin typeface="Arial" panose="020B0604020202020204" pitchFamily="34" charset="0"/>
                        </a:rPr>
                        <a:t>891.00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29161.90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3663.55</a:t>
                      </a:r>
                    </a:p>
                  </a:txBody>
                  <a:tcPr marL="0" marR="0" marT="0" marB="0" anchor="b"/>
                </a:tc>
                <a:extLst>
                  <a:ext uri="{0D108BD9-81ED-4DB2-BD59-A6C34878D82A}">
                    <a16:rowId xmlns:a16="http://schemas.microsoft.com/office/drawing/2014/main" val="3861242617"/>
                  </a:ext>
                </a:extLst>
              </a:tr>
            </a:tbl>
          </a:graphicData>
        </a:graphic>
      </p:graphicFrame>
      <p:graphicFrame>
        <p:nvGraphicFramePr>
          <p:cNvPr id="6" name="Table 5">
            <a:extLst>
              <a:ext uri="{FF2B5EF4-FFF2-40B4-BE49-F238E27FC236}">
                <a16:creationId xmlns:a16="http://schemas.microsoft.com/office/drawing/2014/main" id="{8ECD3CF4-B817-B674-091C-519613D1E847}"/>
              </a:ext>
            </a:extLst>
          </p:cNvPr>
          <p:cNvGraphicFramePr>
            <a:graphicFrameLocks noGrp="1"/>
          </p:cNvGraphicFramePr>
          <p:nvPr/>
        </p:nvGraphicFramePr>
        <p:xfrm>
          <a:off x="983695" y="2494415"/>
          <a:ext cx="2924071" cy="1574772"/>
        </p:xfrm>
        <a:graphic>
          <a:graphicData uri="http://schemas.openxmlformats.org/drawingml/2006/table">
            <a:tbl>
              <a:tblPr>
                <a:tableStyleId>{5C22544A-7EE6-4342-B048-85BDC9FD1C3A}</a:tableStyleId>
              </a:tblPr>
              <a:tblGrid>
                <a:gridCol w="1466637">
                  <a:extLst>
                    <a:ext uri="{9D8B030D-6E8A-4147-A177-3AD203B41FA5}">
                      <a16:colId xmlns:a16="http://schemas.microsoft.com/office/drawing/2014/main" val="2161264650"/>
                    </a:ext>
                  </a:extLst>
                </a:gridCol>
                <a:gridCol w="1457434">
                  <a:extLst>
                    <a:ext uri="{9D8B030D-6E8A-4147-A177-3AD203B41FA5}">
                      <a16:colId xmlns:a16="http://schemas.microsoft.com/office/drawing/2014/main" val="2055969186"/>
                    </a:ext>
                  </a:extLst>
                </a:gridCol>
              </a:tblGrid>
              <a:tr h="262462">
                <a:tc>
                  <a:txBody>
                    <a:bodyPr/>
                    <a:lstStyle/>
                    <a:p>
                      <a:pPr marL="0" algn="ctr" defTabSz="411475" rtl="0" eaLnBrk="1" fontAlgn="b" latinLnBrk="0" hangingPunct="1"/>
                      <a:r>
                        <a:rPr lang="en-US" sz="1620" b="1" kern="1200">
                          <a:solidFill>
                            <a:schemeClr val="lt1"/>
                          </a:solidFill>
                          <a:latin typeface="+mn-lt"/>
                          <a:ea typeface="+mn-ea"/>
                          <a:cs typeface="+mn-cs"/>
                        </a:rPr>
                        <a:t>Date</a:t>
                      </a:r>
                    </a:p>
                  </a:txBody>
                  <a:tcPr marL="0" marR="0" marT="0" marB="0" anchor="ctr">
                    <a:solidFill>
                      <a:srgbClr val="395173"/>
                    </a:solidFill>
                  </a:tcPr>
                </a:tc>
                <a:tc>
                  <a:txBody>
                    <a:bodyPr/>
                    <a:lstStyle/>
                    <a:p>
                      <a:pPr marL="0" algn="ctr" defTabSz="411475" rtl="0" eaLnBrk="1" fontAlgn="b" latinLnBrk="0" hangingPunct="1"/>
                      <a:r>
                        <a:rPr lang="en-US" sz="1620" b="1" kern="1200">
                          <a:solidFill>
                            <a:schemeClr val="lt1"/>
                          </a:solidFill>
                          <a:latin typeface="+mn-lt"/>
                          <a:ea typeface="+mn-ea"/>
                          <a:cs typeface="+mn-cs"/>
                        </a:rPr>
                        <a:t>Elevation (ft)</a:t>
                      </a:r>
                    </a:p>
                  </a:txBody>
                  <a:tcPr marL="0" marR="0" marT="0" marB="0" anchor="ctr">
                    <a:solidFill>
                      <a:srgbClr val="395173"/>
                    </a:solidFill>
                  </a:tcPr>
                </a:tc>
                <a:extLst>
                  <a:ext uri="{0D108BD9-81ED-4DB2-BD59-A6C34878D82A}">
                    <a16:rowId xmlns:a16="http://schemas.microsoft.com/office/drawing/2014/main" val="648198593"/>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11/30</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888.00</a:t>
                      </a:r>
                    </a:p>
                  </a:txBody>
                  <a:tcPr marL="0" marR="0" marT="0" marB="0" anchor="ctr">
                    <a:solidFill>
                      <a:srgbClr val="CED0D5"/>
                    </a:solidFill>
                  </a:tcPr>
                </a:tc>
                <a:extLst>
                  <a:ext uri="{0D108BD9-81ED-4DB2-BD59-A6C34878D82A}">
                    <a16:rowId xmlns:a16="http://schemas.microsoft.com/office/drawing/2014/main" val="289616225"/>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12/01</a:t>
                      </a:r>
                    </a:p>
                  </a:txBody>
                  <a:tcPr marL="0" marR="0" marT="0" marB="0" anchor="ct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885.00</a:t>
                      </a:r>
                    </a:p>
                  </a:txBody>
                  <a:tcPr marL="0" marR="0" marT="0" marB="0" anchor="ctr"/>
                </a:tc>
                <a:extLst>
                  <a:ext uri="{0D108BD9-81ED-4DB2-BD59-A6C34878D82A}">
                    <a16:rowId xmlns:a16="http://schemas.microsoft.com/office/drawing/2014/main" val="3196568561"/>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01/01</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885.00</a:t>
                      </a:r>
                    </a:p>
                  </a:txBody>
                  <a:tcPr marL="0" marR="0" marT="0" marB="0" anchor="ctr">
                    <a:solidFill>
                      <a:srgbClr val="CED0D5"/>
                    </a:solidFill>
                  </a:tcPr>
                </a:tc>
                <a:extLst>
                  <a:ext uri="{0D108BD9-81ED-4DB2-BD59-A6C34878D82A}">
                    <a16:rowId xmlns:a16="http://schemas.microsoft.com/office/drawing/2014/main" val="1344036584"/>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04/14</a:t>
                      </a:r>
                    </a:p>
                  </a:txBody>
                  <a:tcPr marL="0" marR="0" marT="0" marB="0" anchor="ct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885.00</a:t>
                      </a:r>
                    </a:p>
                  </a:txBody>
                  <a:tcPr marL="0" marR="0" marT="0" marB="0" anchor="ctr"/>
                </a:tc>
                <a:extLst>
                  <a:ext uri="{0D108BD9-81ED-4DB2-BD59-A6C34878D82A}">
                    <a16:rowId xmlns:a16="http://schemas.microsoft.com/office/drawing/2014/main" val="2617000107"/>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04/15</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888.00</a:t>
                      </a:r>
                    </a:p>
                  </a:txBody>
                  <a:tcPr marL="0" marR="0" marT="0" marB="0" anchor="ctr">
                    <a:solidFill>
                      <a:srgbClr val="CED0D5"/>
                    </a:solidFill>
                  </a:tcPr>
                </a:tc>
                <a:extLst>
                  <a:ext uri="{0D108BD9-81ED-4DB2-BD59-A6C34878D82A}">
                    <a16:rowId xmlns:a16="http://schemas.microsoft.com/office/drawing/2014/main" val="1796342913"/>
                  </a:ext>
                </a:extLst>
              </a:tr>
            </a:tbl>
          </a:graphicData>
        </a:graphic>
      </p:graphicFrame>
    </p:spTree>
    <p:extLst>
      <p:ext uri="{BB962C8B-B14F-4D97-AF65-F5344CB8AC3E}">
        <p14:creationId xmlns:p14="http://schemas.microsoft.com/office/powerpoint/2010/main" val="547462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ED29C-77C1-C07B-0F88-F089BD26914A}"/>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6C922835-642F-F91B-209E-06B29F214195}"/>
              </a:ext>
            </a:extLst>
          </p:cNvPr>
          <p:cNvSpPr>
            <a:spLocks noGrp="1"/>
          </p:cNvSpPr>
          <p:nvPr>
            <p:ph type="title"/>
          </p:nvPr>
        </p:nvSpPr>
        <p:spPr/>
        <p:txBody>
          <a:bodyPr/>
          <a:lstStyle/>
          <a:p>
            <a:r>
              <a:rPr lang="en-US"/>
              <a:t>2164- Hoover Reservoir</a:t>
            </a:r>
          </a:p>
        </p:txBody>
      </p:sp>
      <p:sp>
        <p:nvSpPr>
          <p:cNvPr id="184" name="Text Placeholder 183">
            <a:extLst>
              <a:ext uri="{FF2B5EF4-FFF2-40B4-BE49-F238E27FC236}">
                <a16:creationId xmlns:a16="http://schemas.microsoft.com/office/drawing/2014/main" id="{BCC4E621-834A-9E81-011B-5EBAADF9F6D3}"/>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A3E21153-7AD8-5C51-2C98-9B790F29C846}"/>
              </a:ext>
            </a:extLst>
          </p:cNvPr>
          <p:cNvSpPr>
            <a:spLocks noGrp="1"/>
          </p:cNvSpPr>
          <p:nvPr>
            <p:ph type="body" sz="quarter" idx="13"/>
          </p:nvPr>
        </p:nvSpPr>
        <p:spPr>
          <a:xfrm>
            <a:off x="620486" y="1590675"/>
            <a:ext cx="4848661" cy="4581525"/>
          </a:xfrm>
        </p:spPr>
        <p:txBody>
          <a:bodyPr/>
          <a:lstStyle/>
          <a:p>
            <a:r>
              <a:rPr lang="en-US"/>
              <a:t>Maximum storage: constant = 33056.6 MG</a:t>
            </a:r>
          </a:p>
          <a:p>
            <a:r>
              <a:rPr lang="en-US"/>
              <a:t>Upper Rule Curve: constant = 21591.9 MG</a:t>
            </a:r>
          </a:p>
          <a:p>
            <a:r>
              <a:rPr lang="en-US"/>
              <a:t>Lower Rule Curve: constant = 278.2 MG</a:t>
            </a:r>
          </a:p>
          <a:p>
            <a:r>
              <a:rPr lang="en-US"/>
              <a:t>Dead Storage: constant = 278.2 MG</a:t>
            </a:r>
          </a:p>
          <a:p>
            <a:r>
              <a:rPr lang="en-US"/>
              <a:t>Nodes with Direct Withdrawals: none</a:t>
            </a:r>
          </a:p>
        </p:txBody>
      </p:sp>
      <p:sp>
        <p:nvSpPr>
          <p:cNvPr id="2" name="Slide Number Placeholder 1">
            <a:extLst>
              <a:ext uri="{FF2B5EF4-FFF2-40B4-BE49-F238E27FC236}">
                <a16:creationId xmlns:a16="http://schemas.microsoft.com/office/drawing/2014/main" id="{D83D6062-57FA-28ED-6A21-274D6B537EB6}"/>
              </a:ext>
            </a:extLst>
          </p:cNvPr>
          <p:cNvSpPr>
            <a:spLocks noGrp="1"/>
          </p:cNvSpPr>
          <p:nvPr>
            <p:ph type="sldNum" sz="quarter" idx="10"/>
          </p:nvPr>
        </p:nvSpPr>
        <p:spPr/>
        <p:txBody>
          <a:bodyPr/>
          <a:lstStyle/>
          <a:p>
            <a:fld id="{ABF72756-0213-4A1F-BBDA-2E3072667FD8}" type="slidenum">
              <a:rPr lang="en-US" smtClean="0"/>
              <a:pPr/>
              <a:t>28</a:t>
            </a:fld>
            <a:endParaRPr lang="en-US"/>
          </a:p>
        </p:txBody>
      </p:sp>
      <p:graphicFrame>
        <p:nvGraphicFramePr>
          <p:cNvPr id="5" name="Table 4">
            <a:extLst>
              <a:ext uri="{FF2B5EF4-FFF2-40B4-BE49-F238E27FC236}">
                <a16:creationId xmlns:a16="http://schemas.microsoft.com/office/drawing/2014/main" id="{186B3373-AC1E-F718-BA3C-E4480E4B9AE6}"/>
              </a:ext>
            </a:extLst>
          </p:cNvPr>
          <p:cNvGraphicFramePr>
            <a:graphicFrameLocks noGrp="1"/>
          </p:cNvGraphicFramePr>
          <p:nvPr/>
        </p:nvGraphicFramePr>
        <p:xfrm>
          <a:off x="5602036" y="1401152"/>
          <a:ext cx="5969478" cy="4903227"/>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569223">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240778">
                <a:tc>
                  <a:txBody>
                    <a:bodyPr/>
                    <a:lstStyle/>
                    <a:p>
                      <a:pPr algn="ctr" fontAlgn="b"/>
                      <a:r>
                        <a:rPr lang="en-US" sz="1100" b="0" i="0" u="none" strike="noStrike">
                          <a:solidFill>
                            <a:srgbClr val="000000"/>
                          </a:solidFill>
                          <a:effectLst/>
                          <a:latin typeface="Arial" panose="020B0604020202020204" pitchFamily="34" charset="0"/>
                        </a:rPr>
                        <a:t>831.50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17.90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20.50</a:t>
                      </a:r>
                    </a:p>
                  </a:txBody>
                  <a:tcPr marL="0" marR="0" marT="0" marB="0" anchor="b"/>
                </a:tc>
                <a:extLst>
                  <a:ext uri="{0D108BD9-81ED-4DB2-BD59-A6C34878D82A}">
                    <a16:rowId xmlns:a16="http://schemas.microsoft.com/office/drawing/2014/main" val="4261115255"/>
                  </a:ext>
                </a:extLst>
              </a:tr>
              <a:tr h="240778">
                <a:tc>
                  <a:txBody>
                    <a:bodyPr/>
                    <a:lstStyle/>
                    <a:p>
                      <a:pPr algn="ctr" fontAlgn="b"/>
                      <a:r>
                        <a:rPr lang="en-US" sz="1100" b="0" i="0" u="none" strike="noStrike">
                          <a:solidFill>
                            <a:srgbClr val="000000"/>
                          </a:solidFill>
                          <a:effectLst/>
                          <a:latin typeface="Arial" panose="020B0604020202020204" pitchFamily="34" charset="0"/>
                        </a:rPr>
                        <a:t>835.00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65.70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74.90</a:t>
                      </a:r>
                    </a:p>
                  </a:txBody>
                  <a:tcPr marL="0" marR="0" marT="0" marB="0" anchor="b"/>
                </a:tc>
                <a:extLst>
                  <a:ext uri="{0D108BD9-81ED-4DB2-BD59-A6C34878D82A}">
                    <a16:rowId xmlns:a16="http://schemas.microsoft.com/office/drawing/2014/main" val="2651419776"/>
                  </a:ext>
                </a:extLst>
              </a:tr>
              <a:tr h="240778">
                <a:tc>
                  <a:txBody>
                    <a:bodyPr/>
                    <a:lstStyle/>
                    <a:p>
                      <a:pPr algn="ctr" fontAlgn="b"/>
                      <a:r>
                        <a:rPr lang="en-US" sz="1100" b="0" i="0" u="none" strike="noStrike">
                          <a:solidFill>
                            <a:srgbClr val="000000"/>
                          </a:solidFill>
                          <a:effectLst/>
                          <a:latin typeface="Arial" panose="020B0604020202020204" pitchFamily="34" charset="0"/>
                        </a:rPr>
                        <a:t>844.00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504.60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242.60</a:t>
                      </a:r>
                    </a:p>
                  </a:txBody>
                  <a:tcPr marL="0" marR="0" marT="0" marB="0" anchor="b"/>
                </a:tc>
                <a:extLst>
                  <a:ext uri="{0D108BD9-81ED-4DB2-BD59-A6C34878D82A}">
                    <a16:rowId xmlns:a16="http://schemas.microsoft.com/office/drawing/2014/main" val="2691920233"/>
                  </a:ext>
                </a:extLst>
              </a:tr>
              <a:tr h="240778">
                <a:tc>
                  <a:txBody>
                    <a:bodyPr/>
                    <a:lstStyle/>
                    <a:p>
                      <a:pPr algn="ctr" fontAlgn="b"/>
                      <a:r>
                        <a:rPr lang="en-US" sz="1100" b="0" i="0" u="none" strike="noStrike">
                          <a:solidFill>
                            <a:srgbClr val="000000"/>
                          </a:solidFill>
                          <a:effectLst/>
                          <a:latin typeface="Arial" panose="020B0604020202020204" pitchFamily="34" charset="0"/>
                        </a:rPr>
                        <a:t>854.00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1648.20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489.50</a:t>
                      </a:r>
                    </a:p>
                  </a:txBody>
                  <a:tcPr marL="0" marR="0" marT="0" marB="0" anchor="b"/>
                </a:tc>
                <a:extLst>
                  <a:ext uri="{0D108BD9-81ED-4DB2-BD59-A6C34878D82A}">
                    <a16:rowId xmlns:a16="http://schemas.microsoft.com/office/drawing/2014/main" val="1376731378"/>
                  </a:ext>
                </a:extLst>
              </a:tr>
              <a:tr h="240778">
                <a:tc>
                  <a:txBody>
                    <a:bodyPr/>
                    <a:lstStyle/>
                    <a:p>
                      <a:pPr algn="ctr" fontAlgn="b"/>
                      <a:r>
                        <a:rPr lang="en-US" sz="1100" b="0" i="0" u="none" strike="noStrike">
                          <a:solidFill>
                            <a:srgbClr val="000000"/>
                          </a:solidFill>
                          <a:effectLst/>
                          <a:latin typeface="Arial" panose="020B0604020202020204" pitchFamily="34" charset="0"/>
                        </a:rPr>
                        <a:t>862.00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3209.90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726.80</a:t>
                      </a:r>
                    </a:p>
                  </a:txBody>
                  <a:tcPr marL="0" marR="0" marT="0" marB="0" anchor="b"/>
                </a:tc>
                <a:extLst>
                  <a:ext uri="{0D108BD9-81ED-4DB2-BD59-A6C34878D82A}">
                    <a16:rowId xmlns:a16="http://schemas.microsoft.com/office/drawing/2014/main" val="4183877294"/>
                  </a:ext>
                </a:extLst>
              </a:tr>
              <a:tr h="240778">
                <a:tc>
                  <a:txBody>
                    <a:bodyPr/>
                    <a:lstStyle/>
                    <a:p>
                      <a:pPr algn="ctr" fontAlgn="b"/>
                      <a:r>
                        <a:rPr lang="en-US" sz="1100" b="0" i="0" u="none" strike="noStrike">
                          <a:solidFill>
                            <a:srgbClr val="000000"/>
                          </a:solidFill>
                          <a:effectLst/>
                          <a:latin typeface="Arial" panose="020B0604020202020204" pitchFamily="34" charset="0"/>
                        </a:rPr>
                        <a:t>870.00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5430.80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1000.20</a:t>
                      </a:r>
                    </a:p>
                  </a:txBody>
                  <a:tcPr marL="0" marR="0" marT="0" marB="0" anchor="b"/>
                </a:tc>
                <a:extLst>
                  <a:ext uri="{0D108BD9-81ED-4DB2-BD59-A6C34878D82A}">
                    <a16:rowId xmlns:a16="http://schemas.microsoft.com/office/drawing/2014/main" val="3087503957"/>
                  </a:ext>
                </a:extLst>
              </a:tr>
              <a:tr h="240778">
                <a:tc>
                  <a:txBody>
                    <a:bodyPr/>
                    <a:lstStyle/>
                    <a:p>
                      <a:pPr algn="ctr" fontAlgn="b"/>
                      <a:r>
                        <a:rPr lang="en-US" sz="1100" b="0" i="0" u="none" strike="noStrike">
                          <a:solidFill>
                            <a:srgbClr val="000000"/>
                          </a:solidFill>
                          <a:effectLst/>
                          <a:latin typeface="Arial" panose="020B0604020202020204" pitchFamily="34" charset="0"/>
                        </a:rPr>
                        <a:t>872.00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6124.10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1137.60</a:t>
                      </a:r>
                    </a:p>
                  </a:txBody>
                  <a:tcPr marL="0" marR="0" marT="0" marB="0" anchor="b"/>
                </a:tc>
                <a:extLst>
                  <a:ext uri="{0D108BD9-81ED-4DB2-BD59-A6C34878D82A}">
                    <a16:rowId xmlns:a16="http://schemas.microsoft.com/office/drawing/2014/main" val="1525391486"/>
                  </a:ext>
                </a:extLst>
              </a:tr>
              <a:tr h="240778">
                <a:tc>
                  <a:txBody>
                    <a:bodyPr/>
                    <a:lstStyle/>
                    <a:p>
                      <a:pPr algn="ctr" fontAlgn="b"/>
                      <a:r>
                        <a:rPr lang="en-US" sz="1100" b="0" i="0" u="none" strike="noStrike">
                          <a:solidFill>
                            <a:srgbClr val="000000"/>
                          </a:solidFill>
                          <a:effectLst/>
                          <a:latin typeface="Arial" panose="020B0604020202020204" pitchFamily="34" charset="0"/>
                        </a:rPr>
                        <a:t>874.00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6931.40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1340.50</a:t>
                      </a:r>
                    </a:p>
                  </a:txBody>
                  <a:tcPr marL="0" marR="0" marT="0" marB="0" anchor="b"/>
                </a:tc>
                <a:extLst>
                  <a:ext uri="{0D108BD9-81ED-4DB2-BD59-A6C34878D82A}">
                    <a16:rowId xmlns:a16="http://schemas.microsoft.com/office/drawing/2014/main" val="2635905631"/>
                  </a:ext>
                </a:extLst>
              </a:tr>
              <a:tr h="240778">
                <a:tc>
                  <a:txBody>
                    <a:bodyPr/>
                    <a:lstStyle/>
                    <a:p>
                      <a:pPr algn="ctr" fontAlgn="b"/>
                      <a:r>
                        <a:rPr lang="en-US" sz="1100" b="0" i="0" u="none" strike="noStrike">
                          <a:solidFill>
                            <a:srgbClr val="000000"/>
                          </a:solidFill>
                          <a:effectLst/>
                          <a:latin typeface="Arial" panose="020B0604020202020204" pitchFamily="34" charset="0"/>
                        </a:rPr>
                        <a:t>875.00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7382.90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1428.50</a:t>
                      </a:r>
                    </a:p>
                  </a:txBody>
                  <a:tcPr marL="0" marR="0" marT="0" marB="0" anchor="b"/>
                </a:tc>
                <a:extLst>
                  <a:ext uri="{0D108BD9-81ED-4DB2-BD59-A6C34878D82A}">
                    <a16:rowId xmlns:a16="http://schemas.microsoft.com/office/drawing/2014/main" val="1498926147"/>
                  </a:ext>
                </a:extLst>
              </a:tr>
              <a:tr h="240778">
                <a:tc>
                  <a:txBody>
                    <a:bodyPr/>
                    <a:lstStyle/>
                    <a:p>
                      <a:pPr algn="ctr" fontAlgn="b"/>
                      <a:r>
                        <a:rPr lang="en-US" sz="1100" b="0" i="0" u="none" strike="noStrike">
                          <a:solidFill>
                            <a:srgbClr val="000000"/>
                          </a:solidFill>
                          <a:effectLst/>
                          <a:latin typeface="Arial" panose="020B0604020202020204" pitchFamily="34" charset="0"/>
                        </a:rPr>
                        <a:t>879.00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9467.20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1773.60</a:t>
                      </a:r>
                    </a:p>
                  </a:txBody>
                  <a:tcPr marL="0" marR="0" marT="0" marB="0" anchor="b"/>
                </a:tc>
                <a:extLst>
                  <a:ext uri="{0D108BD9-81ED-4DB2-BD59-A6C34878D82A}">
                    <a16:rowId xmlns:a16="http://schemas.microsoft.com/office/drawing/2014/main" val="832141628"/>
                  </a:ext>
                </a:extLst>
              </a:tr>
              <a:tr h="240778">
                <a:tc>
                  <a:txBody>
                    <a:bodyPr/>
                    <a:lstStyle/>
                    <a:p>
                      <a:pPr algn="ctr" fontAlgn="b"/>
                      <a:r>
                        <a:rPr lang="en-US" sz="1100" b="0" i="0" u="none" strike="noStrike">
                          <a:solidFill>
                            <a:srgbClr val="000000"/>
                          </a:solidFill>
                          <a:effectLst/>
                          <a:latin typeface="Arial" panose="020B0604020202020204" pitchFamily="34" charset="0"/>
                        </a:rPr>
                        <a:t>880.00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10069.00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1900.20</a:t>
                      </a:r>
                    </a:p>
                  </a:txBody>
                  <a:tcPr marL="0" marR="0" marT="0" marB="0" anchor="b"/>
                </a:tc>
                <a:extLst>
                  <a:ext uri="{0D108BD9-81ED-4DB2-BD59-A6C34878D82A}">
                    <a16:rowId xmlns:a16="http://schemas.microsoft.com/office/drawing/2014/main" val="2372256179"/>
                  </a:ext>
                </a:extLst>
              </a:tr>
              <a:tr h="240778">
                <a:tc>
                  <a:txBody>
                    <a:bodyPr/>
                    <a:lstStyle/>
                    <a:p>
                      <a:pPr algn="ctr" fontAlgn="b"/>
                      <a:r>
                        <a:rPr lang="en-US" sz="1100" b="0" i="0" u="none" strike="noStrike">
                          <a:solidFill>
                            <a:srgbClr val="000000"/>
                          </a:solidFill>
                          <a:effectLst/>
                          <a:latin typeface="Arial" panose="020B0604020202020204" pitchFamily="34" charset="0"/>
                        </a:rPr>
                        <a:t>882.00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11374.00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2088.40</a:t>
                      </a:r>
                    </a:p>
                  </a:txBody>
                  <a:tcPr marL="0" marR="0" marT="0" marB="0" anchor="b"/>
                </a:tc>
                <a:extLst>
                  <a:ext uri="{0D108BD9-81ED-4DB2-BD59-A6C34878D82A}">
                    <a16:rowId xmlns:a16="http://schemas.microsoft.com/office/drawing/2014/main" val="72445068"/>
                  </a:ext>
                </a:extLst>
              </a:tr>
              <a:tr h="240778">
                <a:tc>
                  <a:txBody>
                    <a:bodyPr/>
                    <a:lstStyle/>
                    <a:p>
                      <a:pPr algn="ctr" fontAlgn="b"/>
                      <a:r>
                        <a:rPr lang="en-US" sz="1100" b="0" i="0" u="none" strike="noStrike">
                          <a:solidFill>
                            <a:srgbClr val="000000"/>
                          </a:solidFill>
                          <a:effectLst/>
                          <a:latin typeface="Arial" panose="020B0604020202020204" pitchFamily="34" charset="0"/>
                        </a:rPr>
                        <a:t>884.00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12795.00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2264.10</a:t>
                      </a:r>
                    </a:p>
                  </a:txBody>
                  <a:tcPr marL="0" marR="0" marT="0" marB="0" anchor="b"/>
                </a:tc>
                <a:extLst>
                  <a:ext uri="{0D108BD9-81ED-4DB2-BD59-A6C34878D82A}">
                    <a16:rowId xmlns:a16="http://schemas.microsoft.com/office/drawing/2014/main" val="1648931861"/>
                  </a:ext>
                </a:extLst>
              </a:tr>
              <a:tr h="240778">
                <a:tc>
                  <a:txBody>
                    <a:bodyPr/>
                    <a:lstStyle/>
                    <a:p>
                      <a:pPr algn="ctr" fontAlgn="b"/>
                      <a:r>
                        <a:rPr lang="en-US" sz="1100" b="0" i="0" u="none" strike="noStrike">
                          <a:solidFill>
                            <a:srgbClr val="000000"/>
                          </a:solidFill>
                          <a:effectLst/>
                          <a:latin typeface="Arial" panose="020B0604020202020204" pitchFamily="34" charset="0"/>
                        </a:rPr>
                        <a:t>889.00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16857.00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2722.20</a:t>
                      </a:r>
                    </a:p>
                  </a:txBody>
                  <a:tcPr marL="0" marR="0" marT="0" marB="0" anchor="b"/>
                </a:tc>
                <a:extLst>
                  <a:ext uri="{0D108BD9-81ED-4DB2-BD59-A6C34878D82A}">
                    <a16:rowId xmlns:a16="http://schemas.microsoft.com/office/drawing/2014/main" val="2670807591"/>
                  </a:ext>
                </a:extLst>
              </a:tr>
              <a:tr h="240778">
                <a:tc>
                  <a:txBody>
                    <a:bodyPr/>
                    <a:lstStyle/>
                    <a:p>
                      <a:pPr algn="ctr" fontAlgn="b"/>
                      <a:r>
                        <a:rPr lang="en-US" sz="1100" b="0" i="0" u="none" strike="noStrike">
                          <a:solidFill>
                            <a:srgbClr val="000000"/>
                          </a:solidFill>
                          <a:effectLst/>
                          <a:latin typeface="Arial" panose="020B0604020202020204" pitchFamily="34" charset="0"/>
                        </a:rPr>
                        <a:t>890.00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17758.00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2802.20</a:t>
                      </a:r>
                    </a:p>
                  </a:txBody>
                  <a:tcPr marL="0" marR="0" marT="0" marB="0" anchor="b"/>
                </a:tc>
                <a:extLst>
                  <a:ext uri="{0D108BD9-81ED-4DB2-BD59-A6C34878D82A}">
                    <a16:rowId xmlns:a16="http://schemas.microsoft.com/office/drawing/2014/main" val="2777458424"/>
                  </a:ext>
                </a:extLst>
              </a:tr>
              <a:tr h="240778">
                <a:tc>
                  <a:txBody>
                    <a:bodyPr/>
                    <a:lstStyle/>
                    <a:p>
                      <a:pPr algn="ctr" fontAlgn="b"/>
                      <a:r>
                        <a:rPr lang="en-US" sz="1100" b="0" i="0" u="none" strike="noStrike">
                          <a:solidFill>
                            <a:srgbClr val="000000"/>
                          </a:solidFill>
                          <a:effectLst/>
                          <a:latin typeface="Arial" panose="020B0604020202020204" pitchFamily="34" charset="0"/>
                        </a:rPr>
                        <a:t>896.00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23654.00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3234.80</a:t>
                      </a:r>
                    </a:p>
                  </a:txBody>
                  <a:tcPr marL="0" marR="0" marT="0" marB="0" anchor="b"/>
                </a:tc>
                <a:extLst>
                  <a:ext uri="{0D108BD9-81ED-4DB2-BD59-A6C34878D82A}">
                    <a16:rowId xmlns:a16="http://schemas.microsoft.com/office/drawing/2014/main" val="3649121890"/>
                  </a:ext>
                </a:extLst>
              </a:tr>
              <a:tr h="240778">
                <a:tc>
                  <a:txBody>
                    <a:bodyPr/>
                    <a:lstStyle/>
                    <a:p>
                      <a:pPr algn="ctr" fontAlgn="b"/>
                      <a:r>
                        <a:rPr lang="en-US" sz="1100" b="0" i="0" u="none" strike="noStrike">
                          <a:solidFill>
                            <a:srgbClr val="000000"/>
                          </a:solidFill>
                          <a:effectLst/>
                          <a:latin typeface="Arial" panose="020B0604020202020204" pitchFamily="34" charset="0"/>
                        </a:rPr>
                        <a:t>902.00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30529.00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3796.10</a:t>
                      </a:r>
                    </a:p>
                  </a:txBody>
                  <a:tcPr marL="0" marR="0" marT="0" marB="0" anchor="b"/>
                </a:tc>
                <a:extLst>
                  <a:ext uri="{0D108BD9-81ED-4DB2-BD59-A6C34878D82A}">
                    <a16:rowId xmlns:a16="http://schemas.microsoft.com/office/drawing/2014/main" val="3856789045"/>
                  </a:ext>
                </a:extLst>
              </a:tr>
              <a:tr h="240778">
                <a:tc>
                  <a:txBody>
                    <a:bodyPr/>
                    <a:lstStyle/>
                    <a:p>
                      <a:pPr algn="ctr" fontAlgn="b"/>
                      <a:r>
                        <a:rPr lang="en-US" sz="1100" b="0" i="0" u="none" strike="noStrike">
                          <a:solidFill>
                            <a:srgbClr val="000000"/>
                          </a:solidFill>
                          <a:effectLst/>
                          <a:latin typeface="Arial" panose="020B0604020202020204" pitchFamily="34" charset="0"/>
                        </a:rPr>
                        <a:t>904.00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33057.00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3942.90</a:t>
                      </a:r>
                    </a:p>
                  </a:txBody>
                  <a:tcPr marL="0" marR="0" marT="0" marB="0" anchor="b"/>
                </a:tc>
                <a:extLst>
                  <a:ext uri="{0D108BD9-81ED-4DB2-BD59-A6C34878D82A}">
                    <a16:rowId xmlns:a16="http://schemas.microsoft.com/office/drawing/2014/main" val="3861242617"/>
                  </a:ext>
                </a:extLst>
              </a:tr>
            </a:tbl>
          </a:graphicData>
        </a:graphic>
      </p:graphicFrame>
    </p:spTree>
    <p:extLst>
      <p:ext uri="{BB962C8B-B14F-4D97-AF65-F5344CB8AC3E}">
        <p14:creationId xmlns:p14="http://schemas.microsoft.com/office/powerpoint/2010/main" val="1738741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5E580-0DCF-A024-F647-0C1B584C3AC6}"/>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34B6AED0-F1C6-D95B-3088-A938998566CB}"/>
              </a:ext>
            </a:extLst>
          </p:cNvPr>
          <p:cNvSpPr>
            <a:spLocks noGrp="1"/>
          </p:cNvSpPr>
          <p:nvPr>
            <p:ph type="title"/>
          </p:nvPr>
        </p:nvSpPr>
        <p:spPr/>
        <p:txBody>
          <a:bodyPr/>
          <a:lstStyle/>
          <a:p>
            <a:r>
              <a:rPr lang="en-US"/>
              <a:t>2167- Olentangy </a:t>
            </a:r>
            <a:r>
              <a:rPr lang="en-US" err="1"/>
              <a:t>Upground</a:t>
            </a:r>
            <a:r>
              <a:rPr lang="en-US"/>
              <a:t> Reservoirs</a:t>
            </a:r>
          </a:p>
        </p:txBody>
      </p:sp>
      <p:sp>
        <p:nvSpPr>
          <p:cNvPr id="184" name="Text Placeholder 183">
            <a:extLst>
              <a:ext uri="{FF2B5EF4-FFF2-40B4-BE49-F238E27FC236}">
                <a16:creationId xmlns:a16="http://schemas.microsoft.com/office/drawing/2014/main" id="{54A5007B-AD12-C82E-986E-60E7B61CE5D3}"/>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2D64AA89-786D-8AAE-496F-EC9F757FC713}"/>
              </a:ext>
            </a:extLst>
          </p:cNvPr>
          <p:cNvSpPr>
            <a:spLocks noGrp="1"/>
          </p:cNvSpPr>
          <p:nvPr>
            <p:ph type="body" sz="quarter" idx="13"/>
          </p:nvPr>
        </p:nvSpPr>
        <p:spPr>
          <a:xfrm>
            <a:off x="620486" y="1590675"/>
            <a:ext cx="4848661" cy="4581525"/>
          </a:xfrm>
        </p:spPr>
        <p:txBody>
          <a:bodyPr/>
          <a:lstStyle/>
          <a:p>
            <a:r>
              <a:rPr lang="en-US"/>
              <a:t>Maximum storage: constant = 1564 MG</a:t>
            </a:r>
          </a:p>
          <a:p>
            <a:r>
              <a:rPr lang="en-US"/>
              <a:t>Upper Rule Curve: constant = 1562 MG</a:t>
            </a:r>
          </a:p>
          <a:p>
            <a:r>
              <a:rPr lang="en-US"/>
              <a:t>Lower Rule Curve: constant = 0</a:t>
            </a:r>
          </a:p>
          <a:p>
            <a:r>
              <a:rPr lang="en-US"/>
              <a:t>Dead Storage: constant = 0</a:t>
            </a:r>
          </a:p>
          <a:p>
            <a:r>
              <a:rPr lang="en-US"/>
              <a:t>Nodes with Direct Withdrawals: 2121</a:t>
            </a:r>
          </a:p>
          <a:p>
            <a:r>
              <a:rPr lang="en-US"/>
              <a:t>Pump Capacities:</a:t>
            </a:r>
          </a:p>
          <a:p>
            <a:pPr lvl="1"/>
            <a:r>
              <a:rPr lang="en-US"/>
              <a:t>From 2108: 39.0 MGD</a:t>
            </a:r>
          </a:p>
          <a:p>
            <a:pPr lvl="1"/>
            <a:r>
              <a:rPr lang="en-US"/>
              <a:t>From 2161: 16.2 MGD</a:t>
            </a:r>
          </a:p>
        </p:txBody>
      </p:sp>
      <p:sp>
        <p:nvSpPr>
          <p:cNvPr id="2" name="Slide Number Placeholder 1">
            <a:extLst>
              <a:ext uri="{FF2B5EF4-FFF2-40B4-BE49-F238E27FC236}">
                <a16:creationId xmlns:a16="http://schemas.microsoft.com/office/drawing/2014/main" id="{C8F38CBD-FB0C-C615-6DB1-7710C9661EEE}"/>
              </a:ext>
            </a:extLst>
          </p:cNvPr>
          <p:cNvSpPr>
            <a:spLocks noGrp="1"/>
          </p:cNvSpPr>
          <p:nvPr>
            <p:ph type="sldNum" sz="quarter" idx="10"/>
          </p:nvPr>
        </p:nvSpPr>
        <p:spPr/>
        <p:txBody>
          <a:bodyPr/>
          <a:lstStyle/>
          <a:p>
            <a:fld id="{ABF72756-0213-4A1F-BBDA-2E3072667FD8}" type="slidenum">
              <a:rPr lang="en-US" smtClean="0"/>
              <a:pPr/>
              <a:t>29</a:t>
            </a:fld>
            <a:endParaRPr lang="en-US"/>
          </a:p>
        </p:txBody>
      </p:sp>
      <p:graphicFrame>
        <p:nvGraphicFramePr>
          <p:cNvPr id="5" name="Table 4">
            <a:extLst>
              <a:ext uri="{FF2B5EF4-FFF2-40B4-BE49-F238E27FC236}">
                <a16:creationId xmlns:a16="http://schemas.microsoft.com/office/drawing/2014/main" id="{C210F052-D23C-610A-0C3B-C0B6C2F8F145}"/>
              </a:ext>
            </a:extLst>
          </p:cNvPr>
          <p:cNvGraphicFramePr>
            <a:graphicFrameLocks noGrp="1"/>
          </p:cNvGraphicFramePr>
          <p:nvPr/>
        </p:nvGraphicFramePr>
        <p:xfrm>
          <a:off x="5602036" y="1401152"/>
          <a:ext cx="5969478" cy="1876886"/>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1016738">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430074">
                <a:tc>
                  <a:txBody>
                    <a:bodyPr/>
                    <a:lstStyle/>
                    <a:p>
                      <a:pPr algn="ctr" fontAlgn="b"/>
                      <a:r>
                        <a:rPr lang="en-US" sz="1100" b="0" i="0" u="none" strike="noStrike">
                          <a:solidFill>
                            <a:srgbClr val="000000"/>
                          </a:solidFill>
                          <a:effectLst/>
                          <a:latin typeface="Arial" panose="020B0604020202020204" pitchFamily="34" charset="0"/>
                        </a:rPr>
                        <a:t>876.00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extLst>
                  <a:ext uri="{0D108BD9-81ED-4DB2-BD59-A6C34878D82A}">
                    <a16:rowId xmlns:a16="http://schemas.microsoft.com/office/drawing/2014/main" val="4261115255"/>
                  </a:ext>
                </a:extLst>
              </a:tr>
              <a:tr h="430074">
                <a:tc>
                  <a:txBody>
                    <a:bodyPr/>
                    <a:lstStyle/>
                    <a:p>
                      <a:pPr algn="ctr" fontAlgn="b"/>
                      <a:r>
                        <a:rPr lang="en-US" sz="1100" b="0" i="0" u="none" strike="noStrike">
                          <a:solidFill>
                            <a:srgbClr val="000000"/>
                          </a:solidFill>
                          <a:effectLst/>
                          <a:latin typeface="Arial" panose="020B0604020202020204" pitchFamily="34" charset="0"/>
                        </a:rPr>
                        <a:t>960.00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1564.00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171.60</a:t>
                      </a:r>
                    </a:p>
                  </a:txBody>
                  <a:tcPr marL="0" marR="0" marT="0" marB="0" anchor="ctr"/>
                </a:tc>
                <a:extLst>
                  <a:ext uri="{0D108BD9-81ED-4DB2-BD59-A6C34878D82A}">
                    <a16:rowId xmlns:a16="http://schemas.microsoft.com/office/drawing/2014/main" val="1376731378"/>
                  </a:ext>
                </a:extLst>
              </a:tr>
            </a:tbl>
          </a:graphicData>
        </a:graphic>
      </p:graphicFrame>
    </p:spTree>
    <p:extLst>
      <p:ext uri="{BB962C8B-B14F-4D97-AF65-F5344CB8AC3E}">
        <p14:creationId xmlns:p14="http://schemas.microsoft.com/office/powerpoint/2010/main" val="1739606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327BE-F7B0-85A0-C8B4-CD6E286C57FC}"/>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10F6CE09-FDC3-13DF-86E8-D40EFAAD2452}"/>
              </a:ext>
            </a:extLst>
          </p:cNvPr>
          <p:cNvSpPr>
            <a:spLocks noGrp="1"/>
          </p:cNvSpPr>
          <p:nvPr>
            <p:ph type="title"/>
          </p:nvPr>
        </p:nvSpPr>
        <p:spPr/>
        <p:txBody>
          <a:bodyPr/>
          <a:lstStyle/>
          <a:p>
            <a:r>
              <a:rPr lang="en-US"/>
              <a:t>OASIS Overview and Model Components</a:t>
            </a:r>
            <a:br>
              <a:rPr lang="en-US"/>
            </a:br>
            <a:endParaRPr lang="en-US"/>
          </a:p>
        </p:txBody>
      </p:sp>
      <p:sp>
        <p:nvSpPr>
          <p:cNvPr id="4" name="Slide Number Placeholder 3">
            <a:extLst>
              <a:ext uri="{FF2B5EF4-FFF2-40B4-BE49-F238E27FC236}">
                <a16:creationId xmlns:a16="http://schemas.microsoft.com/office/drawing/2014/main" id="{6D57AAB1-39C5-7B9B-9F36-8D44A679F4EF}"/>
              </a:ext>
            </a:extLst>
          </p:cNvPr>
          <p:cNvSpPr>
            <a:spLocks noGrp="1"/>
          </p:cNvSpPr>
          <p:nvPr>
            <p:ph type="sldNum" sz="quarter" idx="13"/>
          </p:nvPr>
        </p:nvSpPr>
        <p:spPr/>
        <p:txBody>
          <a:bodyPr/>
          <a:lstStyle/>
          <a:p>
            <a:fld id="{ABF72756-0213-4A1F-BBDA-2E3072667FD8}" type="slidenum">
              <a:rPr lang="en-US" smtClean="0"/>
              <a:pPr/>
              <a:t>3</a:t>
            </a:fld>
            <a:endParaRPr lang="en-US"/>
          </a:p>
        </p:txBody>
      </p:sp>
    </p:spTree>
    <p:extLst>
      <p:ext uri="{BB962C8B-B14F-4D97-AF65-F5344CB8AC3E}">
        <p14:creationId xmlns:p14="http://schemas.microsoft.com/office/powerpoint/2010/main" val="2767367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8EFD6-9FF1-02C8-4F04-99506D2A2187}"/>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5A400FDF-F443-FB7F-02C5-8C5C89E59DFB}"/>
              </a:ext>
            </a:extLst>
          </p:cNvPr>
          <p:cNvSpPr>
            <a:spLocks noGrp="1"/>
          </p:cNvSpPr>
          <p:nvPr>
            <p:ph type="title"/>
          </p:nvPr>
        </p:nvSpPr>
        <p:spPr/>
        <p:txBody>
          <a:bodyPr/>
          <a:lstStyle/>
          <a:p>
            <a:r>
              <a:rPr lang="en-US"/>
              <a:t>2168- TFM Reservoirs</a:t>
            </a:r>
          </a:p>
        </p:txBody>
      </p:sp>
      <p:sp>
        <p:nvSpPr>
          <p:cNvPr id="184" name="Text Placeholder 183">
            <a:extLst>
              <a:ext uri="{FF2B5EF4-FFF2-40B4-BE49-F238E27FC236}">
                <a16:creationId xmlns:a16="http://schemas.microsoft.com/office/drawing/2014/main" id="{0D99CCCC-B249-F6CE-EB1B-180A29BA3833}"/>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9AC83D48-8D86-5DBB-F04A-5EAF315930E7}"/>
              </a:ext>
            </a:extLst>
          </p:cNvPr>
          <p:cNvSpPr>
            <a:spLocks noGrp="1"/>
          </p:cNvSpPr>
          <p:nvPr>
            <p:ph type="body" sz="quarter" idx="13"/>
          </p:nvPr>
        </p:nvSpPr>
        <p:spPr>
          <a:xfrm>
            <a:off x="620486" y="1590675"/>
            <a:ext cx="4848661" cy="4581525"/>
          </a:xfrm>
        </p:spPr>
        <p:txBody>
          <a:bodyPr/>
          <a:lstStyle/>
          <a:p>
            <a:r>
              <a:rPr lang="en-US"/>
              <a:t>Maximum storage: constant = 991 MG</a:t>
            </a:r>
          </a:p>
          <a:p>
            <a:r>
              <a:rPr lang="en-US"/>
              <a:t>Upper Rule Curve: constant = 989 MG</a:t>
            </a:r>
          </a:p>
          <a:p>
            <a:r>
              <a:rPr lang="en-US"/>
              <a:t>Lower Rule Curve: constant = 0</a:t>
            </a:r>
          </a:p>
          <a:p>
            <a:r>
              <a:rPr lang="en-US"/>
              <a:t>Dead Storage: constant = 0</a:t>
            </a:r>
          </a:p>
          <a:p>
            <a:r>
              <a:rPr lang="en-US"/>
              <a:t>Nodes with Direct Withdrawals: 2122 &amp; 2125</a:t>
            </a:r>
          </a:p>
          <a:p>
            <a:r>
              <a:rPr lang="en-US"/>
              <a:t>Pump capacity: 8.6 MGD</a:t>
            </a:r>
          </a:p>
        </p:txBody>
      </p:sp>
      <p:sp>
        <p:nvSpPr>
          <p:cNvPr id="2" name="Slide Number Placeholder 1">
            <a:extLst>
              <a:ext uri="{FF2B5EF4-FFF2-40B4-BE49-F238E27FC236}">
                <a16:creationId xmlns:a16="http://schemas.microsoft.com/office/drawing/2014/main" id="{70E13DF7-14D1-F641-D57F-DA7269E948F6}"/>
              </a:ext>
            </a:extLst>
          </p:cNvPr>
          <p:cNvSpPr>
            <a:spLocks noGrp="1"/>
          </p:cNvSpPr>
          <p:nvPr>
            <p:ph type="sldNum" sz="quarter" idx="10"/>
          </p:nvPr>
        </p:nvSpPr>
        <p:spPr/>
        <p:txBody>
          <a:bodyPr/>
          <a:lstStyle/>
          <a:p>
            <a:fld id="{ABF72756-0213-4A1F-BBDA-2E3072667FD8}" type="slidenum">
              <a:rPr lang="en-US" smtClean="0"/>
              <a:pPr/>
              <a:t>30</a:t>
            </a:fld>
            <a:endParaRPr lang="en-US"/>
          </a:p>
        </p:txBody>
      </p:sp>
      <p:graphicFrame>
        <p:nvGraphicFramePr>
          <p:cNvPr id="7" name="Table 6">
            <a:extLst>
              <a:ext uri="{FF2B5EF4-FFF2-40B4-BE49-F238E27FC236}">
                <a16:creationId xmlns:a16="http://schemas.microsoft.com/office/drawing/2014/main" id="{0F6FF953-8C7D-D1D8-D69E-7CB94988C967}"/>
              </a:ext>
            </a:extLst>
          </p:cNvPr>
          <p:cNvGraphicFramePr>
            <a:graphicFrameLocks noGrp="1"/>
          </p:cNvGraphicFramePr>
          <p:nvPr/>
        </p:nvGraphicFramePr>
        <p:xfrm>
          <a:off x="5602036" y="1401152"/>
          <a:ext cx="5969478" cy="1876886"/>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1016738">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430074">
                <a:tc>
                  <a:txBody>
                    <a:bodyPr/>
                    <a:lstStyle/>
                    <a:p>
                      <a:pPr algn="ctr" fontAlgn="b"/>
                      <a:r>
                        <a:rPr lang="en-US" sz="1100" b="0" i="0" u="none" strike="noStrike">
                          <a:solidFill>
                            <a:srgbClr val="000000"/>
                          </a:solidFill>
                          <a:effectLst/>
                          <a:latin typeface="Arial" panose="020B0604020202020204" pitchFamily="34" charset="0"/>
                        </a:rPr>
                        <a:t>939.00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extLst>
                  <a:ext uri="{0D108BD9-81ED-4DB2-BD59-A6C34878D82A}">
                    <a16:rowId xmlns:a16="http://schemas.microsoft.com/office/drawing/2014/main" val="4261115255"/>
                  </a:ext>
                </a:extLst>
              </a:tr>
              <a:tr h="430074">
                <a:tc>
                  <a:txBody>
                    <a:bodyPr/>
                    <a:lstStyle/>
                    <a:p>
                      <a:pPr algn="ctr" fontAlgn="b"/>
                      <a:r>
                        <a:rPr lang="en-US" sz="1100" b="0" i="0" u="none" strike="noStrike">
                          <a:solidFill>
                            <a:srgbClr val="000000"/>
                          </a:solidFill>
                          <a:effectLst/>
                          <a:latin typeface="Arial" panose="020B0604020202020204" pitchFamily="34" charset="0"/>
                        </a:rPr>
                        <a:t>975.00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989.00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113.62</a:t>
                      </a:r>
                    </a:p>
                  </a:txBody>
                  <a:tcPr marL="0" marR="0" marT="0" marB="0" anchor="ctr"/>
                </a:tc>
                <a:extLst>
                  <a:ext uri="{0D108BD9-81ED-4DB2-BD59-A6C34878D82A}">
                    <a16:rowId xmlns:a16="http://schemas.microsoft.com/office/drawing/2014/main" val="1376731378"/>
                  </a:ext>
                </a:extLst>
              </a:tr>
            </a:tbl>
          </a:graphicData>
        </a:graphic>
      </p:graphicFrame>
    </p:spTree>
    <p:extLst>
      <p:ext uri="{BB962C8B-B14F-4D97-AF65-F5344CB8AC3E}">
        <p14:creationId xmlns:p14="http://schemas.microsoft.com/office/powerpoint/2010/main" val="3249867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7B7CC-3C42-0B8C-737B-85A1893C79AD}"/>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94FAFC92-7302-88FC-D14D-ECE7ECBBC82A}"/>
              </a:ext>
            </a:extLst>
          </p:cNvPr>
          <p:cNvSpPr>
            <a:spLocks noGrp="1"/>
          </p:cNvSpPr>
          <p:nvPr>
            <p:ph type="title"/>
          </p:nvPr>
        </p:nvSpPr>
        <p:spPr/>
        <p:txBody>
          <a:bodyPr/>
          <a:lstStyle/>
          <a:p>
            <a:r>
              <a:rPr lang="en-US"/>
              <a:t>2166-  </a:t>
            </a:r>
            <a:r>
              <a:rPr lang="en-US" err="1"/>
              <a:t>Doutt</a:t>
            </a:r>
            <a:r>
              <a:rPr lang="en-US"/>
              <a:t> Reservoir</a:t>
            </a:r>
          </a:p>
        </p:txBody>
      </p:sp>
      <p:sp>
        <p:nvSpPr>
          <p:cNvPr id="184" name="Text Placeholder 183">
            <a:extLst>
              <a:ext uri="{FF2B5EF4-FFF2-40B4-BE49-F238E27FC236}">
                <a16:creationId xmlns:a16="http://schemas.microsoft.com/office/drawing/2014/main" id="{DB7E892E-7C12-58AE-DB9B-32A0EBCBC68F}"/>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D1583778-62E8-5679-5DDC-6F91077E7569}"/>
              </a:ext>
            </a:extLst>
          </p:cNvPr>
          <p:cNvSpPr>
            <a:spLocks noGrp="1"/>
          </p:cNvSpPr>
          <p:nvPr>
            <p:ph type="body" sz="quarter" idx="13"/>
          </p:nvPr>
        </p:nvSpPr>
        <p:spPr>
          <a:xfrm>
            <a:off x="620486" y="1590675"/>
            <a:ext cx="4848661" cy="4581525"/>
          </a:xfrm>
        </p:spPr>
        <p:txBody>
          <a:bodyPr/>
          <a:lstStyle/>
          <a:p>
            <a:r>
              <a:rPr lang="en-US"/>
              <a:t>Maximum storage: constant = 10530 MG</a:t>
            </a:r>
          </a:p>
          <a:p>
            <a:r>
              <a:rPr lang="en-US"/>
              <a:t>Upper Rule Curve: constant = 9300 MG</a:t>
            </a:r>
          </a:p>
          <a:p>
            <a:r>
              <a:rPr lang="en-US"/>
              <a:t>Lower Rule Curve: constant = 1300 MG</a:t>
            </a:r>
          </a:p>
          <a:p>
            <a:r>
              <a:rPr lang="en-US"/>
              <a:t>Dead Storage: constant = 1300 MG</a:t>
            </a:r>
          </a:p>
          <a:p>
            <a:r>
              <a:rPr lang="en-US"/>
              <a:t>Nodes with Direct Withdrawals: none</a:t>
            </a:r>
          </a:p>
        </p:txBody>
      </p:sp>
      <p:sp>
        <p:nvSpPr>
          <p:cNvPr id="2" name="Slide Number Placeholder 1">
            <a:extLst>
              <a:ext uri="{FF2B5EF4-FFF2-40B4-BE49-F238E27FC236}">
                <a16:creationId xmlns:a16="http://schemas.microsoft.com/office/drawing/2014/main" id="{4C76CF13-E2B8-A613-6DB2-42C47B01EE5F}"/>
              </a:ext>
            </a:extLst>
          </p:cNvPr>
          <p:cNvSpPr>
            <a:spLocks noGrp="1"/>
          </p:cNvSpPr>
          <p:nvPr>
            <p:ph type="sldNum" sz="quarter" idx="10"/>
          </p:nvPr>
        </p:nvSpPr>
        <p:spPr/>
        <p:txBody>
          <a:bodyPr/>
          <a:lstStyle/>
          <a:p>
            <a:fld id="{ABF72756-0213-4A1F-BBDA-2E3072667FD8}" type="slidenum">
              <a:rPr lang="en-US" smtClean="0"/>
              <a:pPr/>
              <a:t>31</a:t>
            </a:fld>
            <a:endParaRPr lang="en-US"/>
          </a:p>
        </p:txBody>
      </p:sp>
      <p:graphicFrame>
        <p:nvGraphicFramePr>
          <p:cNvPr id="5" name="Table 4">
            <a:extLst>
              <a:ext uri="{FF2B5EF4-FFF2-40B4-BE49-F238E27FC236}">
                <a16:creationId xmlns:a16="http://schemas.microsoft.com/office/drawing/2014/main" id="{CEBD7336-D98A-6189-3CC9-56425512D234}"/>
              </a:ext>
            </a:extLst>
          </p:cNvPr>
          <p:cNvGraphicFramePr>
            <a:graphicFrameLocks noGrp="1"/>
          </p:cNvGraphicFramePr>
          <p:nvPr/>
        </p:nvGraphicFramePr>
        <p:xfrm>
          <a:off x="5602036" y="1401152"/>
          <a:ext cx="5969478" cy="2808541"/>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901626">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381383">
                <a:tc>
                  <a:txBody>
                    <a:bodyPr/>
                    <a:lstStyle/>
                    <a:p>
                      <a:pPr algn="ctr" fontAlgn="b"/>
                      <a:r>
                        <a:rPr lang="en-US" sz="1100" b="0" i="0" u="none" strike="noStrike">
                          <a:solidFill>
                            <a:srgbClr val="000000"/>
                          </a:solidFill>
                          <a:effectLst/>
                          <a:latin typeface="Arial" panose="020B0604020202020204" pitchFamily="34" charset="0"/>
                        </a:rPr>
                        <a:t>920.00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extLst>
                  <a:ext uri="{0D108BD9-81ED-4DB2-BD59-A6C34878D82A}">
                    <a16:rowId xmlns:a16="http://schemas.microsoft.com/office/drawing/2014/main" val="4261115255"/>
                  </a:ext>
                </a:extLst>
              </a:tr>
              <a:tr h="381383">
                <a:tc>
                  <a:txBody>
                    <a:bodyPr/>
                    <a:lstStyle/>
                    <a:p>
                      <a:pPr algn="ctr" fontAlgn="b"/>
                      <a:r>
                        <a:rPr lang="en-US" sz="1100" b="0" i="0" u="none" strike="noStrike">
                          <a:solidFill>
                            <a:srgbClr val="000000"/>
                          </a:solidFill>
                          <a:effectLst/>
                          <a:latin typeface="Arial" panose="020B0604020202020204" pitchFamily="34" charset="0"/>
                        </a:rPr>
                        <a:t>925.00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1300.00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120.00</a:t>
                      </a:r>
                    </a:p>
                  </a:txBody>
                  <a:tcPr marL="0" marR="0" marT="0" marB="0" anchor="ctr"/>
                </a:tc>
                <a:extLst>
                  <a:ext uri="{0D108BD9-81ED-4DB2-BD59-A6C34878D82A}">
                    <a16:rowId xmlns:a16="http://schemas.microsoft.com/office/drawing/2014/main" val="1376731378"/>
                  </a:ext>
                </a:extLst>
              </a:tr>
              <a:tr h="381383">
                <a:tc>
                  <a:txBody>
                    <a:bodyPr/>
                    <a:lstStyle/>
                    <a:p>
                      <a:pPr algn="ctr" fontAlgn="b"/>
                      <a:r>
                        <a:rPr lang="en-US" sz="1100" b="0" i="0" u="none" strike="noStrike">
                          <a:solidFill>
                            <a:srgbClr val="000000"/>
                          </a:solidFill>
                          <a:effectLst/>
                          <a:latin typeface="Arial" panose="020B0604020202020204" pitchFamily="34" charset="0"/>
                        </a:rPr>
                        <a:t>939.00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4830.00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445.00</a:t>
                      </a:r>
                    </a:p>
                  </a:txBody>
                  <a:tcPr marL="0" marR="0" marT="0" marB="0" anchor="ctr"/>
                </a:tc>
                <a:extLst>
                  <a:ext uri="{0D108BD9-81ED-4DB2-BD59-A6C34878D82A}">
                    <a16:rowId xmlns:a16="http://schemas.microsoft.com/office/drawing/2014/main" val="4183877294"/>
                  </a:ext>
                </a:extLst>
              </a:tr>
              <a:tr h="381383">
                <a:tc>
                  <a:txBody>
                    <a:bodyPr/>
                    <a:lstStyle/>
                    <a:p>
                      <a:pPr algn="ctr" fontAlgn="b"/>
                      <a:r>
                        <a:rPr lang="en-US" sz="1100" b="0" i="0" u="none" strike="noStrike">
                          <a:solidFill>
                            <a:srgbClr val="000000"/>
                          </a:solidFill>
                          <a:effectLst/>
                          <a:latin typeface="Arial" panose="020B0604020202020204" pitchFamily="34" charset="0"/>
                        </a:rPr>
                        <a:t>955.00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9300.00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857.00</a:t>
                      </a:r>
                    </a:p>
                  </a:txBody>
                  <a:tcPr marL="0" marR="0" marT="0" marB="0" anchor="ctr"/>
                </a:tc>
                <a:extLst>
                  <a:ext uri="{0D108BD9-81ED-4DB2-BD59-A6C34878D82A}">
                    <a16:rowId xmlns:a16="http://schemas.microsoft.com/office/drawing/2014/main" val="3087503957"/>
                  </a:ext>
                </a:extLst>
              </a:tr>
              <a:tr h="381383">
                <a:tc>
                  <a:txBody>
                    <a:bodyPr/>
                    <a:lstStyle/>
                    <a:p>
                      <a:pPr algn="ctr" fontAlgn="b"/>
                      <a:r>
                        <a:rPr lang="en-US" sz="1100" b="0" i="0" u="none" strike="noStrike">
                          <a:solidFill>
                            <a:srgbClr val="000000"/>
                          </a:solidFill>
                          <a:effectLst/>
                          <a:latin typeface="Arial" panose="020B0604020202020204" pitchFamily="34" charset="0"/>
                        </a:rPr>
                        <a:t>960.00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10530.00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970.00</a:t>
                      </a:r>
                    </a:p>
                  </a:txBody>
                  <a:tcPr marL="0" marR="0" marT="0" marB="0" anchor="ctr"/>
                </a:tc>
                <a:extLst>
                  <a:ext uri="{0D108BD9-81ED-4DB2-BD59-A6C34878D82A}">
                    <a16:rowId xmlns:a16="http://schemas.microsoft.com/office/drawing/2014/main" val="1525391486"/>
                  </a:ext>
                </a:extLst>
              </a:tr>
            </a:tbl>
          </a:graphicData>
        </a:graphic>
      </p:graphicFrame>
    </p:spTree>
    <p:extLst>
      <p:ext uri="{BB962C8B-B14F-4D97-AF65-F5344CB8AC3E}">
        <p14:creationId xmlns:p14="http://schemas.microsoft.com/office/powerpoint/2010/main" val="4040353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539EC-22D5-BEF6-A53B-CD6B9CCAC5BB}"/>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5C07853E-99EA-DC6E-43F2-D71A763F7253}"/>
              </a:ext>
            </a:extLst>
          </p:cNvPr>
          <p:cNvSpPr>
            <a:spLocks noGrp="1"/>
          </p:cNvSpPr>
          <p:nvPr>
            <p:ph type="title"/>
          </p:nvPr>
        </p:nvSpPr>
        <p:spPr/>
        <p:txBody>
          <a:bodyPr/>
          <a:lstStyle/>
          <a:p>
            <a:r>
              <a:rPr lang="en-US"/>
              <a:t>2560- Griggs Reservoir</a:t>
            </a:r>
          </a:p>
        </p:txBody>
      </p:sp>
      <p:sp>
        <p:nvSpPr>
          <p:cNvPr id="184" name="Text Placeholder 183">
            <a:extLst>
              <a:ext uri="{FF2B5EF4-FFF2-40B4-BE49-F238E27FC236}">
                <a16:creationId xmlns:a16="http://schemas.microsoft.com/office/drawing/2014/main" id="{55FE43B4-5ACD-6D59-8B6C-CB746E9D0905}"/>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EDEA9477-9496-8DF2-87F2-7661E9873AC9}"/>
              </a:ext>
            </a:extLst>
          </p:cNvPr>
          <p:cNvSpPr>
            <a:spLocks noGrp="1"/>
          </p:cNvSpPr>
          <p:nvPr>
            <p:ph type="body" sz="quarter" idx="13"/>
          </p:nvPr>
        </p:nvSpPr>
        <p:spPr>
          <a:xfrm>
            <a:off x="620486" y="1590675"/>
            <a:ext cx="4848661" cy="4581525"/>
          </a:xfrm>
        </p:spPr>
        <p:txBody>
          <a:bodyPr/>
          <a:lstStyle/>
          <a:p>
            <a:r>
              <a:rPr lang="en-US"/>
              <a:t>Maximum storage: constant = 1643 MG</a:t>
            </a:r>
          </a:p>
          <a:p>
            <a:r>
              <a:rPr lang="en-US"/>
              <a:t>Upper Rule Curve: constant = 1419.8 MG</a:t>
            </a:r>
          </a:p>
          <a:p>
            <a:r>
              <a:rPr lang="en-US"/>
              <a:t>Lower Rule Curve: constant = 1348.81 MG</a:t>
            </a:r>
          </a:p>
          <a:p>
            <a:r>
              <a:rPr lang="en-US"/>
              <a:t>Dead Storage: constant = 1 MG</a:t>
            </a:r>
          </a:p>
          <a:p>
            <a:r>
              <a:rPr lang="en-US"/>
              <a:t>Nodes with Direct Withdrawals: none</a:t>
            </a:r>
          </a:p>
          <a:p>
            <a:r>
              <a:rPr lang="en-US"/>
              <a:t>Minimum Release: 41.3 </a:t>
            </a:r>
            <a:r>
              <a:rPr lang="en-US" err="1"/>
              <a:t>cfs</a:t>
            </a:r>
            <a:endParaRPr lang="en-US"/>
          </a:p>
          <a:p>
            <a:endParaRPr lang="en-US"/>
          </a:p>
        </p:txBody>
      </p:sp>
      <p:sp>
        <p:nvSpPr>
          <p:cNvPr id="2" name="Slide Number Placeholder 1">
            <a:extLst>
              <a:ext uri="{FF2B5EF4-FFF2-40B4-BE49-F238E27FC236}">
                <a16:creationId xmlns:a16="http://schemas.microsoft.com/office/drawing/2014/main" id="{C59638A7-9031-AD5B-2F5D-281B0046CE4C}"/>
              </a:ext>
            </a:extLst>
          </p:cNvPr>
          <p:cNvSpPr>
            <a:spLocks noGrp="1"/>
          </p:cNvSpPr>
          <p:nvPr>
            <p:ph type="sldNum" sz="quarter" idx="10"/>
          </p:nvPr>
        </p:nvSpPr>
        <p:spPr/>
        <p:txBody>
          <a:bodyPr/>
          <a:lstStyle/>
          <a:p>
            <a:fld id="{ABF72756-0213-4A1F-BBDA-2E3072667FD8}" type="slidenum">
              <a:rPr lang="en-US" smtClean="0"/>
              <a:pPr/>
              <a:t>32</a:t>
            </a:fld>
            <a:endParaRPr lang="en-US"/>
          </a:p>
        </p:txBody>
      </p:sp>
      <p:graphicFrame>
        <p:nvGraphicFramePr>
          <p:cNvPr id="5" name="Table 4">
            <a:extLst>
              <a:ext uri="{FF2B5EF4-FFF2-40B4-BE49-F238E27FC236}">
                <a16:creationId xmlns:a16="http://schemas.microsoft.com/office/drawing/2014/main" id="{B264BFB9-2942-F67E-3E04-5AE0B655A0ED}"/>
              </a:ext>
            </a:extLst>
          </p:cNvPr>
          <p:cNvGraphicFramePr>
            <a:graphicFrameLocks noGrp="1"/>
          </p:cNvGraphicFramePr>
          <p:nvPr/>
        </p:nvGraphicFramePr>
        <p:xfrm>
          <a:off x="5602036" y="1401152"/>
          <a:ext cx="5969478" cy="3217781"/>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569223">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240778">
                <a:tc>
                  <a:txBody>
                    <a:bodyPr/>
                    <a:lstStyle/>
                    <a:p>
                      <a:pPr algn="ctr" fontAlgn="b"/>
                      <a:r>
                        <a:rPr lang="en-US" sz="1100" b="0" i="0" u="none" strike="noStrike">
                          <a:solidFill>
                            <a:srgbClr val="000000"/>
                          </a:solidFill>
                          <a:effectLst/>
                          <a:latin typeface="Arial" panose="020B0604020202020204" pitchFamily="34" charset="0"/>
                        </a:rPr>
                        <a:t>734.00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0.40</a:t>
                      </a:r>
                    </a:p>
                  </a:txBody>
                  <a:tcPr marL="0" marR="0" marT="0" marB="0" anchor="b"/>
                </a:tc>
                <a:extLst>
                  <a:ext uri="{0D108BD9-81ED-4DB2-BD59-A6C34878D82A}">
                    <a16:rowId xmlns:a16="http://schemas.microsoft.com/office/drawing/2014/main" val="4261115255"/>
                  </a:ext>
                </a:extLst>
              </a:tr>
              <a:tr h="240778">
                <a:tc>
                  <a:txBody>
                    <a:bodyPr/>
                    <a:lstStyle/>
                    <a:p>
                      <a:pPr algn="ctr" fontAlgn="b"/>
                      <a:r>
                        <a:rPr lang="en-US" sz="1100" b="0" i="0" u="none" strike="noStrike">
                          <a:solidFill>
                            <a:srgbClr val="000000"/>
                          </a:solidFill>
                          <a:effectLst/>
                          <a:latin typeface="Arial" panose="020B0604020202020204" pitchFamily="34" charset="0"/>
                        </a:rPr>
                        <a:t>738.00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22.10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52.30</a:t>
                      </a:r>
                    </a:p>
                  </a:txBody>
                  <a:tcPr marL="0" marR="0" marT="0" marB="0" anchor="b"/>
                </a:tc>
                <a:extLst>
                  <a:ext uri="{0D108BD9-81ED-4DB2-BD59-A6C34878D82A}">
                    <a16:rowId xmlns:a16="http://schemas.microsoft.com/office/drawing/2014/main" val="1376731378"/>
                  </a:ext>
                </a:extLst>
              </a:tr>
              <a:tr h="240778">
                <a:tc>
                  <a:txBody>
                    <a:bodyPr/>
                    <a:lstStyle/>
                    <a:p>
                      <a:pPr algn="ctr" fontAlgn="b"/>
                      <a:r>
                        <a:rPr lang="en-US" sz="1100" b="0" i="0" u="none" strike="noStrike">
                          <a:solidFill>
                            <a:srgbClr val="000000"/>
                          </a:solidFill>
                          <a:effectLst/>
                          <a:latin typeface="Arial" panose="020B0604020202020204" pitchFamily="34" charset="0"/>
                        </a:rPr>
                        <a:t>739.00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42.90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75.40</a:t>
                      </a:r>
                    </a:p>
                  </a:txBody>
                  <a:tcPr marL="0" marR="0" marT="0" marB="0" anchor="b"/>
                </a:tc>
                <a:extLst>
                  <a:ext uri="{0D108BD9-81ED-4DB2-BD59-A6C34878D82A}">
                    <a16:rowId xmlns:a16="http://schemas.microsoft.com/office/drawing/2014/main" val="4183877294"/>
                  </a:ext>
                </a:extLst>
              </a:tr>
              <a:tr h="240778">
                <a:tc>
                  <a:txBody>
                    <a:bodyPr/>
                    <a:lstStyle/>
                    <a:p>
                      <a:pPr algn="ctr" fontAlgn="b"/>
                      <a:r>
                        <a:rPr lang="en-US" sz="1100" b="0" i="0" u="none" strike="noStrike">
                          <a:solidFill>
                            <a:srgbClr val="000000"/>
                          </a:solidFill>
                          <a:effectLst/>
                          <a:latin typeface="Arial" panose="020B0604020202020204" pitchFamily="34" charset="0"/>
                        </a:rPr>
                        <a:t>741.00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105.70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116.90</a:t>
                      </a:r>
                    </a:p>
                  </a:txBody>
                  <a:tcPr marL="0" marR="0" marT="0" marB="0" anchor="b"/>
                </a:tc>
                <a:extLst>
                  <a:ext uri="{0D108BD9-81ED-4DB2-BD59-A6C34878D82A}">
                    <a16:rowId xmlns:a16="http://schemas.microsoft.com/office/drawing/2014/main" val="3087503957"/>
                  </a:ext>
                </a:extLst>
              </a:tr>
              <a:tr h="240778">
                <a:tc>
                  <a:txBody>
                    <a:bodyPr/>
                    <a:lstStyle/>
                    <a:p>
                      <a:pPr algn="ctr" fontAlgn="b"/>
                      <a:r>
                        <a:rPr lang="en-US" sz="1100" b="0" i="0" u="none" strike="noStrike">
                          <a:solidFill>
                            <a:srgbClr val="000000"/>
                          </a:solidFill>
                          <a:effectLst/>
                          <a:latin typeface="Arial" panose="020B0604020202020204" pitchFamily="34" charset="0"/>
                        </a:rPr>
                        <a:t>744.00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245.50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170.80</a:t>
                      </a:r>
                    </a:p>
                  </a:txBody>
                  <a:tcPr marL="0" marR="0" marT="0" marB="0" anchor="b"/>
                </a:tc>
                <a:extLst>
                  <a:ext uri="{0D108BD9-81ED-4DB2-BD59-A6C34878D82A}">
                    <a16:rowId xmlns:a16="http://schemas.microsoft.com/office/drawing/2014/main" val="1525391486"/>
                  </a:ext>
                </a:extLst>
              </a:tr>
              <a:tr h="240778">
                <a:tc>
                  <a:txBody>
                    <a:bodyPr/>
                    <a:lstStyle/>
                    <a:p>
                      <a:pPr algn="ctr" fontAlgn="b"/>
                      <a:r>
                        <a:rPr lang="en-US" sz="1100" b="0" i="0" u="none" strike="noStrike">
                          <a:solidFill>
                            <a:srgbClr val="000000"/>
                          </a:solidFill>
                          <a:effectLst/>
                          <a:latin typeface="Arial" panose="020B0604020202020204" pitchFamily="34" charset="0"/>
                        </a:rPr>
                        <a:t>746.00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375.20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228.20</a:t>
                      </a:r>
                    </a:p>
                  </a:txBody>
                  <a:tcPr marL="0" marR="0" marT="0" marB="0" anchor="b"/>
                </a:tc>
                <a:extLst>
                  <a:ext uri="{0D108BD9-81ED-4DB2-BD59-A6C34878D82A}">
                    <a16:rowId xmlns:a16="http://schemas.microsoft.com/office/drawing/2014/main" val="2635905631"/>
                  </a:ext>
                </a:extLst>
              </a:tr>
              <a:tr h="240778">
                <a:tc>
                  <a:txBody>
                    <a:bodyPr/>
                    <a:lstStyle/>
                    <a:p>
                      <a:pPr algn="ctr" fontAlgn="b"/>
                      <a:r>
                        <a:rPr lang="en-US" sz="1100" b="0" i="0" u="none" strike="noStrike">
                          <a:solidFill>
                            <a:srgbClr val="000000"/>
                          </a:solidFill>
                          <a:effectLst/>
                          <a:latin typeface="Arial" panose="020B0604020202020204" pitchFamily="34" charset="0"/>
                        </a:rPr>
                        <a:t>747.00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453.40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252.30</a:t>
                      </a:r>
                    </a:p>
                  </a:txBody>
                  <a:tcPr marL="0" marR="0" marT="0" marB="0" anchor="b"/>
                </a:tc>
                <a:extLst>
                  <a:ext uri="{0D108BD9-81ED-4DB2-BD59-A6C34878D82A}">
                    <a16:rowId xmlns:a16="http://schemas.microsoft.com/office/drawing/2014/main" val="1498926147"/>
                  </a:ext>
                </a:extLst>
              </a:tr>
              <a:tr h="240778">
                <a:tc>
                  <a:txBody>
                    <a:bodyPr/>
                    <a:lstStyle/>
                    <a:p>
                      <a:pPr algn="ctr" fontAlgn="b"/>
                      <a:r>
                        <a:rPr lang="en-US" sz="1100" b="0" i="0" u="none" strike="noStrike">
                          <a:solidFill>
                            <a:srgbClr val="000000"/>
                          </a:solidFill>
                          <a:effectLst/>
                          <a:latin typeface="Arial" panose="020B0604020202020204" pitchFamily="34" charset="0"/>
                        </a:rPr>
                        <a:t>750.00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727.70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310.30</a:t>
                      </a:r>
                    </a:p>
                  </a:txBody>
                  <a:tcPr marL="0" marR="0" marT="0" marB="0" anchor="b"/>
                </a:tc>
                <a:extLst>
                  <a:ext uri="{0D108BD9-81ED-4DB2-BD59-A6C34878D82A}">
                    <a16:rowId xmlns:a16="http://schemas.microsoft.com/office/drawing/2014/main" val="832141628"/>
                  </a:ext>
                </a:extLst>
              </a:tr>
              <a:tr h="240778">
                <a:tc>
                  <a:txBody>
                    <a:bodyPr/>
                    <a:lstStyle/>
                    <a:p>
                      <a:pPr algn="ctr" fontAlgn="b"/>
                      <a:r>
                        <a:rPr lang="en-US" sz="1100" b="0" i="0" u="none" strike="noStrike">
                          <a:solidFill>
                            <a:srgbClr val="000000"/>
                          </a:solidFill>
                          <a:effectLst/>
                          <a:latin typeface="Arial" panose="020B0604020202020204" pitchFamily="34" charset="0"/>
                        </a:rPr>
                        <a:t>752.00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937.30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338.60</a:t>
                      </a:r>
                    </a:p>
                  </a:txBody>
                  <a:tcPr marL="0" marR="0" marT="0" marB="0" anchor="b"/>
                </a:tc>
                <a:extLst>
                  <a:ext uri="{0D108BD9-81ED-4DB2-BD59-A6C34878D82A}">
                    <a16:rowId xmlns:a16="http://schemas.microsoft.com/office/drawing/2014/main" val="2372256179"/>
                  </a:ext>
                </a:extLst>
              </a:tr>
              <a:tr h="240778">
                <a:tc>
                  <a:txBody>
                    <a:bodyPr/>
                    <a:lstStyle/>
                    <a:p>
                      <a:pPr algn="ctr" fontAlgn="b"/>
                      <a:r>
                        <a:rPr lang="en-US" sz="1100" b="0" i="0" u="none" strike="noStrike">
                          <a:solidFill>
                            <a:srgbClr val="000000"/>
                          </a:solidFill>
                          <a:effectLst/>
                          <a:latin typeface="Arial" panose="020B0604020202020204" pitchFamily="34" charset="0"/>
                        </a:rPr>
                        <a:t>757.00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1517.90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373.90</a:t>
                      </a:r>
                    </a:p>
                  </a:txBody>
                  <a:tcPr marL="0" marR="0" marT="0" marB="0" anchor="b"/>
                </a:tc>
                <a:extLst>
                  <a:ext uri="{0D108BD9-81ED-4DB2-BD59-A6C34878D82A}">
                    <a16:rowId xmlns:a16="http://schemas.microsoft.com/office/drawing/2014/main" val="72445068"/>
                  </a:ext>
                </a:extLst>
              </a:tr>
              <a:tr h="240778">
                <a:tc>
                  <a:txBody>
                    <a:bodyPr/>
                    <a:lstStyle/>
                    <a:p>
                      <a:pPr algn="ctr" fontAlgn="b"/>
                      <a:r>
                        <a:rPr lang="en-US" sz="1100" b="0" i="0" u="none" strike="noStrike">
                          <a:solidFill>
                            <a:srgbClr val="000000"/>
                          </a:solidFill>
                          <a:effectLst/>
                          <a:latin typeface="Arial" panose="020B0604020202020204" pitchFamily="34" charset="0"/>
                        </a:rPr>
                        <a:t>758.00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1643.00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389.30</a:t>
                      </a:r>
                    </a:p>
                  </a:txBody>
                  <a:tcPr marL="0" marR="0" marT="0" marB="0" anchor="b"/>
                </a:tc>
                <a:extLst>
                  <a:ext uri="{0D108BD9-81ED-4DB2-BD59-A6C34878D82A}">
                    <a16:rowId xmlns:a16="http://schemas.microsoft.com/office/drawing/2014/main" val="1648931861"/>
                  </a:ext>
                </a:extLst>
              </a:tr>
            </a:tbl>
          </a:graphicData>
        </a:graphic>
      </p:graphicFrame>
    </p:spTree>
    <p:extLst>
      <p:ext uri="{BB962C8B-B14F-4D97-AF65-F5344CB8AC3E}">
        <p14:creationId xmlns:p14="http://schemas.microsoft.com/office/powerpoint/2010/main" val="1341743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CC09B-039A-2D6A-824B-54C8D63D9F60}"/>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EE39CA57-CD24-0AC9-9752-4353733E68AF}"/>
              </a:ext>
            </a:extLst>
          </p:cNvPr>
          <p:cNvSpPr>
            <a:spLocks noGrp="1"/>
          </p:cNvSpPr>
          <p:nvPr>
            <p:ph type="title"/>
          </p:nvPr>
        </p:nvSpPr>
        <p:spPr/>
        <p:txBody>
          <a:bodyPr/>
          <a:lstStyle/>
          <a:p>
            <a:r>
              <a:rPr lang="en-US"/>
              <a:t>2161- O'Shaughnessy Reservoir</a:t>
            </a:r>
          </a:p>
        </p:txBody>
      </p:sp>
      <p:sp>
        <p:nvSpPr>
          <p:cNvPr id="184" name="Text Placeholder 183">
            <a:extLst>
              <a:ext uri="{FF2B5EF4-FFF2-40B4-BE49-F238E27FC236}">
                <a16:creationId xmlns:a16="http://schemas.microsoft.com/office/drawing/2014/main" id="{2D16F645-4F84-F264-792F-5268584F79B8}"/>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0A5A509A-B4DB-ABB9-1229-04EC584D6B0D}"/>
              </a:ext>
            </a:extLst>
          </p:cNvPr>
          <p:cNvSpPr>
            <a:spLocks noGrp="1"/>
          </p:cNvSpPr>
          <p:nvPr>
            <p:ph type="body" sz="quarter" idx="13"/>
          </p:nvPr>
        </p:nvSpPr>
        <p:spPr>
          <a:xfrm>
            <a:off x="620486" y="1590675"/>
            <a:ext cx="4848661" cy="4581525"/>
          </a:xfrm>
        </p:spPr>
        <p:txBody>
          <a:bodyPr/>
          <a:lstStyle/>
          <a:p>
            <a:r>
              <a:rPr lang="en-US"/>
              <a:t>Maximum storage: constant = 4907.3 MG</a:t>
            </a:r>
          </a:p>
          <a:p>
            <a:r>
              <a:rPr lang="en-US"/>
              <a:t>Upper Rule Curve: constant = 4429.9 MG</a:t>
            </a:r>
          </a:p>
          <a:p>
            <a:r>
              <a:rPr lang="en-US"/>
              <a:t>Lower Rule Curve: constant = 3100.93 MG</a:t>
            </a:r>
          </a:p>
          <a:p>
            <a:r>
              <a:rPr lang="en-US"/>
              <a:t>Dead Storage: constant = 92.7 MG</a:t>
            </a:r>
          </a:p>
          <a:p>
            <a:r>
              <a:rPr lang="en-US"/>
              <a:t>Nodes with Direct Withdrawals: 2167</a:t>
            </a:r>
          </a:p>
          <a:p>
            <a:r>
              <a:rPr lang="en-US"/>
              <a:t>Minimum Release: 95.2 </a:t>
            </a:r>
            <a:r>
              <a:rPr lang="en-US" err="1"/>
              <a:t>cfs</a:t>
            </a:r>
            <a:endParaRPr lang="en-US"/>
          </a:p>
          <a:p>
            <a:endParaRPr lang="en-US"/>
          </a:p>
        </p:txBody>
      </p:sp>
      <p:sp>
        <p:nvSpPr>
          <p:cNvPr id="2" name="Slide Number Placeholder 1">
            <a:extLst>
              <a:ext uri="{FF2B5EF4-FFF2-40B4-BE49-F238E27FC236}">
                <a16:creationId xmlns:a16="http://schemas.microsoft.com/office/drawing/2014/main" id="{404C615C-EDD8-AC2E-CC42-F9817D88D474}"/>
              </a:ext>
            </a:extLst>
          </p:cNvPr>
          <p:cNvSpPr>
            <a:spLocks noGrp="1"/>
          </p:cNvSpPr>
          <p:nvPr>
            <p:ph type="sldNum" sz="quarter" idx="10"/>
          </p:nvPr>
        </p:nvSpPr>
        <p:spPr/>
        <p:txBody>
          <a:bodyPr/>
          <a:lstStyle/>
          <a:p>
            <a:fld id="{ABF72756-0213-4A1F-BBDA-2E3072667FD8}" type="slidenum">
              <a:rPr lang="en-US" smtClean="0"/>
              <a:pPr/>
              <a:t>33</a:t>
            </a:fld>
            <a:endParaRPr lang="en-US"/>
          </a:p>
        </p:txBody>
      </p:sp>
      <p:graphicFrame>
        <p:nvGraphicFramePr>
          <p:cNvPr id="5" name="Table 4">
            <a:extLst>
              <a:ext uri="{FF2B5EF4-FFF2-40B4-BE49-F238E27FC236}">
                <a16:creationId xmlns:a16="http://schemas.microsoft.com/office/drawing/2014/main" id="{395667B3-2BDD-5819-3779-36F6D052EB06}"/>
              </a:ext>
            </a:extLst>
          </p:cNvPr>
          <p:cNvGraphicFramePr>
            <a:graphicFrameLocks noGrp="1"/>
          </p:cNvGraphicFramePr>
          <p:nvPr/>
        </p:nvGraphicFramePr>
        <p:xfrm>
          <a:off x="5612922" y="1219200"/>
          <a:ext cx="5969478" cy="5144005"/>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569223">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240778">
                <a:tc>
                  <a:txBody>
                    <a:bodyPr/>
                    <a:lstStyle/>
                    <a:p>
                      <a:pPr algn="ctr" fontAlgn="b"/>
                      <a:r>
                        <a:rPr lang="en-US" sz="1100" b="0" i="0" u="none" strike="noStrike">
                          <a:solidFill>
                            <a:srgbClr val="000000"/>
                          </a:solidFill>
                          <a:effectLst/>
                          <a:latin typeface="Arial" panose="020B0604020202020204" pitchFamily="34" charset="0"/>
                        </a:rPr>
                        <a:t>799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b"/>
                </a:tc>
                <a:extLst>
                  <a:ext uri="{0D108BD9-81ED-4DB2-BD59-A6C34878D82A}">
                    <a16:rowId xmlns:a16="http://schemas.microsoft.com/office/drawing/2014/main" val="4261115255"/>
                  </a:ext>
                </a:extLst>
              </a:tr>
              <a:tr h="240778">
                <a:tc>
                  <a:txBody>
                    <a:bodyPr/>
                    <a:lstStyle/>
                    <a:p>
                      <a:pPr algn="ctr" fontAlgn="b"/>
                      <a:r>
                        <a:rPr lang="en-US" sz="1100" b="0" i="0" u="none" strike="noStrike">
                          <a:solidFill>
                            <a:srgbClr val="000000"/>
                          </a:solidFill>
                          <a:effectLst/>
                          <a:latin typeface="Arial" panose="020B0604020202020204" pitchFamily="34" charset="0"/>
                        </a:rPr>
                        <a:t>805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13.30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18.60</a:t>
                      </a:r>
                    </a:p>
                  </a:txBody>
                  <a:tcPr marL="0" marR="0" marT="0" marB="0" anchor="b"/>
                </a:tc>
                <a:extLst>
                  <a:ext uri="{0D108BD9-81ED-4DB2-BD59-A6C34878D82A}">
                    <a16:rowId xmlns:a16="http://schemas.microsoft.com/office/drawing/2014/main" val="2829104816"/>
                  </a:ext>
                </a:extLst>
              </a:tr>
              <a:tr h="240778">
                <a:tc>
                  <a:txBody>
                    <a:bodyPr/>
                    <a:lstStyle/>
                    <a:p>
                      <a:pPr algn="ctr" fontAlgn="b"/>
                      <a:r>
                        <a:rPr lang="en-US" sz="1100" b="0" i="0" u="none" strike="noStrike">
                          <a:solidFill>
                            <a:srgbClr val="000000"/>
                          </a:solidFill>
                          <a:effectLst/>
                          <a:latin typeface="Arial" panose="020B0604020202020204" pitchFamily="34" charset="0"/>
                        </a:rPr>
                        <a:t>808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39.10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36.40</a:t>
                      </a:r>
                    </a:p>
                  </a:txBody>
                  <a:tcPr marL="0" marR="0" marT="0" marB="0" anchor="b"/>
                </a:tc>
                <a:extLst>
                  <a:ext uri="{0D108BD9-81ED-4DB2-BD59-A6C34878D82A}">
                    <a16:rowId xmlns:a16="http://schemas.microsoft.com/office/drawing/2014/main" val="942960778"/>
                  </a:ext>
                </a:extLst>
              </a:tr>
              <a:tr h="240778">
                <a:tc>
                  <a:txBody>
                    <a:bodyPr/>
                    <a:lstStyle/>
                    <a:p>
                      <a:pPr algn="ctr" fontAlgn="b"/>
                      <a:r>
                        <a:rPr lang="en-US" sz="1100" b="0" i="0" u="none" strike="noStrike">
                          <a:solidFill>
                            <a:srgbClr val="000000"/>
                          </a:solidFill>
                          <a:effectLst/>
                          <a:latin typeface="Arial" panose="020B0604020202020204" pitchFamily="34" charset="0"/>
                        </a:rPr>
                        <a:t>812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102.50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63.70</a:t>
                      </a:r>
                    </a:p>
                  </a:txBody>
                  <a:tcPr marL="0" marR="0" marT="0" marB="0" anchor="b"/>
                </a:tc>
                <a:extLst>
                  <a:ext uri="{0D108BD9-81ED-4DB2-BD59-A6C34878D82A}">
                    <a16:rowId xmlns:a16="http://schemas.microsoft.com/office/drawing/2014/main" val="558978817"/>
                  </a:ext>
                </a:extLst>
              </a:tr>
              <a:tr h="240778">
                <a:tc>
                  <a:txBody>
                    <a:bodyPr/>
                    <a:lstStyle/>
                    <a:p>
                      <a:pPr algn="ctr" fontAlgn="b"/>
                      <a:r>
                        <a:rPr lang="en-US" sz="1100" b="0" i="0" u="none" strike="noStrike">
                          <a:solidFill>
                            <a:srgbClr val="000000"/>
                          </a:solidFill>
                          <a:effectLst/>
                          <a:latin typeface="Arial" panose="020B0604020202020204" pitchFamily="34" charset="0"/>
                        </a:rPr>
                        <a:t>815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176.10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87.40</a:t>
                      </a:r>
                    </a:p>
                  </a:txBody>
                  <a:tcPr marL="0" marR="0" marT="0" marB="0" anchor="b"/>
                </a:tc>
                <a:extLst>
                  <a:ext uri="{0D108BD9-81ED-4DB2-BD59-A6C34878D82A}">
                    <a16:rowId xmlns:a16="http://schemas.microsoft.com/office/drawing/2014/main" val="1376731378"/>
                  </a:ext>
                </a:extLst>
              </a:tr>
              <a:tr h="240778">
                <a:tc>
                  <a:txBody>
                    <a:bodyPr/>
                    <a:lstStyle/>
                    <a:p>
                      <a:pPr algn="ctr" fontAlgn="b"/>
                      <a:r>
                        <a:rPr lang="en-US" sz="1100" b="0" i="0" u="none" strike="noStrike">
                          <a:solidFill>
                            <a:srgbClr val="000000"/>
                          </a:solidFill>
                          <a:effectLst/>
                          <a:latin typeface="Arial" panose="020B0604020202020204" pitchFamily="34" charset="0"/>
                        </a:rPr>
                        <a:t>825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606.60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191.30</a:t>
                      </a:r>
                    </a:p>
                  </a:txBody>
                  <a:tcPr marL="0" marR="0" marT="0" marB="0" anchor="b"/>
                </a:tc>
                <a:extLst>
                  <a:ext uri="{0D108BD9-81ED-4DB2-BD59-A6C34878D82A}">
                    <a16:rowId xmlns:a16="http://schemas.microsoft.com/office/drawing/2014/main" val="4183877294"/>
                  </a:ext>
                </a:extLst>
              </a:tr>
              <a:tr h="240778">
                <a:tc>
                  <a:txBody>
                    <a:bodyPr/>
                    <a:lstStyle/>
                    <a:p>
                      <a:pPr algn="ctr" fontAlgn="b"/>
                      <a:r>
                        <a:rPr lang="en-US" sz="1100" b="0" i="0" u="none" strike="noStrike">
                          <a:solidFill>
                            <a:srgbClr val="000000"/>
                          </a:solidFill>
                          <a:effectLst/>
                          <a:latin typeface="Arial" panose="020B0604020202020204" pitchFamily="34" charset="0"/>
                        </a:rPr>
                        <a:t>830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984.00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276.00</a:t>
                      </a:r>
                    </a:p>
                  </a:txBody>
                  <a:tcPr marL="0" marR="0" marT="0" marB="0" anchor="b"/>
                </a:tc>
                <a:extLst>
                  <a:ext uri="{0D108BD9-81ED-4DB2-BD59-A6C34878D82A}">
                    <a16:rowId xmlns:a16="http://schemas.microsoft.com/office/drawing/2014/main" val="3087503957"/>
                  </a:ext>
                </a:extLst>
              </a:tr>
              <a:tr h="240778">
                <a:tc>
                  <a:txBody>
                    <a:bodyPr/>
                    <a:lstStyle/>
                    <a:p>
                      <a:pPr algn="ctr" fontAlgn="b"/>
                      <a:r>
                        <a:rPr lang="en-US" sz="1100" b="0" i="0" u="none" strike="noStrike">
                          <a:solidFill>
                            <a:srgbClr val="000000"/>
                          </a:solidFill>
                          <a:effectLst/>
                          <a:latin typeface="Arial" panose="020B0604020202020204" pitchFamily="34" charset="0"/>
                        </a:rPr>
                        <a:t>836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1636.80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397.50</a:t>
                      </a:r>
                    </a:p>
                  </a:txBody>
                  <a:tcPr marL="0" marR="0" marT="0" marB="0" anchor="b"/>
                </a:tc>
                <a:extLst>
                  <a:ext uri="{0D108BD9-81ED-4DB2-BD59-A6C34878D82A}">
                    <a16:rowId xmlns:a16="http://schemas.microsoft.com/office/drawing/2014/main" val="1525391486"/>
                  </a:ext>
                </a:extLst>
              </a:tr>
              <a:tr h="240778">
                <a:tc>
                  <a:txBody>
                    <a:bodyPr/>
                    <a:lstStyle/>
                    <a:p>
                      <a:pPr algn="ctr" fontAlgn="b"/>
                      <a:r>
                        <a:rPr lang="en-US" sz="1100" b="0" i="0" u="none" strike="noStrike">
                          <a:solidFill>
                            <a:srgbClr val="000000"/>
                          </a:solidFill>
                          <a:effectLst/>
                          <a:latin typeface="Arial" panose="020B0604020202020204" pitchFamily="34" charset="0"/>
                        </a:rPr>
                        <a:t>838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1915.20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461.30</a:t>
                      </a:r>
                    </a:p>
                  </a:txBody>
                  <a:tcPr marL="0" marR="0" marT="0" marB="0" anchor="b"/>
                </a:tc>
                <a:extLst>
                  <a:ext uri="{0D108BD9-81ED-4DB2-BD59-A6C34878D82A}">
                    <a16:rowId xmlns:a16="http://schemas.microsoft.com/office/drawing/2014/main" val="2635905631"/>
                  </a:ext>
                </a:extLst>
              </a:tr>
              <a:tr h="240778">
                <a:tc>
                  <a:txBody>
                    <a:bodyPr/>
                    <a:lstStyle/>
                    <a:p>
                      <a:pPr algn="ctr" fontAlgn="b"/>
                      <a:r>
                        <a:rPr lang="en-US" sz="1100" b="0" i="0" u="none" strike="noStrike">
                          <a:solidFill>
                            <a:srgbClr val="000000"/>
                          </a:solidFill>
                          <a:effectLst/>
                          <a:latin typeface="Arial" panose="020B0604020202020204" pitchFamily="34" charset="0"/>
                        </a:rPr>
                        <a:t>840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2246.90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559.20</a:t>
                      </a:r>
                    </a:p>
                  </a:txBody>
                  <a:tcPr marL="0" marR="0" marT="0" marB="0" anchor="b"/>
                </a:tc>
                <a:extLst>
                  <a:ext uri="{0D108BD9-81ED-4DB2-BD59-A6C34878D82A}">
                    <a16:rowId xmlns:a16="http://schemas.microsoft.com/office/drawing/2014/main" val="1498926147"/>
                  </a:ext>
                </a:extLst>
              </a:tr>
              <a:tr h="240778">
                <a:tc>
                  <a:txBody>
                    <a:bodyPr/>
                    <a:lstStyle/>
                    <a:p>
                      <a:pPr algn="ctr" fontAlgn="b"/>
                      <a:r>
                        <a:rPr lang="en-US" sz="1100" b="0" i="0" u="none" strike="noStrike">
                          <a:solidFill>
                            <a:srgbClr val="000000"/>
                          </a:solidFill>
                          <a:effectLst/>
                          <a:latin typeface="Arial" panose="020B0604020202020204" pitchFamily="34" charset="0"/>
                        </a:rPr>
                        <a:t>842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2652.50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690.70</a:t>
                      </a:r>
                    </a:p>
                  </a:txBody>
                  <a:tcPr marL="0" marR="0" marT="0" marB="0" anchor="b"/>
                </a:tc>
                <a:extLst>
                  <a:ext uri="{0D108BD9-81ED-4DB2-BD59-A6C34878D82A}">
                    <a16:rowId xmlns:a16="http://schemas.microsoft.com/office/drawing/2014/main" val="832141628"/>
                  </a:ext>
                </a:extLst>
              </a:tr>
              <a:tr h="240778">
                <a:tc>
                  <a:txBody>
                    <a:bodyPr/>
                    <a:lstStyle/>
                    <a:p>
                      <a:pPr algn="ctr" fontAlgn="b"/>
                      <a:r>
                        <a:rPr lang="en-US" sz="1100" b="0" i="0" u="none" strike="noStrike">
                          <a:solidFill>
                            <a:srgbClr val="000000"/>
                          </a:solidFill>
                          <a:effectLst/>
                          <a:latin typeface="Arial" panose="020B0604020202020204" pitchFamily="34" charset="0"/>
                        </a:rPr>
                        <a:t>843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2887.60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754.50</a:t>
                      </a:r>
                    </a:p>
                  </a:txBody>
                  <a:tcPr marL="0" marR="0" marT="0" marB="0" anchor="b"/>
                </a:tc>
                <a:extLst>
                  <a:ext uri="{0D108BD9-81ED-4DB2-BD59-A6C34878D82A}">
                    <a16:rowId xmlns:a16="http://schemas.microsoft.com/office/drawing/2014/main" val="2372256179"/>
                  </a:ext>
                </a:extLst>
              </a:tr>
              <a:tr h="240778">
                <a:tc>
                  <a:txBody>
                    <a:bodyPr/>
                    <a:lstStyle/>
                    <a:p>
                      <a:pPr algn="ctr" fontAlgn="b"/>
                      <a:r>
                        <a:rPr lang="en-US" sz="1100" b="0" i="0" u="none" strike="noStrike">
                          <a:solidFill>
                            <a:srgbClr val="000000"/>
                          </a:solidFill>
                          <a:effectLst/>
                          <a:latin typeface="Arial" panose="020B0604020202020204" pitchFamily="34" charset="0"/>
                        </a:rPr>
                        <a:t>844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3142.40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803.10</a:t>
                      </a:r>
                    </a:p>
                  </a:txBody>
                  <a:tcPr marL="0" marR="0" marT="0" marB="0" anchor="b"/>
                </a:tc>
                <a:extLst>
                  <a:ext uri="{0D108BD9-81ED-4DB2-BD59-A6C34878D82A}">
                    <a16:rowId xmlns:a16="http://schemas.microsoft.com/office/drawing/2014/main" val="72445068"/>
                  </a:ext>
                </a:extLst>
              </a:tr>
              <a:tr h="240778">
                <a:tc>
                  <a:txBody>
                    <a:bodyPr/>
                    <a:lstStyle/>
                    <a:p>
                      <a:pPr algn="ctr" fontAlgn="b"/>
                      <a:r>
                        <a:rPr lang="en-US" sz="1100" b="0" i="0" u="none" strike="noStrike">
                          <a:solidFill>
                            <a:srgbClr val="000000"/>
                          </a:solidFill>
                          <a:effectLst/>
                          <a:latin typeface="Arial" panose="020B0604020202020204" pitchFamily="34" charset="0"/>
                        </a:rPr>
                        <a:t>846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3687.20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869.90</a:t>
                      </a:r>
                    </a:p>
                  </a:txBody>
                  <a:tcPr marL="0" marR="0" marT="0" marB="0" anchor="b"/>
                </a:tc>
                <a:extLst>
                  <a:ext uri="{0D108BD9-81ED-4DB2-BD59-A6C34878D82A}">
                    <a16:rowId xmlns:a16="http://schemas.microsoft.com/office/drawing/2014/main" val="1648931861"/>
                  </a:ext>
                </a:extLst>
              </a:tr>
              <a:tr h="240778">
                <a:tc>
                  <a:txBody>
                    <a:bodyPr/>
                    <a:lstStyle/>
                    <a:p>
                      <a:pPr algn="ctr" fontAlgn="b"/>
                      <a:r>
                        <a:rPr lang="en-US" sz="1100" b="0" i="0" u="none" strike="noStrike">
                          <a:solidFill>
                            <a:srgbClr val="000000"/>
                          </a:solidFill>
                          <a:effectLst/>
                          <a:latin typeface="Arial" panose="020B0604020202020204" pitchFamily="34" charset="0"/>
                        </a:rPr>
                        <a:t>847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3975.10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896.80</a:t>
                      </a:r>
                    </a:p>
                  </a:txBody>
                  <a:tcPr marL="0" marR="0" marT="0" marB="0" anchor="b"/>
                </a:tc>
                <a:extLst>
                  <a:ext uri="{0D108BD9-81ED-4DB2-BD59-A6C34878D82A}">
                    <a16:rowId xmlns:a16="http://schemas.microsoft.com/office/drawing/2014/main" val="2670807591"/>
                  </a:ext>
                </a:extLst>
              </a:tr>
              <a:tr h="240778">
                <a:tc>
                  <a:txBody>
                    <a:bodyPr/>
                    <a:lstStyle/>
                    <a:p>
                      <a:pPr algn="ctr" fontAlgn="b"/>
                      <a:r>
                        <a:rPr lang="en-US" sz="1100" b="0" i="0" u="none" strike="noStrike">
                          <a:solidFill>
                            <a:srgbClr val="000000"/>
                          </a:solidFill>
                          <a:effectLst/>
                          <a:latin typeface="Arial" panose="020B0604020202020204" pitchFamily="34" charset="0"/>
                        </a:rPr>
                        <a:t>848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4275.20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941.90</a:t>
                      </a:r>
                    </a:p>
                  </a:txBody>
                  <a:tcPr marL="0" marR="0" marT="0" marB="0" anchor="b"/>
                </a:tc>
                <a:extLst>
                  <a:ext uri="{0D108BD9-81ED-4DB2-BD59-A6C34878D82A}">
                    <a16:rowId xmlns:a16="http://schemas.microsoft.com/office/drawing/2014/main" val="2777458424"/>
                  </a:ext>
                </a:extLst>
              </a:tr>
              <a:tr h="240778">
                <a:tc>
                  <a:txBody>
                    <a:bodyPr/>
                    <a:lstStyle/>
                    <a:p>
                      <a:pPr algn="ctr" fontAlgn="b"/>
                      <a:r>
                        <a:rPr lang="en-US" sz="1100" b="0" i="0" u="none" strike="noStrike">
                          <a:solidFill>
                            <a:srgbClr val="000000"/>
                          </a:solidFill>
                          <a:effectLst/>
                          <a:latin typeface="Arial" panose="020B0604020202020204" pitchFamily="34" charset="0"/>
                        </a:rPr>
                        <a:t>848.5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4429.9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954.9</a:t>
                      </a:r>
                    </a:p>
                  </a:txBody>
                  <a:tcPr marL="0" marR="0" marT="0" marB="0" anchor="b"/>
                </a:tc>
                <a:extLst>
                  <a:ext uri="{0D108BD9-81ED-4DB2-BD59-A6C34878D82A}">
                    <a16:rowId xmlns:a16="http://schemas.microsoft.com/office/drawing/2014/main" val="3649121890"/>
                  </a:ext>
                </a:extLst>
              </a:tr>
              <a:tr h="240778">
                <a:tc>
                  <a:txBody>
                    <a:bodyPr/>
                    <a:lstStyle/>
                    <a:p>
                      <a:pPr algn="ctr" fontAlgn="b"/>
                      <a:r>
                        <a:rPr lang="en-US" sz="1100" b="0" i="0" u="none" strike="noStrike">
                          <a:solidFill>
                            <a:srgbClr val="000000"/>
                          </a:solidFill>
                          <a:effectLst/>
                          <a:latin typeface="Arial" panose="020B0604020202020204" pitchFamily="34" charset="0"/>
                        </a:rPr>
                        <a:t>849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4586.5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967.6</a:t>
                      </a:r>
                    </a:p>
                  </a:txBody>
                  <a:tcPr marL="0" marR="0" marT="0" marB="0" anchor="b"/>
                </a:tc>
                <a:extLst>
                  <a:ext uri="{0D108BD9-81ED-4DB2-BD59-A6C34878D82A}">
                    <a16:rowId xmlns:a16="http://schemas.microsoft.com/office/drawing/2014/main" val="3856789045"/>
                  </a:ext>
                </a:extLst>
              </a:tr>
              <a:tr h="240778">
                <a:tc>
                  <a:txBody>
                    <a:bodyPr/>
                    <a:lstStyle/>
                    <a:p>
                      <a:pPr algn="ctr" fontAlgn="b"/>
                      <a:r>
                        <a:rPr lang="en-US" sz="1100" b="0" i="0" u="none" strike="noStrike">
                          <a:solidFill>
                            <a:srgbClr val="000000"/>
                          </a:solidFill>
                          <a:effectLst/>
                          <a:latin typeface="Arial" panose="020B0604020202020204" pitchFamily="34" charset="0"/>
                        </a:rPr>
                        <a:t>850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4907.3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1004.3</a:t>
                      </a:r>
                    </a:p>
                  </a:txBody>
                  <a:tcPr marL="0" marR="0" marT="0" marB="0" anchor="b"/>
                </a:tc>
                <a:extLst>
                  <a:ext uri="{0D108BD9-81ED-4DB2-BD59-A6C34878D82A}">
                    <a16:rowId xmlns:a16="http://schemas.microsoft.com/office/drawing/2014/main" val="3861242617"/>
                  </a:ext>
                </a:extLst>
              </a:tr>
            </a:tbl>
          </a:graphicData>
        </a:graphic>
      </p:graphicFrame>
    </p:spTree>
    <p:extLst>
      <p:ext uri="{BB962C8B-B14F-4D97-AF65-F5344CB8AC3E}">
        <p14:creationId xmlns:p14="http://schemas.microsoft.com/office/powerpoint/2010/main" val="23179715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B26FD-F3C5-E09B-453A-B7A3C51265B7}"/>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443C304F-BCEF-24C7-79E9-C13E1B0F5EED}"/>
              </a:ext>
            </a:extLst>
          </p:cNvPr>
          <p:cNvSpPr>
            <a:spLocks noGrp="1"/>
          </p:cNvSpPr>
          <p:nvPr>
            <p:ph type="title"/>
          </p:nvPr>
        </p:nvSpPr>
        <p:spPr/>
        <p:txBody>
          <a:bodyPr/>
          <a:lstStyle/>
          <a:p>
            <a:r>
              <a:rPr lang="en-US"/>
              <a:t>3760- Hocking Hills Reservoir</a:t>
            </a:r>
          </a:p>
        </p:txBody>
      </p:sp>
      <p:sp>
        <p:nvSpPr>
          <p:cNvPr id="184" name="Text Placeholder 183">
            <a:extLst>
              <a:ext uri="{FF2B5EF4-FFF2-40B4-BE49-F238E27FC236}">
                <a16:creationId xmlns:a16="http://schemas.microsoft.com/office/drawing/2014/main" id="{06DC2672-1518-E730-6941-7003B3BDCF67}"/>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4355DCE2-BF6C-CA1C-3D96-00752752C991}"/>
              </a:ext>
            </a:extLst>
          </p:cNvPr>
          <p:cNvSpPr>
            <a:spLocks noGrp="1"/>
          </p:cNvSpPr>
          <p:nvPr>
            <p:ph type="body" sz="quarter" idx="13"/>
          </p:nvPr>
        </p:nvSpPr>
        <p:spPr>
          <a:xfrm>
            <a:off x="620486" y="1590675"/>
            <a:ext cx="4848661" cy="4581525"/>
          </a:xfrm>
        </p:spPr>
        <p:txBody>
          <a:bodyPr/>
          <a:lstStyle/>
          <a:p>
            <a:r>
              <a:rPr lang="en-US"/>
              <a:t>Maximum storage: constant = 906.83 ft</a:t>
            </a:r>
          </a:p>
          <a:p>
            <a:r>
              <a:rPr lang="en-US"/>
              <a:t>Upper Rule Curve: constant = 895 ft</a:t>
            </a:r>
          </a:p>
          <a:p>
            <a:r>
              <a:rPr lang="en-US"/>
              <a:t>Lower Rule Curve: constant = 0</a:t>
            </a:r>
          </a:p>
          <a:p>
            <a:r>
              <a:rPr lang="en-US"/>
              <a:t>Dead Storage: constant = 0</a:t>
            </a:r>
          </a:p>
          <a:p>
            <a:r>
              <a:rPr lang="en-US"/>
              <a:t>Nodes with Direct Withdrawals: none</a:t>
            </a:r>
          </a:p>
        </p:txBody>
      </p:sp>
      <p:sp>
        <p:nvSpPr>
          <p:cNvPr id="2" name="Slide Number Placeholder 1">
            <a:extLst>
              <a:ext uri="{FF2B5EF4-FFF2-40B4-BE49-F238E27FC236}">
                <a16:creationId xmlns:a16="http://schemas.microsoft.com/office/drawing/2014/main" id="{64600FC6-09B3-E2C9-DAF9-0EF2D443550F}"/>
              </a:ext>
            </a:extLst>
          </p:cNvPr>
          <p:cNvSpPr>
            <a:spLocks noGrp="1"/>
          </p:cNvSpPr>
          <p:nvPr>
            <p:ph type="sldNum" sz="quarter" idx="10"/>
          </p:nvPr>
        </p:nvSpPr>
        <p:spPr/>
        <p:txBody>
          <a:bodyPr/>
          <a:lstStyle/>
          <a:p>
            <a:fld id="{ABF72756-0213-4A1F-BBDA-2E3072667FD8}" type="slidenum">
              <a:rPr lang="en-US" smtClean="0"/>
              <a:pPr/>
              <a:t>34</a:t>
            </a:fld>
            <a:endParaRPr lang="en-US"/>
          </a:p>
        </p:txBody>
      </p:sp>
      <p:graphicFrame>
        <p:nvGraphicFramePr>
          <p:cNvPr id="5" name="Table 4">
            <a:extLst>
              <a:ext uri="{FF2B5EF4-FFF2-40B4-BE49-F238E27FC236}">
                <a16:creationId xmlns:a16="http://schemas.microsoft.com/office/drawing/2014/main" id="{EAA0EB61-45DF-0F9C-C498-242A36DDB5CC}"/>
              </a:ext>
            </a:extLst>
          </p:cNvPr>
          <p:cNvGraphicFramePr>
            <a:graphicFrameLocks noGrp="1"/>
          </p:cNvGraphicFramePr>
          <p:nvPr/>
        </p:nvGraphicFramePr>
        <p:xfrm>
          <a:off x="5602036" y="1401152"/>
          <a:ext cx="5969478" cy="4421671"/>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569223">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240778">
                <a:tc>
                  <a:txBody>
                    <a:bodyPr/>
                    <a:lstStyle/>
                    <a:p>
                      <a:pPr algn="ctr" fontAlgn="b"/>
                      <a:r>
                        <a:rPr lang="en-US" sz="1100" b="0" i="0" u="none" strike="noStrike">
                          <a:solidFill>
                            <a:srgbClr val="000000"/>
                          </a:solidFill>
                          <a:effectLst/>
                          <a:latin typeface="Arial" panose="020B0604020202020204" pitchFamily="34" charset="0"/>
                        </a:rPr>
                        <a:t>870.63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0.02</a:t>
                      </a:r>
                    </a:p>
                  </a:txBody>
                  <a:tcPr marL="0" marR="0" marT="0" marB="0" anchor="b"/>
                </a:tc>
                <a:extLst>
                  <a:ext uri="{0D108BD9-81ED-4DB2-BD59-A6C34878D82A}">
                    <a16:rowId xmlns:a16="http://schemas.microsoft.com/office/drawing/2014/main" val="4261115255"/>
                  </a:ext>
                </a:extLst>
              </a:tr>
              <a:tr h="240778">
                <a:tc>
                  <a:txBody>
                    <a:bodyPr/>
                    <a:lstStyle/>
                    <a:p>
                      <a:pPr algn="ctr" fontAlgn="b"/>
                      <a:r>
                        <a:rPr lang="en-US" sz="1100" b="0" i="0" u="none" strike="noStrike">
                          <a:solidFill>
                            <a:srgbClr val="000000"/>
                          </a:solidFill>
                          <a:effectLst/>
                          <a:latin typeface="Arial" panose="020B0604020202020204" pitchFamily="34" charset="0"/>
                        </a:rPr>
                        <a:t>873.83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0.12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0.21</a:t>
                      </a:r>
                    </a:p>
                  </a:txBody>
                  <a:tcPr marL="0" marR="0" marT="0" marB="0" anchor="b"/>
                </a:tc>
                <a:extLst>
                  <a:ext uri="{0D108BD9-81ED-4DB2-BD59-A6C34878D82A}">
                    <a16:rowId xmlns:a16="http://schemas.microsoft.com/office/drawing/2014/main" val="1376731378"/>
                  </a:ext>
                </a:extLst>
              </a:tr>
              <a:tr h="240778">
                <a:tc>
                  <a:txBody>
                    <a:bodyPr/>
                    <a:lstStyle/>
                    <a:p>
                      <a:pPr algn="ctr" fontAlgn="b"/>
                      <a:r>
                        <a:rPr lang="en-US" sz="1100" b="0" i="0" u="none" strike="noStrike">
                          <a:solidFill>
                            <a:srgbClr val="000000"/>
                          </a:solidFill>
                          <a:effectLst/>
                          <a:latin typeface="Arial" panose="020B0604020202020204" pitchFamily="34" charset="0"/>
                        </a:rPr>
                        <a:t>877.03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0.58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0.67</a:t>
                      </a:r>
                    </a:p>
                  </a:txBody>
                  <a:tcPr marL="0" marR="0" marT="0" marB="0" anchor="b"/>
                </a:tc>
                <a:extLst>
                  <a:ext uri="{0D108BD9-81ED-4DB2-BD59-A6C34878D82A}">
                    <a16:rowId xmlns:a16="http://schemas.microsoft.com/office/drawing/2014/main" val="4183877294"/>
                  </a:ext>
                </a:extLst>
              </a:tr>
              <a:tr h="240778">
                <a:tc>
                  <a:txBody>
                    <a:bodyPr/>
                    <a:lstStyle/>
                    <a:p>
                      <a:pPr algn="ctr" fontAlgn="b"/>
                      <a:r>
                        <a:rPr lang="en-US" sz="1100" b="0" i="0" u="none" strike="noStrike">
                          <a:solidFill>
                            <a:srgbClr val="000000"/>
                          </a:solidFill>
                          <a:effectLst/>
                          <a:latin typeface="Arial" panose="020B0604020202020204" pitchFamily="34" charset="0"/>
                        </a:rPr>
                        <a:t>880.23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1.73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1.55</a:t>
                      </a:r>
                    </a:p>
                  </a:txBody>
                  <a:tcPr marL="0" marR="0" marT="0" marB="0" anchor="b"/>
                </a:tc>
                <a:extLst>
                  <a:ext uri="{0D108BD9-81ED-4DB2-BD59-A6C34878D82A}">
                    <a16:rowId xmlns:a16="http://schemas.microsoft.com/office/drawing/2014/main" val="3087503957"/>
                  </a:ext>
                </a:extLst>
              </a:tr>
              <a:tr h="240778">
                <a:tc>
                  <a:txBody>
                    <a:bodyPr/>
                    <a:lstStyle/>
                    <a:p>
                      <a:pPr algn="ctr" fontAlgn="b"/>
                      <a:r>
                        <a:rPr lang="en-US" sz="1100" b="0" i="0" u="none" strike="noStrike">
                          <a:solidFill>
                            <a:srgbClr val="000000"/>
                          </a:solidFill>
                          <a:effectLst/>
                          <a:latin typeface="Arial" panose="020B0604020202020204" pitchFamily="34" charset="0"/>
                        </a:rPr>
                        <a:t>883.43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3.88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2.83</a:t>
                      </a:r>
                    </a:p>
                  </a:txBody>
                  <a:tcPr marL="0" marR="0" marT="0" marB="0" anchor="b"/>
                </a:tc>
                <a:extLst>
                  <a:ext uri="{0D108BD9-81ED-4DB2-BD59-A6C34878D82A}">
                    <a16:rowId xmlns:a16="http://schemas.microsoft.com/office/drawing/2014/main" val="1525391486"/>
                  </a:ext>
                </a:extLst>
              </a:tr>
              <a:tr h="240778">
                <a:tc>
                  <a:txBody>
                    <a:bodyPr/>
                    <a:lstStyle/>
                    <a:p>
                      <a:pPr algn="ctr" fontAlgn="b"/>
                      <a:r>
                        <a:rPr lang="en-US" sz="1100" b="0" i="0" u="none" strike="noStrike">
                          <a:solidFill>
                            <a:srgbClr val="000000"/>
                          </a:solidFill>
                          <a:effectLst/>
                          <a:latin typeface="Arial" panose="020B0604020202020204" pitchFamily="34" charset="0"/>
                        </a:rPr>
                        <a:t>886.63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7.71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4.43</a:t>
                      </a:r>
                    </a:p>
                  </a:txBody>
                  <a:tcPr marL="0" marR="0" marT="0" marB="0" anchor="b"/>
                </a:tc>
                <a:extLst>
                  <a:ext uri="{0D108BD9-81ED-4DB2-BD59-A6C34878D82A}">
                    <a16:rowId xmlns:a16="http://schemas.microsoft.com/office/drawing/2014/main" val="2635905631"/>
                  </a:ext>
                </a:extLst>
              </a:tr>
              <a:tr h="240778">
                <a:tc>
                  <a:txBody>
                    <a:bodyPr/>
                    <a:lstStyle/>
                    <a:p>
                      <a:pPr algn="ctr" fontAlgn="b"/>
                      <a:r>
                        <a:rPr lang="en-US" sz="1100" b="0" i="0" u="none" strike="noStrike">
                          <a:solidFill>
                            <a:srgbClr val="000000"/>
                          </a:solidFill>
                          <a:effectLst/>
                          <a:latin typeface="Arial" panose="020B0604020202020204" pitchFamily="34" charset="0"/>
                        </a:rPr>
                        <a:t>889.83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13.12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5.92</a:t>
                      </a:r>
                    </a:p>
                  </a:txBody>
                  <a:tcPr marL="0" marR="0" marT="0" marB="0" anchor="b"/>
                </a:tc>
                <a:extLst>
                  <a:ext uri="{0D108BD9-81ED-4DB2-BD59-A6C34878D82A}">
                    <a16:rowId xmlns:a16="http://schemas.microsoft.com/office/drawing/2014/main" val="1498926147"/>
                  </a:ext>
                </a:extLst>
              </a:tr>
              <a:tr h="240778">
                <a:tc>
                  <a:txBody>
                    <a:bodyPr/>
                    <a:lstStyle/>
                    <a:p>
                      <a:pPr algn="ctr" fontAlgn="b"/>
                      <a:r>
                        <a:rPr lang="en-US" sz="1100" b="0" i="0" u="none" strike="noStrike">
                          <a:solidFill>
                            <a:srgbClr val="000000"/>
                          </a:solidFill>
                          <a:effectLst/>
                          <a:latin typeface="Arial" panose="020B0604020202020204" pitchFamily="34" charset="0"/>
                        </a:rPr>
                        <a:t>893.03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20.24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7.68</a:t>
                      </a:r>
                    </a:p>
                  </a:txBody>
                  <a:tcPr marL="0" marR="0" marT="0" marB="0" anchor="b"/>
                </a:tc>
                <a:extLst>
                  <a:ext uri="{0D108BD9-81ED-4DB2-BD59-A6C34878D82A}">
                    <a16:rowId xmlns:a16="http://schemas.microsoft.com/office/drawing/2014/main" val="832141628"/>
                  </a:ext>
                </a:extLst>
              </a:tr>
              <a:tr h="240778">
                <a:tc>
                  <a:txBody>
                    <a:bodyPr/>
                    <a:lstStyle/>
                    <a:p>
                      <a:pPr algn="ctr" fontAlgn="b"/>
                      <a:r>
                        <a:rPr lang="en-US" sz="1100" b="0" i="0" u="none" strike="noStrike">
                          <a:solidFill>
                            <a:srgbClr val="000000"/>
                          </a:solidFill>
                          <a:effectLst/>
                          <a:latin typeface="Arial" panose="020B0604020202020204" pitchFamily="34" charset="0"/>
                        </a:rPr>
                        <a:t>896.23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29.04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9.21</a:t>
                      </a:r>
                    </a:p>
                  </a:txBody>
                  <a:tcPr marL="0" marR="0" marT="0" marB="0" anchor="b"/>
                </a:tc>
                <a:extLst>
                  <a:ext uri="{0D108BD9-81ED-4DB2-BD59-A6C34878D82A}">
                    <a16:rowId xmlns:a16="http://schemas.microsoft.com/office/drawing/2014/main" val="2372256179"/>
                  </a:ext>
                </a:extLst>
              </a:tr>
              <a:tr h="240778">
                <a:tc>
                  <a:txBody>
                    <a:bodyPr/>
                    <a:lstStyle/>
                    <a:p>
                      <a:pPr algn="ctr" fontAlgn="b"/>
                      <a:r>
                        <a:rPr lang="en-US" sz="1100" b="0" i="0" u="none" strike="noStrike">
                          <a:solidFill>
                            <a:srgbClr val="000000"/>
                          </a:solidFill>
                          <a:effectLst/>
                          <a:latin typeface="Arial" panose="020B0604020202020204" pitchFamily="34" charset="0"/>
                        </a:rPr>
                        <a:t>899.42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39.32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10.58</a:t>
                      </a:r>
                    </a:p>
                  </a:txBody>
                  <a:tcPr marL="0" marR="0" marT="0" marB="0" anchor="b"/>
                </a:tc>
                <a:extLst>
                  <a:ext uri="{0D108BD9-81ED-4DB2-BD59-A6C34878D82A}">
                    <a16:rowId xmlns:a16="http://schemas.microsoft.com/office/drawing/2014/main" val="72445068"/>
                  </a:ext>
                </a:extLst>
              </a:tr>
              <a:tr h="240778">
                <a:tc>
                  <a:txBody>
                    <a:bodyPr/>
                    <a:lstStyle/>
                    <a:p>
                      <a:pPr algn="ctr" fontAlgn="b"/>
                      <a:r>
                        <a:rPr lang="en-US" sz="1100" b="0" i="0" u="none" strike="noStrike">
                          <a:solidFill>
                            <a:srgbClr val="000000"/>
                          </a:solidFill>
                          <a:effectLst/>
                          <a:latin typeface="Arial" panose="020B0604020202020204" pitchFamily="34" charset="0"/>
                        </a:rPr>
                        <a:t>902.62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51.20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12.19</a:t>
                      </a:r>
                    </a:p>
                  </a:txBody>
                  <a:tcPr marL="0" marR="0" marT="0" marB="0" anchor="b"/>
                </a:tc>
                <a:extLst>
                  <a:ext uri="{0D108BD9-81ED-4DB2-BD59-A6C34878D82A}">
                    <a16:rowId xmlns:a16="http://schemas.microsoft.com/office/drawing/2014/main" val="1648931861"/>
                  </a:ext>
                </a:extLst>
              </a:tr>
              <a:tr h="240778">
                <a:tc>
                  <a:txBody>
                    <a:bodyPr/>
                    <a:lstStyle/>
                    <a:p>
                      <a:pPr algn="ctr" fontAlgn="b"/>
                      <a:r>
                        <a:rPr lang="en-US" sz="1100" b="0" i="0" u="none" strike="noStrike">
                          <a:solidFill>
                            <a:srgbClr val="000000"/>
                          </a:solidFill>
                          <a:effectLst/>
                          <a:latin typeface="Arial" panose="020B0604020202020204" pitchFamily="34" charset="0"/>
                        </a:rPr>
                        <a:t>905.82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64.86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13.95</a:t>
                      </a:r>
                    </a:p>
                  </a:txBody>
                  <a:tcPr marL="0" marR="0" marT="0" marB="0" anchor="b"/>
                </a:tc>
                <a:extLst>
                  <a:ext uri="{0D108BD9-81ED-4DB2-BD59-A6C34878D82A}">
                    <a16:rowId xmlns:a16="http://schemas.microsoft.com/office/drawing/2014/main" val="2670807591"/>
                  </a:ext>
                </a:extLst>
              </a:tr>
              <a:tr h="240778">
                <a:tc>
                  <a:txBody>
                    <a:bodyPr/>
                    <a:lstStyle/>
                    <a:p>
                      <a:pPr algn="ctr" fontAlgn="b"/>
                      <a:r>
                        <a:rPr lang="en-US" sz="1100" b="0" i="0" u="none" strike="noStrike">
                          <a:solidFill>
                            <a:srgbClr val="000000"/>
                          </a:solidFill>
                          <a:effectLst/>
                          <a:latin typeface="Arial" panose="020B0604020202020204" pitchFamily="34" charset="0"/>
                        </a:rPr>
                        <a:t>909.02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80.45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16.07</a:t>
                      </a:r>
                    </a:p>
                  </a:txBody>
                  <a:tcPr marL="0" marR="0" marT="0" marB="0" anchor="b"/>
                </a:tc>
                <a:extLst>
                  <a:ext uri="{0D108BD9-81ED-4DB2-BD59-A6C34878D82A}">
                    <a16:rowId xmlns:a16="http://schemas.microsoft.com/office/drawing/2014/main" val="2777458424"/>
                  </a:ext>
                </a:extLst>
              </a:tr>
              <a:tr h="240778">
                <a:tc>
                  <a:txBody>
                    <a:bodyPr/>
                    <a:lstStyle/>
                    <a:p>
                      <a:pPr algn="ctr" fontAlgn="b"/>
                      <a:r>
                        <a:rPr lang="en-US" sz="1100" b="0" i="0" u="none" strike="noStrike">
                          <a:solidFill>
                            <a:srgbClr val="000000"/>
                          </a:solidFill>
                          <a:effectLst/>
                          <a:latin typeface="Arial" panose="020B0604020202020204" pitchFamily="34" charset="0"/>
                        </a:rPr>
                        <a:t>912.22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97.93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17.42</a:t>
                      </a:r>
                    </a:p>
                  </a:txBody>
                  <a:tcPr marL="0" marR="0" marT="0" marB="0" anchor="b"/>
                </a:tc>
                <a:extLst>
                  <a:ext uri="{0D108BD9-81ED-4DB2-BD59-A6C34878D82A}">
                    <a16:rowId xmlns:a16="http://schemas.microsoft.com/office/drawing/2014/main" val="3649121890"/>
                  </a:ext>
                </a:extLst>
              </a:tr>
              <a:tr h="240778">
                <a:tc>
                  <a:txBody>
                    <a:bodyPr/>
                    <a:lstStyle/>
                    <a:p>
                      <a:pPr algn="ctr" fontAlgn="b"/>
                      <a:r>
                        <a:rPr lang="en-US" sz="1100" b="0" i="0" u="none" strike="noStrike">
                          <a:solidFill>
                            <a:srgbClr val="000000"/>
                          </a:solidFill>
                          <a:effectLst/>
                          <a:latin typeface="Arial" panose="020B0604020202020204" pitchFamily="34" charset="0"/>
                        </a:rPr>
                        <a:t>915.42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116.64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18.51</a:t>
                      </a:r>
                    </a:p>
                  </a:txBody>
                  <a:tcPr marL="0" marR="0" marT="0" marB="0" anchor="b"/>
                </a:tc>
                <a:extLst>
                  <a:ext uri="{0D108BD9-81ED-4DB2-BD59-A6C34878D82A}">
                    <a16:rowId xmlns:a16="http://schemas.microsoft.com/office/drawing/2014/main" val="3856789045"/>
                  </a:ext>
                </a:extLst>
              </a:tr>
              <a:tr h="240778">
                <a:tc>
                  <a:txBody>
                    <a:bodyPr/>
                    <a:lstStyle/>
                    <a:p>
                      <a:pPr algn="ctr" fontAlgn="b"/>
                      <a:r>
                        <a:rPr lang="en-US" sz="1100" b="0" i="0" u="none" strike="noStrike">
                          <a:solidFill>
                            <a:srgbClr val="000000"/>
                          </a:solidFill>
                          <a:effectLst/>
                          <a:latin typeface="Arial" panose="020B0604020202020204" pitchFamily="34" charset="0"/>
                        </a:rPr>
                        <a:t>918.62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137.41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21.26</a:t>
                      </a:r>
                    </a:p>
                  </a:txBody>
                  <a:tcPr marL="0" marR="0" marT="0" marB="0" anchor="b"/>
                </a:tc>
                <a:extLst>
                  <a:ext uri="{0D108BD9-81ED-4DB2-BD59-A6C34878D82A}">
                    <a16:rowId xmlns:a16="http://schemas.microsoft.com/office/drawing/2014/main" val="3861242617"/>
                  </a:ext>
                </a:extLst>
              </a:tr>
            </a:tbl>
          </a:graphicData>
        </a:graphic>
      </p:graphicFrame>
    </p:spTree>
    <p:extLst>
      <p:ext uri="{BB962C8B-B14F-4D97-AF65-F5344CB8AC3E}">
        <p14:creationId xmlns:p14="http://schemas.microsoft.com/office/powerpoint/2010/main" val="13938416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8E623-4F8D-F86B-1579-A068978F3869}"/>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C50E562B-CAF8-9B50-BDCE-340BE5562C8B}"/>
              </a:ext>
            </a:extLst>
          </p:cNvPr>
          <p:cNvSpPr>
            <a:spLocks noGrp="1"/>
          </p:cNvSpPr>
          <p:nvPr>
            <p:ph type="title"/>
          </p:nvPr>
        </p:nvSpPr>
        <p:spPr/>
        <p:txBody>
          <a:bodyPr/>
          <a:lstStyle/>
          <a:p>
            <a:r>
              <a:rPr lang="en-US"/>
              <a:t>2460- Washington Court House New Reservoir</a:t>
            </a:r>
          </a:p>
        </p:txBody>
      </p:sp>
      <p:sp>
        <p:nvSpPr>
          <p:cNvPr id="184" name="Text Placeholder 183">
            <a:extLst>
              <a:ext uri="{FF2B5EF4-FFF2-40B4-BE49-F238E27FC236}">
                <a16:creationId xmlns:a16="http://schemas.microsoft.com/office/drawing/2014/main" id="{C1E54C87-7AD4-C049-5653-15481594CE99}"/>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44181700-611F-B2EA-A969-D22765E749A3}"/>
              </a:ext>
            </a:extLst>
          </p:cNvPr>
          <p:cNvSpPr>
            <a:spLocks noGrp="1"/>
          </p:cNvSpPr>
          <p:nvPr>
            <p:ph type="body" sz="quarter" idx="13"/>
          </p:nvPr>
        </p:nvSpPr>
        <p:spPr>
          <a:xfrm>
            <a:off x="620486" y="1590675"/>
            <a:ext cx="4848661" cy="4581525"/>
          </a:xfrm>
        </p:spPr>
        <p:txBody>
          <a:bodyPr/>
          <a:lstStyle/>
          <a:p>
            <a:r>
              <a:rPr lang="en-US"/>
              <a:t>Maximum storage: constant = 984 ft</a:t>
            </a:r>
          </a:p>
          <a:p>
            <a:r>
              <a:rPr lang="en-US"/>
              <a:t>Upper Rule Curve: constant = 981.13 ft</a:t>
            </a:r>
          </a:p>
          <a:p>
            <a:r>
              <a:rPr lang="en-US"/>
              <a:t>Lower Rule Curve: constant = 0</a:t>
            </a:r>
          </a:p>
          <a:p>
            <a:r>
              <a:rPr lang="en-US"/>
              <a:t>Dead Storage: constant = 0</a:t>
            </a:r>
          </a:p>
          <a:p>
            <a:r>
              <a:rPr lang="en-US"/>
              <a:t>Nodes with Direct Withdrawals: 2422</a:t>
            </a:r>
          </a:p>
        </p:txBody>
      </p:sp>
      <p:sp>
        <p:nvSpPr>
          <p:cNvPr id="2" name="Slide Number Placeholder 1">
            <a:extLst>
              <a:ext uri="{FF2B5EF4-FFF2-40B4-BE49-F238E27FC236}">
                <a16:creationId xmlns:a16="http://schemas.microsoft.com/office/drawing/2014/main" id="{33F4E93D-88D6-F010-4D67-02AEBF3A5470}"/>
              </a:ext>
            </a:extLst>
          </p:cNvPr>
          <p:cNvSpPr>
            <a:spLocks noGrp="1"/>
          </p:cNvSpPr>
          <p:nvPr>
            <p:ph type="sldNum" sz="quarter" idx="10"/>
          </p:nvPr>
        </p:nvSpPr>
        <p:spPr/>
        <p:txBody>
          <a:bodyPr/>
          <a:lstStyle/>
          <a:p>
            <a:fld id="{ABF72756-0213-4A1F-BBDA-2E3072667FD8}" type="slidenum">
              <a:rPr lang="en-US" smtClean="0"/>
              <a:pPr/>
              <a:t>35</a:t>
            </a:fld>
            <a:endParaRPr lang="en-US"/>
          </a:p>
        </p:txBody>
      </p:sp>
      <p:graphicFrame>
        <p:nvGraphicFramePr>
          <p:cNvPr id="3" name="Table 2">
            <a:extLst>
              <a:ext uri="{FF2B5EF4-FFF2-40B4-BE49-F238E27FC236}">
                <a16:creationId xmlns:a16="http://schemas.microsoft.com/office/drawing/2014/main" id="{3335B035-5340-E744-E04B-64DEAFEFA612}"/>
              </a:ext>
            </a:extLst>
          </p:cNvPr>
          <p:cNvGraphicFramePr>
            <a:graphicFrameLocks noGrp="1"/>
          </p:cNvGraphicFramePr>
          <p:nvPr/>
        </p:nvGraphicFramePr>
        <p:xfrm>
          <a:off x="5602036" y="1401152"/>
          <a:ext cx="5969478" cy="1876886"/>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1016738">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430074">
                <a:tc>
                  <a:txBody>
                    <a:bodyPr/>
                    <a:lstStyle/>
                    <a:p>
                      <a:pPr algn="ctr" fontAlgn="b"/>
                      <a:r>
                        <a:rPr lang="en-US" sz="1100" b="0" i="0" u="none" strike="noStrike">
                          <a:solidFill>
                            <a:srgbClr val="000000"/>
                          </a:solidFill>
                          <a:effectLst/>
                          <a:latin typeface="Arial" panose="020B0604020202020204" pitchFamily="34" charset="0"/>
                        </a:rPr>
                        <a:t>962.90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extLst>
                  <a:ext uri="{0D108BD9-81ED-4DB2-BD59-A6C34878D82A}">
                    <a16:rowId xmlns:a16="http://schemas.microsoft.com/office/drawing/2014/main" val="4261115255"/>
                  </a:ext>
                </a:extLst>
              </a:tr>
              <a:tr h="430074">
                <a:tc>
                  <a:txBody>
                    <a:bodyPr/>
                    <a:lstStyle/>
                    <a:p>
                      <a:pPr algn="ctr" fontAlgn="b"/>
                      <a:r>
                        <a:rPr lang="en-US" sz="1100" b="0" i="0" u="none" strike="noStrike">
                          <a:solidFill>
                            <a:srgbClr val="000000"/>
                          </a:solidFill>
                          <a:effectLst/>
                          <a:latin typeface="Arial" panose="020B0604020202020204" pitchFamily="34" charset="0"/>
                        </a:rPr>
                        <a:t>984.00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803.00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37.85</a:t>
                      </a:r>
                    </a:p>
                  </a:txBody>
                  <a:tcPr marL="0" marR="0" marT="0" marB="0" anchor="ctr"/>
                </a:tc>
                <a:extLst>
                  <a:ext uri="{0D108BD9-81ED-4DB2-BD59-A6C34878D82A}">
                    <a16:rowId xmlns:a16="http://schemas.microsoft.com/office/drawing/2014/main" val="1376731378"/>
                  </a:ext>
                </a:extLst>
              </a:tr>
            </a:tbl>
          </a:graphicData>
        </a:graphic>
      </p:graphicFrame>
    </p:spTree>
    <p:extLst>
      <p:ext uri="{BB962C8B-B14F-4D97-AF65-F5344CB8AC3E}">
        <p14:creationId xmlns:p14="http://schemas.microsoft.com/office/powerpoint/2010/main" val="25879858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46E24-5CEB-0191-034C-2D68D36D6482}"/>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9682BE16-028C-A9DA-DEC2-B67F956F1483}"/>
              </a:ext>
            </a:extLst>
          </p:cNvPr>
          <p:cNvSpPr>
            <a:spLocks noGrp="1"/>
          </p:cNvSpPr>
          <p:nvPr>
            <p:ph type="title"/>
          </p:nvPr>
        </p:nvSpPr>
        <p:spPr/>
        <p:txBody>
          <a:bodyPr/>
          <a:lstStyle/>
          <a:p>
            <a:r>
              <a:rPr lang="en-US"/>
              <a:t>2461- Washington Court House Old Reservoir</a:t>
            </a:r>
          </a:p>
        </p:txBody>
      </p:sp>
      <p:sp>
        <p:nvSpPr>
          <p:cNvPr id="184" name="Text Placeholder 183">
            <a:extLst>
              <a:ext uri="{FF2B5EF4-FFF2-40B4-BE49-F238E27FC236}">
                <a16:creationId xmlns:a16="http://schemas.microsoft.com/office/drawing/2014/main" id="{D9F8962E-C832-246D-70CB-315AD59F9940}"/>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4643D1CD-7CCB-216F-58A2-4B477F53E6C9}"/>
              </a:ext>
            </a:extLst>
          </p:cNvPr>
          <p:cNvSpPr>
            <a:spLocks noGrp="1"/>
          </p:cNvSpPr>
          <p:nvPr>
            <p:ph type="body" sz="quarter" idx="13"/>
          </p:nvPr>
        </p:nvSpPr>
        <p:spPr>
          <a:xfrm>
            <a:off x="620486" y="1590675"/>
            <a:ext cx="4848661" cy="4581525"/>
          </a:xfrm>
        </p:spPr>
        <p:txBody>
          <a:bodyPr/>
          <a:lstStyle/>
          <a:p>
            <a:r>
              <a:rPr lang="en-US"/>
              <a:t>Maximum storage: constant = 1000 ft</a:t>
            </a:r>
          </a:p>
          <a:p>
            <a:r>
              <a:rPr lang="en-US"/>
              <a:t>Upper Rule Curve: constant = 998 ft</a:t>
            </a:r>
          </a:p>
          <a:p>
            <a:r>
              <a:rPr lang="en-US"/>
              <a:t>Lower Rule Curve: constant = 0</a:t>
            </a:r>
          </a:p>
          <a:p>
            <a:r>
              <a:rPr lang="en-US"/>
              <a:t>Dead Storage: constant = 0</a:t>
            </a:r>
          </a:p>
          <a:p>
            <a:r>
              <a:rPr lang="en-US"/>
              <a:t>Nodes with Direct Withdrawals: 2422</a:t>
            </a:r>
          </a:p>
          <a:p>
            <a:r>
              <a:rPr lang="en-US"/>
              <a:t>Pump Capacity: 6.0 MGD</a:t>
            </a:r>
          </a:p>
        </p:txBody>
      </p:sp>
      <p:sp>
        <p:nvSpPr>
          <p:cNvPr id="2" name="Slide Number Placeholder 1">
            <a:extLst>
              <a:ext uri="{FF2B5EF4-FFF2-40B4-BE49-F238E27FC236}">
                <a16:creationId xmlns:a16="http://schemas.microsoft.com/office/drawing/2014/main" id="{C9B06162-A58C-22B1-D041-C8CB2C5E512F}"/>
              </a:ext>
            </a:extLst>
          </p:cNvPr>
          <p:cNvSpPr>
            <a:spLocks noGrp="1"/>
          </p:cNvSpPr>
          <p:nvPr>
            <p:ph type="sldNum" sz="quarter" idx="10"/>
          </p:nvPr>
        </p:nvSpPr>
        <p:spPr/>
        <p:txBody>
          <a:bodyPr/>
          <a:lstStyle/>
          <a:p>
            <a:fld id="{ABF72756-0213-4A1F-BBDA-2E3072667FD8}" type="slidenum">
              <a:rPr lang="en-US" smtClean="0"/>
              <a:pPr/>
              <a:t>36</a:t>
            </a:fld>
            <a:endParaRPr lang="en-US"/>
          </a:p>
        </p:txBody>
      </p:sp>
      <p:graphicFrame>
        <p:nvGraphicFramePr>
          <p:cNvPr id="3" name="Table 2">
            <a:extLst>
              <a:ext uri="{FF2B5EF4-FFF2-40B4-BE49-F238E27FC236}">
                <a16:creationId xmlns:a16="http://schemas.microsoft.com/office/drawing/2014/main" id="{9274BCD7-B29A-E0F3-9854-2212AF69A1FA}"/>
              </a:ext>
            </a:extLst>
          </p:cNvPr>
          <p:cNvGraphicFramePr>
            <a:graphicFrameLocks noGrp="1"/>
          </p:cNvGraphicFramePr>
          <p:nvPr/>
        </p:nvGraphicFramePr>
        <p:xfrm>
          <a:off x="5602036" y="1401152"/>
          <a:ext cx="5969478" cy="1876886"/>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1016738">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430074">
                <a:tc>
                  <a:txBody>
                    <a:bodyPr/>
                    <a:lstStyle/>
                    <a:p>
                      <a:pPr algn="ctr" fontAlgn="b"/>
                      <a:r>
                        <a:rPr lang="en-US" sz="1100" b="0" i="0" u="none" strike="noStrike">
                          <a:solidFill>
                            <a:srgbClr val="000000"/>
                          </a:solidFill>
                          <a:effectLst/>
                          <a:latin typeface="Arial" panose="020B0604020202020204" pitchFamily="34" charset="0"/>
                        </a:rPr>
                        <a:t>981.00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extLst>
                  <a:ext uri="{0D108BD9-81ED-4DB2-BD59-A6C34878D82A}">
                    <a16:rowId xmlns:a16="http://schemas.microsoft.com/office/drawing/2014/main" val="4261115255"/>
                  </a:ext>
                </a:extLst>
              </a:tr>
              <a:tr h="430074">
                <a:tc>
                  <a:txBody>
                    <a:bodyPr/>
                    <a:lstStyle/>
                    <a:p>
                      <a:pPr algn="ctr" fontAlgn="b"/>
                      <a:r>
                        <a:rPr lang="en-US" sz="1100" b="0" i="0" u="none" strike="noStrike">
                          <a:solidFill>
                            <a:srgbClr val="000000"/>
                          </a:solidFill>
                          <a:effectLst/>
                          <a:latin typeface="Arial" panose="020B0604020202020204" pitchFamily="34" charset="0"/>
                        </a:rPr>
                        <a:t>1000.00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626.30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35.60</a:t>
                      </a:r>
                    </a:p>
                  </a:txBody>
                  <a:tcPr marL="0" marR="0" marT="0" marB="0" anchor="ctr"/>
                </a:tc>
                <a:extLst>
                  <a:ext uri="{0D108BD9-81ED-4DB2-BD59-A6C34878D82A}">
                    <a16:rowId xmlns:a16="http://schemas.microsoft.com/office/drawing/2014/main" val="1376731378"/>
                  </a:ext>
                </a:extLst>
              </a:tr>
            </a:tbl>
          </a:graphicData>
        </a:graphic>
      </p:graphicFrame>
    </p:spTree>
    <p:extLst>
      <p:ext uri="{BB962C8B-B14F-4D97-AF65-F5344CB8AC3E}">
        <p14:creationId xmlns:p14="http://schemas.microsoft.com/office/powerpoint/2010/main" val="296709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43F9D-3E1D-D808-4A2A-19B3ACFAA2E2}"/>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546C0C18-0404-C0B9-B914-019D9DCAF09D}"/>
              </a:ext>
            </a:extLst>
          </p:cNvPr>
          <p:cNvSpPr>
            <a:spLocks noGrp="1"/>
          </p:cNvSpPr>
          <p:nvPr>
            <p:ph type="title"/>
          </p:nvPr>
        </p:nvSpPr>
        <p:spPr/>
        <p:txBody>
          <a:bodyPr/>
          <a:lstStyle/>
          <a:p>
            <a:r>
              <a:rPr lang="en-US"/>
              <a:t>3761- Lake Logan</a:t>
            </a:r>
          </a:p>
        </p:txBody>
      </p:sp>
      <p:sp>
        <p:nvSpPr>
          <p:cNvPr id="184" name="Text Placeholder 183">
            <a:extLst>
              <a:ext uri="{FF2B5EF4-FFF2-40B4-BE49-F238E27FC236}">
                <a16:creationId xmlns:a16="http://schemas.microsoft.com/office/drawing/2014/main" id="{F95CA85A-78FE-DE03-071E-13261E20C1CA}"/>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0AAEF34A-22DE-158A-638A-31EBE3B0593E}"/>
              </a:ext>
            </a:extLst>
          </p:cNvPr>
          <p:cNvSpPr>
            <a:spLocks noGrp="1"/>
          </p:cNvSpPr>
          <p:nvPr>
            <p:ph type="body" sz="quarter" idx="13"/>
          </p:nvPr>
        </p:nvSpPr>
        <p:spPr>
          <a:xfrm>
            <a:off x="620486" y="1590675"/>
            <a:ext cx="4848661" cy="4581525"/>
          </a:xfrm>
        </p:spPr>
        <p:txBody>
          <a:bodyPr/>
          <a:lstStyle/>
          <a:p>
            <a:r>
              <a:rPr lang="en-US"/>
              <a:t>Maximum storage: constant = 782 ft</a:t>
            </a:r>
          </a:p>
          <a:p>
            <a:r>
              <a:rPr lang="en-US"/>
              <a:t>Upper Rule Curve: time pattern</a:t>
            </a:r>
          </a:p>
          <a:p>
            <a:endParaRPr lang="en-US"/>
          </a:p>
          <a:p>
            <a:endParaRPr lang="en-US"/>
          </a:p>
          <a:p>
            <a:r>
              <a:rPr lang="en-US"/>
              <a:t>Lower Rule Curve: constant = 0</a:t>
            </a:r>
          </a:p>
          <a:p>
            <a:r>
              <a:rPr lang="en-US"/>
              <a:t>Dead Storage: constant = 0</a:t>
            </a:r>
          </a:p>
          <a:p>
            <a:r>
              <a:rPr lang="en-US"/>
              <a:t>Nodes with Direct Withdrawals: none</a:t>
            </a:r>
          </a:p>
        </p:txBody>
      </p:sp>
      <p:sp>
        <p:nvSpPr>
          <p:cNvPr id="2" name="Slide Number Placeholder 1">
            <a:extLst>
              <a:ext uri="{FF2B5EF4-FFF2-40B4-BE49-F238E27FC236}">
                <a16:creationId xmlns:a16="http://schemas.microsoft.com/office/drawing/2014/main" id="{82D4A013-69BA-6222-FC1B-D0011F028BFE}"/>
              </a:ext>
            </a:extLst>
          </p:cNvPr>
          <p:cNvSpPr>
            <a:spLocks noGrp="1"/>
          </p:cNvSpPr>
          <p:nvPr>
            <p:ph type="sldNum" sz="quarter" idx="10"/>
          </p:nvPr>
        </p:nvSpPr>
        <p:spPr/>
        <p:txBody>
          <a:bodyPr/>
          <a:lstStyle/>
          <a:p>
            <a:fld id="{ABF72756-0213-4A1F-BBDA-2E3072667FD8}" type="slidenum">
              <a:rPr lang="en-US" smtClean="0"/>
              <a:pPr/>
              <a:t>37</a:t>
            </a:fld>
            <a:endParaRPr lang="en-US"/>
          </a:p>
        </p:txBody>
      </p:sp>
      <p:graphicFrame>
        <p:nvGraphicFramePr>
          <p:cNvPr id="5" name="Table 4">
            <a:extLst>
              <a:ext uri="{FF2B5EF4-FFF2-40B4-BE49-F238E27FC236}">
                <a16:creationId xmlns:a16="http://schemas.microsoft.com/office/drawing/2014/main" id="{4DA6837A-DA3A-0785-BA7E-80DDB9EC5D98}"/>
              </a:ext>
            </a:extLst>
          </p:cNvPr>
          <p:cNvGraphicFramePr>
            <a:graphicFrameLocks noGrp="1"/>
          </p:cNvGraphicFramePr>
          <p:nvPr/>
        </p:nvGraphicFramePr>
        <p:xfrm>
          <a:off x="5602036" y="1401152"/>
          <a:ext cx="5969478" cy="4421671"/>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569223">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240778">
                <a:tc>
                  <a:txBody>
                    <a:bodyPr/>
                    <a:lstStyle/>
                    <a:p>
                      <a:pPr algn="ctr" fontAlgn="b"/>
                      <a:r>
                        <a:rPr lang="en-US" sz="1100" b="0" i="0" u="none" strike="noStrike">
                          <a:solidFill>
                            <a:srgbClr val="000000"/>
                          </a:solidFill>
                          <a:effectLst/>
                          <a:latin typeface="Arial" panose="020B0604020202020204" pitchFamily="34" charset="0"/>
                        </a:rPr>
                        <a:t>739.04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0.02</a:t>
                      </a:r>
                    </a:p>
                  </a:txBody>
                  <a:tcPr marL="0" marR="0" marT="0" marB="0" anchor="b"/>
                </a:tc>
                <a:extLst>
                  <a:ext uri="{0D108BD9-81ED-4DB2-BD59-A6C34878D82A}">
                    <a16:rowId xmlns:a16="http://schemas.microsoft.com/office/drawing/2014/main" val="4261115255"/>
                  </a:ext>
                </a:extLst>
              </a:tr>
              <a:tr h="240778">
                <a:tc>
                  <a:txBody>
                    <a:bodyPr/>
                    <a:lstStyle/>
                    <a:p>
                      <a:pPr algn="ctr" fontAlgn="b"/>
                      <a:r>
                        <a:rPr lang="en-US" sz="1100" b="0" i="0" u="none" strike="noStrike">
                          <a:solidFill>
                            <a:srgbClr val="000000"/>
                          </a:solidFill>
                          <a:effectLst/>
                          <a:latin typeface="Arial" panose="020B0604020202020204" pitchFamily="34" charset="0"/>
                        </a:rPr>
                        <a:t>740.51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6.30</a:t>
                      </a:r>
                    </a:p>
                  </a:txBody>
                  <a:tcPr marL="0" marR="0" marT="0" marB="0" anchor="b"/>
                </a:tc>
                <a:extLst>
                  <a:ext uri="{0D108BD9-81ED-4DB2-BD59-A6C34878D82A}">
                    <a16:rowId xmlns:a16="http://schemas.microsoft.com/office/drawing/2014/main" val="1376731378"/>
                  </a:ext>
                </a:extLst>
              </a:tr>
              <a:tr h="240778">
                <a:tc>
                  <a:txBody>
                    <a:bodyPr/>
                    <a:lstStyle/>
                    <a:p>
                      <a:pPr algn="ctr" fontAlgn="b"/>
                      <a:r>
                        <a:rPr lang="en-US" sz="1100" b="0" i="0" u="none" strike="noStrike">
                          <a:solidFill>
                            <a:srgbClr val="000000"/>
                          </a:solidFill>
                          <a:effectLst/>
                          <a:latin typeface="Arial" panose="020B0604020202020204" pitchFamily="34" charset="0"/>
                        </a:rPr>
                        <a:t>741.97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6.99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16.49</a:t>
                      </a:r>
                    </a:p>
                  </a:txBody>
                  <a:tcPr marL="0" marR="0" marT="0" marB="0" anchor="b"/>
                </a:tc>
                <a:extLst>
                  <a:ext uri="{0D108BD9-81ED-4DB2-BD59-A6C34878D82A}">
                    <a16:rowId xmlns:a16="http://schemas.microsoft.com/office/drawing/2014/main" val="4183877294"/>
                  </a:ext>
                </a:extLst>
              </a:tr>
              <a:tr h="240778">
                <a:tc>
                  <a:txBody>
                    <a:bodyPr/>
                    <a:lstStyle/>
                    <a:p>
                      <a:pPr algn="ctr" fontAlgn="b"/>
                      <a:r>
                        <a:rPr lang="en-US" sz="1100" b="0" i="0" u="none" strike="noStrike">
                          <a:solidFill>
                            <a:srgbClr val="000000"/>
                          </a:solidFill>
                          <a:effectLst/>
                          <a:latin typeface="Arial" panose="020B0604020202020204" pitchFamily="34" charset="0"/>
                        </a:rPr>
                        <a:t>743.43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16.90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25.26</a:t>
                      </a:r>
                    </a:p>
                  </a:txBody>
                  <a:tcPr marL="0" marR="0" marT="0" marB="0" anchor="b"/>
                </a:tc>
                <a:extLst>
                  <a:ext uri="{0D108BD9-81ED-4DB2-BD59-A6C34878D82A}">
                    <a16:rowId xmlns:a16="http://schemas.microsoft.com/office/drawing/2014/main" val="3087503957"/>
                  </a:ext>
                </a:extLst>
              </a:tr>
              <a:tr h="240778">
                <a:tc>
                  <a:txBody>
                    <a:bodyPr/>
                    <a:lstStyle/>
                    <a:p>
                      <a:pPr algn="ctr" fontAlgn="b"/>
                      <a:r>
                        <a:rPr lang="en-US" sz="1100" b="0" i="0" u="none" strike="noStrike">
                          <a:solidFill>
                            <a:srgbClr val="000000"/>
                          </a:solidFill>
                          <a:effectLst/>
                          <a:latin typeface="Arial" panose="020B0604020202020204" pitchFamily="34" charset="0"/>
                        </a:rPr>
                        <a:t>744.90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36.50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59.62</a:t>
                      </a:r>
                    </a:p>
                  </a:txBody>
                  <a:tcPr marL="0" marR="0" marT="0" marB="0" anchor="b"/>
                </a:tc>
                <a:extLst>
                  <a:ext uri="{0D108BD9-81ED-4DB2-BD59-A6C34878D82A}">
                    <a16:rowId xmlns:a16="http://schemas.microsoft.com/office/drawing/2014/main" val="1525391486"/>
                  </a:ext>
                </a:extLst>
              </a:tr>
              <a:tr h="240778">
                <a:tc>
                  <a:txBody>
                    <a:bodyPr/>
                    <a:lstStyle/>
                    <a:p>
                      <a:pPr algn="ctr" fontAlgn="b"/>
                      <a:r>
                        <a:rPr lang="en-US" sz="1100" b="0" i="0" u="none" strike="noStrike">
                          <a:solidFill>
                            <a:srgbClr val="000000"/>
                          </a:solidFill>
                          <a:effectLst/>
                          <a:latin typeface="Arial" panose="020B0604020202020204" pitchFamily="34" charset="0"/>
                        </a:rPr>
                        <a:t>746.36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71.21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83.75</a:t>
                      </a:r>
                    </a:p>
                  </a:txBody>
                  <a:tcPr marL="0" marR="0" marT="0" marB="0" anchor="b"/>
                </a:tc>
                <a:extLst>
                  <a:ext uri="{0D108BD9-81ED-4DB2-BD59-A6C34878D82A}">
                    <a16:rowId xmlns:a16="http://schemas.microsoft.com/office/drawing/2014/main" val="2635905631"/>
                  </a:ext>
                </a:extLst>
              </a:tr>
              <a:tr h="240778">
                <a:tc>
                  <a:txBody>
                    <a:bodyPr/>
                    <a:lstStyle/>
                    <a:p>
                      <a:pPr algn="ctr" fontAlgn="b"/>
                      <a:r>
                        <a:rPr lang="en-US" sz="1100" b="0" i="0" u="none" strike="noStrike">
                          <a:solidFill>
                            <a:srgbClr val="000000"/>
                          </a:solidFill>
                          <a:effectLst/>
                          <a:latin typeface="Arial" panose="020B0604020202020204" pitchFamily="34" charset="0"/>
                        </a:rPr>
                        <a:t>747.82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116.21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104.88</a:t>
                      </a:r>
                    </a:p>
                  </a:txBody>
                  <a:tcPr marL="0" marR="0" marT="0" marB="0" anchor="b"/>
                </a:tc>
                <a:extLst>
                  <a:ext uri="{0D108BD9-81ED-4DB2-BD59-A6C34878D82A}">
                    <a16:rowId xmlns:a16="http://schemas.microsoft.com/office/drawing/2014/main" val="1498926147"/>
                  </a:ext>
                </a:extLst>
              </a:tr>
              <a:tr h="240778">
                <a:tc>
                  <a:txBody>
                    <a:bodyPr/>
                    <a:lstStyle/>
                    <a:p>
                      <a:pPr algn="ctr" fontAlgn="b"/>
                      <a:r>
                        <a:rPr lang="en-US" sz="1100" b="0" i="0" u="none" strike="noStrike">
                          <a:solidFill>
                            <a:srgbClr val="000000"/>
                          </a:solidFill>
                          <a:effectLst/>
                          <a:latin typeface="Arial" panose="020B0604020202020204" pitchFamily="34" charset="0"/>
                        </a:rPr>
                        <a:t>749.29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169.99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120.60</a:t>
                      </a:r>
                    </a:p>
                  </a:txBody>
                  <a:tcPr marL="0" marR="0" marT="0" marB="0" anchor="b"/>
                </a:tc>
                <a:extLst>
                  <a:ext uri="{0D108BD9-81ED-4DB2-BD59-A6C34878D82A}">
                    <a16:rowId xmlns:a16="http://schemas.microsoft.com/office/drawing/2014/main" val="832141628"/>
                  </a:ext>
                </a:extLst>
              </a:tr>
              <a:tr h="240778">
                <a:tc>
                  <a:txBody>
                    <a:bodyPr/>
                    <a:lstStyle/>
                    <a:p>
                      <a:pPr algn="ctr" fontAlgn="b"/>
                      <a:r>
                        <a:rPr lang="en-US" sz="1100" b="0" i="0" u="none" strike="noStrike">
                          <a:solidFill>
                            <a:srgbClr val="000000"/>
                          </a:solidFill>
                          <a:effectLst/>
                          <a:latin typeface="Arial" panose="020B0604020202020204" pitchFamily="34" charset="0"/>
                        </a:rPr>
                        <a:t>750.75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232.22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143.85</a:t>
                      </a:r>
                    </a:p>
                  </a:txBody>
                  <a:tcPr marL="0" marR="0" marT="0" marB="0" anchor="b"/>
                </a:tc>
                <a:extLst>
                  <a:ext uri="{0D108BD9-81ED-4DB2-BD59-A6C34878D82A}">
                    <a16:rowId xmlns:a16="http://schemas.microsoft.com/office/drawing/2014/main" val="2372256179"/>
                  </a:ext>
                </a:extLst>
              </a:tr>
              <a:tr h="240778">
                <a:tc>
                  <a:txBody>
                    <a:bodyPr/>
                    <a:lstStyle/>
                    <a:p>
                      <a:pPr algn="ctr" fontAlgn="b"/>
                      <a:r>
                        <a:rPr lang="en-US" sz="1100" b="0" i="0" u="none" strike="noStrike">
                          <a:solidFill>
                            <a:srgbClr val="000000"/>
                          </a:solidFill>
                          <a:effectLst/>
                          <a:latin typeface="Arial" panose="020B0604020202020204" pitchFamily="34" charset="0"/>
                        </a:rPr>
                        <a:t>752.22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308.05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175.26</a:t>
                      </a:r>
                    </a:p>
                  </a:txBody>
                  <a:tcPr marL="0" marR="0" marT="0" marB="0" anchor="b"/>
                </a:tc>
                <a:extLst>
                  <a:ext uri="{0D108BD9-81ED-4DB2-BD59-A6C34878D82A}">
                    <a16:rowId xmlns:a16="http://schemas.microsoft.com/office/drawing/2014/main" val="72445068"/>
                  </a:ext>
                </a:extLst>
              </a:tr>
              <a:tr h="240778">
                <a:tc>
                  <a:txBody>
                    <a:bodyPr/>
                    <a:lstStyle/>
                    <a:p>
                      <a:pPr algn="ctr" fontAlgn="b"/>
                      <a:r>
                        <a:rPr lang="en-US" sz="1100" b="0" i="0" u="none" strike="noStrike">
                          <a:solidFill>
                            <a:srgbClr val="000000"/>
                          </a:solidFill>
                          <a:effectLst/>
                          <a:latin typeface="Arial" panose="020B0604020202020204" pitchFamily="34" charset="0"/>
                        </a:rPr>
                        <a:t>753.68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399.42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204.74</a:t>
                      </a:r>
                    </a:p>
                  </a:txBody>
                  <a:tcPr marL="0" marR="0" marT="0" marB="0" anchor="b"/>
                </a:tc>
                <a:extLst>
                  <a:ext uri="{0D108BD9-81ED-4DB2-BD59-A6C34878D82A}">
                    <a16:rowId xmlns:a16="http://schemas.microsoft.com/office/drawing/2014/main" val="1648931861"/>
                  </a:ext>
                </a:extLst>
              </a:tr>
              <a:tr h="240778">
                <a:tc>
                  <a:txBody>
                    <a:bodyPr/>
                    <a:lstStyle/>
                    <a:p>
                      <a:pPr algn="ctr" fontAlgn="b"/>
                      <a:r>
                        <a:rPr lang="en-US" sz="1100" b="0" i="0" u="none" strike="noStrike">
                          <a:solidFill>
                            <a:srgbClr val="000000"/>
                          </a:solidFill>
                          <a:effectLst/>
                          <a:latin typeface="Arial" panose="020B0604020202020204" pitchFamily="34" charset="0"/>
                        </a:rPr>
                        <a:t>755.14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500.65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219.37</a:t>
                      </a:r>
                    </a:p>
                  </a:txBody>
                  <a:tcPr marL="0" marR="0" marT="0" marB="0" anchor="b"/>
                </a:tc>
                <a:extLst>
                  <a:ext uri="{0D108BD9-81ED-4DB2-BD59-A6C34878D82A}">
                    <a16:rowId xmlns:a16="http://schemas.microsoft.com/office/drawing/2014/main" val="2670807591"/>
                  </a:ext>
                </a:extLst>
              </a:tr>
              <a:tr h="240778">
                <a:tc>
                  <a:txBody>
                    <a:bodyPr/>
                    <a:lstStyle/>
                    <a:p>
                      <a:pPr algn="ctr" fontAlgn="b"/>
                      <a:r>
                        <a:rPr lang="en-US" sz="1100" b="0" i="0" u="none" strike="noStrike">
                          <a:solidFill>
                            <a:srgbClr val="000000"/>
                          </a:solidFill>
                          <a:effectLst/>
                          <a:latin typeface="Arial" panose="020B0604020202020204" pitchFamily="34" charset="0"/>
                        </a:rPr>
                        <a:t>756.61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609.00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231.43</a:t>
                      </a:r>
                    </a:p>
                  </a:txBody>
                  <a:tcPr marL="0" marR="0" marT="0" marB="0" anchor="b"/>
                </a:tc>
                <a:extLst>
                  <a:ext uri="{0D108BD9-81ED-4DB2-BD59-A6C34878D82A}">
                    <a16:rowId xmlns:a16="http://schemas.microsoft.com/office/drawing/2014/main" val="2777458424"/>
                  </a:ext>
                </a:extLst>
              </a:tr>
              <a:tr h="240778">
                <a:tc>
                  <a:txBody>
                    <a:bodyPr/>
                    <a:lstStyle/>
                    <a:p>
                      <a:pPr algn="ctr" fontAlgn="b"/>
                      <a:r>
                        <a:rPr lang="en-US" sz="1100" b="0" i="0" u="none" strike="noStrike">
                          <a:solidFill>
                            <a:srgbClr val="000000"/>
                          </a:solidFill>
                          <a:effectLst/>
                          <a:latin typeface="Arial" panose="020B0604020202020204" pitchFamily="34" charset="0"/>
                        </a:rPr>
                        <a:t>758.07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738.36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317.20</a:t>
                      </a:r>
                    </a:p>
                  </a:txBody>
                  <a:tcPr marL="0" marR="0" marT="0" marB="0" anchor="b"/>
                </a:tc>
                <a:extLst>
                  <a:ext uri="{0D108BD9-81ED-4DB2-BD59-A6C34878D82A}">
                    <a16:rowId xmlns:a16="http://schemas.microsoft.com/office/drawing/2014/main" val="3649121890"/>
                  </a:ext>
                </a:extLst>
              </a:tr>
              <a:tr h="240778">
                <a:tc>
                  <a:txBody>
                    <a:bodyPr/>
                    <a:lstStyle/>
                    <a:p>
                      <a:pPr algn="ctr" fontAlgn="b"/>
                      <a:r>
                        <a:rPr lang="en-US" sz="1100" b="0" i="0" u="none" strike="noStrike">
                          <a:solidFill>
                            <a:srgbClr val="000000"/>
                          </a:solidFill>
                          <a:effectLst/>
                          <a:latin typeface="Arial" panose="020B0604020202020204" pitchFamily="34" charset="0"/>
                        </a:rPr>
                        <a:t>759.54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895.29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341.08</a:t>
                      </a:r>
                    </a:p>
                  </a:txBody>
                  <a:tcPr marL="0" marR="0" marT="0" marB="0" anchor="b"/>
                </a:tc>
                <a:extLst>
                  <a:ext uri="{0D108BD9-81ED-4DB2-BD59-A6C34878D82A}">
                    <a16:rowId xmlns:a16="http://schemas.microsoft.com/office/drawing/2014/main" val="3856789045"/>
                  </a:ext>
                </a:extLst>
              </a:tr>
              <a:tr h="240778">
                <a:tc>
                  <a:txBody>
                    <a:bodyPr/>
                    <a:lstStyle/>
                    <a:p>
                      <a:pPr algn="ctr" fontAlgn="b"/>
                      <a:r>
                        <a:rPr lang="en-US" sz="1100" b="0" i="0" u="none" strike="noStrike">
                          <a:solidFill>
                            <a:srgbClr val="000000"/>
                          </a:solidFill>
                          <a:effectLst/>
                          <a:latin typeface="Arial" panose="020B0604020202020204" pitchFamily="34" charset="0"/>
                        </a:rPr>
                        <a:t>761.00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1064.20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366.38</a:t>
                      </a:r>
                    </a:p>
                  </a:txBody>
                  <a:tcPr marL="0" marR="0" marT="0" marB="0" anchor="b"/>
                </a:tc>
                <a:extLst>
                  <a:ext uri="{0D108BD9-81ED-4DB2-BD59-A6C34878D82A}">
                    <a16:rowId xmlns:a16="http://schemas.microsoft.com/office/drawing/2014/main" val="3861242617"/>
                  </a:ext>
                </a:extLst>
              </a:tr>
            </a:tbl>
          </a:graphicData>
        </a:graphic>
      </p:graphicFrame>
      <p:graphicFrame>
        <p:nvGraphicFramePr>
          <p:cNvPr id="6" name="Table 5">
            <a:extLst>
              <a:ext uri="{FF2B5EF4-FFF2-40B4-BE49-F238E27FC236}">
                <a16:creationId xmlns:a16="http://schemas.microsoft.com/office/drawing/2014/main" id="{1067B7F4-5BB8-B292-2CB0-AA9568A0581D}"/>
              </a:ext>
            </a:extLst>
          </p:cNvPr>
          <p:cNvGraphicFramePr>
            <a:graphicFrameLocks noGrp="1"/>
          </p:cNvGraphicFramePr>
          <p:nvPr/>
        </p:nvGraphicFramePr>
        <p:xfrm>
          <a:off x="983695" y="2494415"/>
          <a:ext cx="2924071" cy="524924"/>
        </p:xfrm>
        <a:graphic>
          <a:graphicData uri="http://schemas.openxmlformats.org/drawingml/2006/table">
            <a:tbl>
              <a:tblPr>
                <a:tableStyleId>{5C22544A-7EE6-4342-B048-85BDC9FD1C3A}</a:tableStyleId>
              </a:tblPr>
              <a:tblGrid>
                <a:gridCol w="1466637">
                  <a:extLst>
                    <a:ext uri="{9D8B030D-6E8A-4147-A177-3AD203B41FA5}">
                      <a16:colId xmlns:a16="http://schemas.microsoft.com/office/drawing/2014/main" val="2161264650"/>
                    </a:ext>
                  </a:extLst>
                </a:gridCol>
                <a:gridCol w="1457434">
                  <a:extLst>
                    <a:ext uri="{9D8B030D-6E8A-4147-A177-3AD203B41FA5}">
                      <a16:colId xmlns:a16="http://schemas.microsoft.com/office/drawing/2014/main" val="2055969186"/>
                    </a:ext>
                  </a:extLst>
                </a:gridCol>
              </a:tblGrid>
              <a:tr h="262462">
                <a:tc>
                  <a:txBody>
                    <a:bodyPr/>
                    <a:lstStyle/>
                    <a:p>
                      <a:pPr marL="0" algn="ctr" defTabSz="411475" rtl="0" eaLnBrk="1" fontAlgn="b" latinLnBrk="0" hangingPunct="1"/>
                      <a:r>
                        <a:rPr lang="en-US" sz="1620" b="1" kern="1200">
                          <a:solidFill>
                            <a:schemeClr val="lt1"/>
                          </a:solidFill>
                          <a:latin typeface="+mn-lt"/>
                          <a:ea typeface="+mn-ea"/>
                          <a:cs typeface="+mn-cs"/>
                        </a:rPr>
                        <a:t>Date</a:t>
                      </a:r>
                    </a:p>
                  </a:txBody>
                  <a:tcPr marL="0" marR="0" marT="0" marB="0" anchor="ctr">
                    <a:solidFill>
                      <a:srgbClr val="395173"/>
                    </a:solidFill>
                  </a:tcPr>
                </a:tc>
                <a:tc>
                  <a:txBody>
                    <a:bodyPr/>
                    <a:lstStyle/>
                    <a:p>
                      <a:pPr marL="0" algn="ctr" defTabSz="411475" rtl="0" eaLnBrk="1" fontAlgn="b" latinLnBrk="0" hangingPunct="1"/>
                      <a:r>
                        <a:rPr lang="en-US" sz="1620" b="1" kern="1200">
                          <a:solidFill>
                            <a:schemeClr val="lt1"/>
                          </a:solidFill>
                          <a:latin typeface="+mn-lt"/>
                          <a:ea typeface="+mn-ea"/>
                          <a:cs typeface="+mn-cs"/>
                        </a:rPr>
                        <a:t>Elevation (ft)</a:t>
                      </a:r>
                    </a:p>
                  </a:txBody>
                  <a:tcPr marL="0" marR="0" marT="0" marB="0" anchor="ctr">
                    <a:solidFill>
                      <a:srgbClr val="395173"/>
                    </a:solidFill>
                  </a:tcPr>
                </a:tc>
                <a:extLst>
                  <a:ext uri="{0D108BD9-81ED-4DB2-BD59-A6C34878D82A}">
                    <a16:rowId xmlns:a16="http://schemas.microsoft.com/office/drawing/2014/main" val="648198593"/>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01/01</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759.00</a:t>
                      </a:r>
                    </a:p>
                  </a:txBody>
                  <a:tcPr marL="0" marR="0" marT="0" marB="0" anchor="ctr">
                    <a:solidFill>
                      <a:srgbClr val="CED0D5"/>
                    </a:solidFill>
                  </a:tcPr>
                </a:tc>
                <a:extLst>
                  <a:ext uri="{0D108BD9-81ED-4DB2-BD59-A6C34878D82A}">
                    <a16:rowId xmlns:a16="http://schemas.microsoft.com/office/drawing/2014/main" val="289616225"/>
                  </a:ext>
                </a:extLst>
              </a:tr>
            </a:tbl>
          </a:graphicData>
        </a:graphic>
      </p:graphicFrame>
    </p:spTree>
    <p:extLst>
      <p:ext uri="{BB962C8B-B14F-4D97-AF65-F5344CB8AC3E}">
        <p14:creationId xmlns:p14="http://schemas.microsoft.com/office/powerpoint/2010/main" val="1614929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65163-A848-C7FB-DDE5-720F1F3CBFDA}"/>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07DA7D15-54F2-6B30-11ED-59F640862F56}"/>
              </a:ext>
            </a:extLst>
          </p:cNvPr>
          <p:cNvSpPr>
            <a:spLocks noGrp="1"/>
          </p:cNvSpPr>
          <p:nvPr>
            <p:ph type="title"/>
          </p:nvPr>
        </p:nvSpPr>
        <p:spPr/>
        <p:txBody>
          <a:bodyPr/>
          <a:lstStyle/>
          <a:p>
            <a:r>
              <a:rPr lang="en-US"/>
              <a:t>4260- Apple Valley Lake</a:t>
            </a:r>
          </a:p>
        </p:txBody>
      </p:sp>
      <p:sp>
        <p:nvSpPr>
          <p:cNvPr id="184" name="Text Placeholder 183">
            <a:extLst>
              <a:ext uri="{FF2B5EF4-FFF2-40B4-BE49-F238E27FC236}">
                <a16:creationId xmlns:a16="http://schemas.microsoft.com/office/drawing/2014/main" id="{BF2DCBBE-BB73-51D4-F553-4097246CC178}"/>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C48139D3-3873-E6CB-09AB-5AC2B502A989}"/>
              </a:ext>
            </a:extLst>
          </p:cNvPr>
          <p:cNvSpPr>
            <a:spLocks noGrp="1"/>
          </p:cNvSpPr>
          <p:nvPr>
            <p:ph type="body" sz="quarter" idx="13"/>
          </p:nvPr>
        </p:nvSpPr>
        <p:spPr>
          <a:xfrm>
            <a:off x="620486" y="1590675"/>
            <a:ext cx="4848661" cy="4581525"/>
          </a:xfrm>
        </p:spPr>
        <p:txBody>
          <a:bodyPr/>
          <a:lstStyle/>
          <a:p>
            <a:r>
              <a:rPr lang="en-US"/>
              <a:t>Maximum storage: constant = 1028 ft</a:t>
            </a:r>
          </a:p>
          <a:p>
            <a:r>
              <a:rPr lang="en-US"/>
              <a:t>Upper Rule Curve: constant = 1026 ft</a:t>
            </a:r>
          </a:p>
          <a:p>
            <a:r>
              <a:rPr lang="en-US"/>
              <a:t>Lower Rule Curve: constant = 0</a:t>
            </a:r>
          </a:p>
          <a:p>
            <a:r>
              <a:rPr lang="en-US"/>
              <a:t>Dead Storage: constant = 0</a:t>
            </a:r>
          </a:p>
          <a:p>
            <a:r>
              <a:rPr lang="en-US"/>
              <a:t>Nodes with Direct Withdrawals: none</a:t>
            </a:r>
          </a:p>
        </p:txBody>
      </p:sp>
      <p:sp>
        <p:nvSpPr>
          <p:cNvPr id="2" name="Slide Number Placeholder 1">
            <a:extLst>
              <a:ext uri="{FF2B5EF4-FFF2-40B4-BE49-F238E27FC236}">
                <a16:creationId xmlns:a16="http://schemas.microsoft.com/office/drawing/2014/main" id="{2847AB6D-6164-C011-D29B-FED333850680}"/>
              </a:ext>
            </a:extLst>
          </p:cNvPr>
          <p:cNvSpPr>
            <a:spLocks noGrp="1"/>
          </p:cNvSpPr>
          <p:nvPr>
            <p:ph type="sldNum" sz="quarter" idx="10"/>
          </p:nvPr>
        </p:nvSpPr>
        <p:spPr/>
        <p:txBody>
          <a:bodyPr/>
          <a:lstStyle/>
          <a:p>
            <a:fld id="{ABF72756-0213-4A1F-BBDA-2E3072667FD8}" type="slidenum">
              <a:rPr lang="en-US" smtClean="0"/>
              <a:pPr/>
              <a:t>38</a:t>
            </a:fld>
            <a:endParaRPr lang="en-US"/>
          </a:p>
        </p:txBody>
      </p:sp>
      <p:graphicFrame>
        <p:nvGraphicFramePr>
          <p:cNvPr id="5" name="Table 4">
            <a:extLst>
              <a:ext uri="{FF2B5EF4-FFF2-40B4-BE49-F238E27FC236}">
                <a16:creationId xmlns:a16="http://schemas.microsoft.com/office/drawing/2014/main" id="{464585C8-EFF0-DA69-55AE-86CA6CC4EA40}"/>
              </a:ext>
            </a:extLst>
          </p:cNvPr>
          <p:cNvGraphicFramePr>
            <a:graphicFrameLocks noGrp="1"/>
          </p:cNvGraphicFramePr>
          <p:nvPr/>
        </p:nvGraphicFramePr>
        <p:xfrm>
          <a:off x="5602036" y="1401152"/>
          <a:ext cx="5969478" cy="4421671"/>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569223">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240778">
                <a:tc>
                  <a:txBody>
                    <a:bodyPr/>
                    <a:lstStyle/>
                    <a:p>
                      <a:pPr algn="ctr" fontAlgn="b"/>
                      <a:r>
                        <a:rPr lang="en-US" sz="1100" b="0" i="0" u="none" strike="noStrike">
                          <a:solidFill>
                            <a:srgbClr val="000000"/>
                          </a:solidFill>
                          <a:effectLst/>
                          <a:latin typeface="Arial" panose="020B0604020202020204" pitchFamily="34" charset="0"/>
                        </a:rPr>
                        <a:t>937.31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0.02</a:t>
                      </a:r>
                    </a:p>
                  </a:txBody>
                  <a:tcPr marL="0" marR="0" marT="0" marB="0" anchor="b"/>
                </a:tc>
                <a:extLst>
                  <a:ext uri="{0D108BD9-81ED-4DB2-BD59-A6C34878D82A}">
                    <a16:rowId xmlns:a16="http://schemas.microsoft.com/office/drawing/2014/main" val="4261115255"/>
                  </a:ext>
                </a:extLst>
              </a:tr>
              <a:tr h="240778">
                <a:tc>
                  <a:txBody>
                    <a:bodyPr/>
                    <a:lstStyle/>
                    <a:p>
                      <a:pPr algn="ctr" fontAlgn="b"/>
                      <a:r>
                        <a:rPr lang="en-US" sz="1100" b="0" i="0" u="none" strike="noStrike">
                          <a:solidFill>
                            <a:srgbClr val="000000"/>
                          </a:solidFill>
                          <a:effectLst/>
                          <a:latin typeface="Arial" panose="020B0604020202020204" pitchFamily="34" charset="0"/>
                        </a:rPr>
                        <a:t>941.51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4.40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10.72</a:t>
                      </a:r>
                    </a:p>
                  </a:txBody>
                  <a:tcPr marL="0" marR="0" marT="0" marB="0" anchor="b"/>
                </a:tc>
                <a:extLst>
                  <a:ext uri="{0D108BD9-81ED-4DB2-BD59-A6C34878D82A}">
                    <a16:rowId xmlns:a16="http://schemas.microsoft.com/office/drawing/2014/main" val="1376731378"/>
                  </a:ext>
                </a:extLst>
              </a:tr>
              <a:tr h="240778">
                <a:tc>
                  <a:txBody>
                    <a:bodyPr/>
                    <a:lstStyle/>
                    <a:p>
                      <a:pPr algn="ctr" fontAlgn="b"/>
                      <a:r>
                        <a:rPr lang="en-US" sz="1100" b="0" i="0" u="none" strike="noStrike">
                          <a:solidFill>
                            <a:srgbClr val="000000"/>
                          </a:solidFill>
                          <a:effectLst/>
                          <a:latin typeface="Arial" panose="020B0604020202020204" pitchFamily="34" charset="0"/>
                        </a:rPr>
                        <a:t>945.70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27.61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23.04</a:t>
                      </a:r>
                    </a:p>
                  </a:txBody>
                  <a:tcPr marL="0" marR="0" marT="0" marB="0" anchor="b"/>
                </a:tc>
                <a:extLst>
                  <a:ext uri="{0D108BD9-81ED-4DB2-BD59-A6C34878D82A}">
                    <a16:rowId xmlns:a16="http://schemas.microsoft.com/office/drawing/2014/main" val="4183877294"/>
                  </a:ext>
                </a:extLst>
              </a:tr>
              <a:tr h="240778">
                <a:tc>
                  <a:txBody>
                    <a:bodyPr/>
                    <a:lstStyle/>
                    <a:p>
                      <a:pPr algn="ctr" fontAlgn="b"/>
                      <a:r>
                        <a:rPr lang="en-US" sz="1100" b="0" i="0" u="none" strike="noStrike">
                          <a:solidFill>
                            <a:srgbClr val="000000"/>
                          </a:solidFill>
                          <a:effectLst/>
                          <a:latin typeface="Arial" panose="020B0604020202020204" pitchFamily="34" charset="0"/>
                        </a:rPr>
                        <a:t>949.90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67.01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35.27</a:t>
                      </a:r>
                    </a:p>
                  </a:txBody>
                  <a:tcPr marL="0" marR="0" marT="0" marB="0" anchor="b"/>
                </a:tc>
                <a:extLst>
                  <a:ext uri="{0D108BD9-81ED-4DB2-BD59-A6C34878D82A}">
                    <a16:rowId xmlns:a16="http://schemas.microsoft.com/office/drawing/2014/main" val="3087503957"/>
                  </a:ext>
                </a:extLst>
              </a:tr>
              <a:tr h="240778">
                <a:tc>
                  <a:txBody>
                    <a:bodyPr/>
                    <a:lstStyle/>
                    <a:p>
                      <a:pPr algn="ctr" fontAlgn="b"/>
                      <a:r>
                        <a:rPr lang="en-US" sz="1100" b="0" i="0" u="none" strike="noStrike">
                          <a:solidFill>
                            <a:srgbClr val="000000"/>
                          </a:solidFill>
                          <a:effectLst/>
                          <a:latin typeface="Arial" panose="020B0604020202020204" pitchFamily="34" charset="0"/>
                        </a:rPr>
                        <a:t>954.09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130.74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57.73</a:t>
                      </a:r>
                    </a:p>
                  </a:txBody>
                  <a:tcPr marL="0" marR="0" marT="0" marB="0" anchor="b"/>
                </a:tc>
                <a:extLst>
                  <a:ext uri="{0D108BD9-81ED-4DB2-BD59-A6C34878D82A}">
                    <a16:rowId xmlns:a16="http://schemas.microsoft.com/office/drawing/2014/main" val="1525391486"/>
                  </a:ext>
                </a:extLst>
              </a:tr>
              <a:tr h="240778">
                <a:tc>
                  <a:txBody>
                    <a:bodyPr/>
                    <a:lstStyle/>
                    <a:p>
                      <a:pPr algn="ctr" fontAlgn="b"/>
                      <a:r>
                        <a:rPr lang="en-US" sz="1100" b="0" i="0" u="none" strike="noStrike">
                          <a:solidFill>
                            <a:srgbClr val="000000"/>
                          </a:solidFill>
                          <a:effectLst/>
                          <a:latin typeface="Arial" panose="020B0604020202020204" pitchFamily="34" charset="0"/>
                        </a:rPr>
                        <a:t>958.29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225.70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80.94</a:t>
                      </a:r>
                    </a:p>
                  </a:txBody>
                  <a:tcPr marL="0" marR="0" marT="0" marB="0" anchor="b"/>
                </a:tc>
                <a:extLst>
                  <a:ext uri="{0D108BD9-81ED-4DB2-BD59-A6C34878D82A}">
                    <a16:rowId xmlns:a16="http://schemas.microsoft.com/office/drawing/2014/main" val="2635905631"/>
                  </a:ext>
                </a:extLst>
              </a:tr>
              <a:tr h="240778">
                <a:tc>
                  <a:txBody>
                    <a:bodyPr/>
                    <a:lstStyle/>
                    <a:p>
                      <a:pPr algn="ctr" fontAlgn="b"/>
                      <a:r>
                        <a:rPr lang="en-US" sz="1100" b="0" i="0" u="none" strike="noStrike">
                          <a:solidFill>
                            <a:srgbClr val="000000"/>
                          </a:solidFill>
                          <a:effectLst/>
                          <a:latin typeface="Arial" panose="020B0604020202020204" pitchFamily="34" charset="0"/>
                        </a:rPr>
                        <a:t>962.49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361.00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114.91</a:t>
                      </a:r>
                    </a:p>
                  </a:txBody>
                  <a:tcPr marL="0" marR="0" marT="0" marB="0" anchor="b"/>
                </a:tc>
                <a:extLst>
                  <a:ext uri="{0D108BD9-81ED-4DB2-BD59-A6C34878D82A}">
                    <a16:rowId xmlns:a16="http://schemas.microsoft.com/office/drawing/2014/main" val="1498926147"/>
                  </a:ext>
                </a:extLst>
              </a:tr>
              <a:tr h="240778">
                <a:tc>
                  <a:txBody>
                    <a:bodyPr/>
                    <a:lstStyle/>
                    <a:p>
                      <a:pPr algn="ctr" fontAlgn="b"/>
                      <a:r>
                        <a:rPr lang="en-US" sz="1100" b="0" i="0" u="none" strike="noStrike">
                          <a:solidFill>
                            <a:srgbClr val="000000"/>
                          </a:solidFill>
                          <a:effectLst/>
                          <a:latin typeface="Arial" panose="020B0604020202020204" pitchFamily="34" charset="0"/>
                        </a:rPr>
                        <a:t>966.68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535.51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141.08</a:t>
                      </a:r>
                    </a:p>
                  </a:txBody>
                  <a:tcPr marL="0" marR="0" marT="0" marB="0" anchor="b"/>
                </a:tc>
                <a:extLst>
                  <a:ext uri="{0D108BD9-81ED-4DB2-BD59-A6C34878D82A}">
                    <a16:rowId xmlns:a16="http://schemas.microsoft.com/office/drawing/2014/main" val="832141628"/>
                  </a:ext>
                </a:extLst>
              </a:tr>
              <a:tr h="240778">
                <a:tc>
                  <a:txBody>
                    <a:bodyPr/>
                    <a:lstStyle/>
                    <a:p>
                      <a:pPr algn="ctr" fontAlgn="b"/>
                      <a:r>
                        <a:rPr lang="en-US" sz="1100" b="0" i="0" u="none" strike="noStrike">
                          <a:solidFill>
                            <a:srgbClr val="000000"/>
                          </a:solidFill>
                          <a:effectLst/>
                          <a:latin typeface="Arial" panose="020B0604020202020204" pitchFamily="34" charset="0"/>
                        </a:rPr>
                        <a:t>970.88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755.58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185.21</a:t>
                      </a:r>
                    </a:p>
                  </a:txBody>
                  <a:tcPr marL="0" marR="0" marT="0" marB="0" anchor="b"/>
                </a:tc>
                <a:extLst>
                  <a:ext uri="{0D108BD9-81ED-4DB2-BD59-A6C34878D82A}">
                    <a16:rowId xmlns:a16="http://schemas.microsoft.com/office/drawing/2014/main" val="2372256179"/>
                  </a:ext>
                </a:extLst>
              </a:tr>
              <a:tr h="240778">
                <a:tc>
                  <a:txBody>
                    <a:bodyPr/>
                    <a:lstStyle/>
                    <a:p>
                      <a:pPr algn="ctr" fontAlgn="b"/>
                      <a:r>
                        <a:rPr lang="en-US" sz="1100" b="0" i="0" u="none" strike="noStrike">
                          <a:solidFill>
                            <a:srgbClr val="000000"/>
                          </a:solidFill>
                          <a:effectLst/>
                          <a:latin typeface="Arial" panose="020B0604020202020204" pitchFamily="34" charset="0"/>
                        </a:rPr>
                        <a:t>975.07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1042.95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232.71</a:t>
                      </a:r>
                    </a:p>
                  </a:txBody>
                  <a:tcPr marL="0" marR="0" marT="0" marB="0" anchor="b"/>
                </a:tc>
                <a:extLst>
                  <a:ext uri="{0D108BD9-81ED-4DB2-BD59-A6C34878D82A}">
                    <a16:rowId xmlns:a16="http://schemas.microsoft.com/office/drawing/2014/main" val="72445068"/>
                  </a:ext>
                </a:extLst>
              </a:tr>
              <a:tr h="240778">
                <a:tc>
                  <a:txBody>
                    <a:bodyPr/>
                    <a:lstStyle/>
                    <a:p>
                      <a:pPr algn="ctr" fontAlgn="b"/>
                      <a:r>
                        <a:rPr lang="en-US" sz="1100" b="0" i="0" u="none" strike="noStrike">
                          <a:solidFill>
                            <a:srgbClr val="000000"/>
                          </a:solidFill>
                          <a:effectLst/>
                          <a:latin typeface="Arial" panose="020B0604020202020204" pitchFamily="34" charset="0"/>
                        </a:rPr>
                        <a:t>979.27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1388.45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271.77</a:t>
                      </a:r>
                    </a:p>
                  </a:txBody>
                  <a:tcPr marL="0" marR="0" marT="0" marB="0" anchor="b"/>
                </a:tc>
                <a:extLst>
                  <a:ext uri="{0D108BD9-81ED-4DB2-BD59-A6C34878D82A}">
                    <a16:rowId xmlns:a16="http://schemas.microsoft.com/office/drawing/2014/main" val="1648931861"/>
                  </a:ext>
                </a:extLst>
              </a:tr>
              <a:tr h="240778">
                <a:tc>
                  <a:txBody>
                    <a:bodyPr/>
                    <a:lstStyle/>
                    <a:p>
                      <a:pPr algn="ctr" fontAlgn="b"/>
                      <a:r>
                        <a:rPr lang="en-US" sz="1100" b="0" i="0" u="none" strike="noStrike">
                          <a:solidFill>
                            <a:srgbClr val="000000"/>
                          </a:solidFill>
                          <a:effectLst/>
                          <a:latin typeface="Arial" panose="020B0604020202020204" pitchFamily="34" charset="0"/>
                        </a:rPr>
                        <a:t>983.47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1784.02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304.52</a:t>
                      </a:r>
                    </a:p>
                  </a:txBody>
                  <a:tcPr marL="0" marR="0" marT="0" marB="0" anchor="b"/>
                </a:tc>
                <a:extLst>
                  <a:ext uri="{0D108BD9-81ED-4DB2-BD59-A6C34878D82A}">
                    <a16:rowId xmlns:a16="http://schemas.microsoft.com/office/drawing/2014/main" val="2670807591"/>
                  </a:ext>
                </a:extLst>
              </a:tr>
              <a:tr h="240778">
                <a:tc>
                  <a:txBody>
                    <a:bodyPr/>
                    <a:lstStyle/>
                    <a:p>
                      <a:pPr algn="ctr" fontAlgn="b"/>
                      <a:r>
                        <a:rPr lang="en-US" sz="1100" b="0" i="0" u="none" strike="noStrike">
                          <a:solidFill>
                            <a:srgbClr val="000000"/>
                          </a:solidFill>
                          <a:effectLst/>
                          <a:latin typeface="Arial" panose="020B0604020202020204" pitchFamily="34" charset="0"/>
                        </a:rPr>
                        <a:t>987.66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2219.17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331.72</a:t>
                      </a:r>
                    </a:p>
                  </a:txBody>
                  <a:tcPr marL="0" marR="0" marT="0" marB="0" anchor="b"/>
                </a:tc>
                <a:extLst>
                  <a:ext uri="{0D108BD9-81ED-4DB2-BD59-A6C34878D82A}">
                    <a16:rowId xmlns:a16="http://schemas.microsoft.com/office/drawing/2014/main" val="2777458424"/>
                  </a:ext>
                </a:extLst>
              </a:tr>
              <a:tr h="240778">
                <a:tc>
                  <a:txBody>
                    <a:bodyPr/>
                    <a:lstStyle/>
                    <a:p>
                      <a:pPr algn="ctr" fontAlgn="b"/>
                      <a:r>
                        <a:rPr lang="en-US" sz="1100" b="0" i="0" u="none" strike="noStrike">
                          <a:solidFill>
                            <a:srgbClr val="000000"/>
                          </a:solidFill>
                          <a:effectLst/>
                          <a:latin typeface="Arial" panose="020B0604020202020204" pitchFamily="34" charset="0"/>
                        </a:rPr>
                        <a:t>991.86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2691.41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359.63</a:t>
                      </a:r>
                    </a:p>
                  </a:txBody>
                  <a:tcPr marL="0" marR="0" marT="0" marB="0" anchor="b"/>
                </a:tc>
                <a:extLst>
                  <a:ext uri="{0D108BD9-81ED-4DB2-BD59-A6C34878D82A}">
                    <a16:rowId xmlns:a16="http://schemas.microsoft.com/office/drawing/2014/main" val="3649121890"/>
                  </a:ext>
                </a:extLst>
              </a:tr>
              <a:tr h="240778">
                <a:tc>
                  <a:txBody>
                    <a:bodyPr/>
                    <a:lstStyle/>
                    <a:p>
                      <a:pPr algn="ctr" fontAlgn="b"/>
                      <a:r>
                        <a:rPr lang="en-US" sz="1100" b="0" i="0" u="none" strike="noStrike">
                          <a:solidFill>
                            <a:srgbClr val="000000"/>
                          </a:solidFill>
                          <a:effectLst/>
                          <a:latin typeface="Arial" panose="020B0604020202020204" pitchFamily="34" charset="0"/>
                        </a:rPr>
                        <a:t>996.05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3209.89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402.89</a:t>
                      </a:r>
                    </a:p>
                  </a:txBody>
                  <a:tcPr marL="0" marR="0" marT="0" marB="0" anchor="b"/>
                </a:tc>
                <a:extLst>
                  <a:ext uri="{0D108BD9-81ED-4DB2-BD59-A6C34878D82A}">
                    <a16:rowId xmlns:a16="http://schemas.microsoft.com/office/drawing/2014/main" val="3856789045"/>
                  </a:ext>
                </a:extLst>
              </a:tr>
              <a:tr h="240778">
                <a:tc>
                  <a:txBody>
                    <a:bodyPr/>
                    <a:lstStyle/>
                    <a:p>
                      <a:pPr algn="ctr" fontAlgn="b"/>
                      <a:r>
                        <a:rPr lang="en-US" sz="1100" b="0" i="0" u="none" strike="noStrike">
                          <a:solidFill>
                            <a:srgbClr val="000000"/>
                          </a:solidFill>
                          <a:effectLst/>
                          <a:latin typeface="Arial" panose="020B0604020202020204" pitchFamily="34" charset="0"/>
                        </a:rPr>
                        <a:t>1000.25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3810.62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471.37</a:t>
                      </a:r>
                    </a:p>
                  </a:txBody>
                  <a:tcPr marL="0" marR="0" marT="0" marB="0" anchor="b"/>
                </a:tc>
                <a:extLst>
                  <a:ext uri="{0D108BD9-81ED-4DB2-BD59-A6C34878D82A}">
                    <a16:rowId xmlns:a16="http://schemas.microsoft.com/office/drawing/2014/main" val="3861242617"/>
                  </a:ext>
                </a:extLst>
              </a:tr>
            </a:tbl>
          </a:graphicData>
        </a:graphic>
      </p:graphicFrame>
    </p:spTree>
    <p:extLst>
      <p:ext uri="{BB962C8B-B14F-4D97-AF65-F5344CB8AC3E}">
        <p14:creationId xmlns:p14="http://schemas.microsoft.com/office/powerpoint/2010/main" val="616971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21C5B-ED5B-692E-5EA0-A45AF4043A7E}"/>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D0B4F4F8-D320-D52F-9343-17C604E464B7}"/>
              </a:ext>
            </a:extLst>
          </p:cNvPr>
          <p:cNvSpPr>
            <a:spLocks noGrp="1"/>
          </p:cNvSpPr>
          <p:nvPr>
            <p:ph type="title"/>
          </p:nvPr>
        </p:nvSpPr>
        <p:spPr/>
        <p:txBody>
          <a:bodyPr/>
          <a:lstStyle/>
          <a:p>
            <a:r>
              <a:rPr lang="en-US"/>
              <a:t>4560- Buckeye Lake</a:t>
            </a:r>
          </a:p>
        </p:txBody>
      </p:sp>
      <p:sp>
        <p:nvSpPr>
          <p:cNvPr id="184" name="Text Placeholder 183">
            <a:extLst>
              <a:ext uri="{FF2B5EF4-FFF2-40B4-BE49-F238E27FC236}">
                <a16:creationId xmlns:a16="http://schemas.microsoft.com/office/drawing/2014/main" id="{293D9DC8-FA10-4FCC-5448-E8AE049C8315}"/>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D5D17464-E231-1256-54BC-8E091856E157}"/>
              </a:ext>
            </a:extLst>
          </p:cNvPr>
          <p:cNvSpPr>
            <a:spLocks noGrp="1"/>
          </p:cNvSpPr>
          <p:nvPr>
            <p:ph type="body" sz="quarter" idx="13"/>
          </p:nvPr>
        </p:nvSpPr>
        <p:spPr>
          <a:xfrm>
            <a:off x="620486" y="1590675"/>
            <a:ext cx="4848661" cy="4581525"/>
          </a:xfrm>
        </p:spPr>
        <p:txBody>
          <a:bodyPr/>
          <a:lstStyle/>
          <a:p>
            <a:r>
              <a:rPr lang="en-US"/>
              <a:t>Maximum storage: constant = 891.75 ft</a:t>
            </a:r>
          </a:p>
          <a:p>
            <a:r>
              <a:rPr lang="en-US"/>
              <a:t>Upper Rule Curve: time pattern</a:t>
            </a:r>
          </a:p>
          <a:p>
            <a:endParaRPr lang="en-US"/>
          </a:p>
          <a:p>
            <a:endParaRPr lang="en-US"/>
          </a:p>
          <a:p>
            <a:endParaRPr lang="en-US"/>
          </a:p>
          <a:p>
            <a:endParaRPr lang="en-US"/>
          </a:p>
          <a:p>
            <a:endParaRPr lang="en-US"/>
          </a:p>
          <a:p>
            <a:endParaRPr lang="en-US"/>
          </a:p>
          <a:p>
            <a:r>
              <a:rPr lang="en-US"/>
              <a:t>Lower Rule Curve: constant = 0</a:t>
            </a:r>
          </a:p>
          <a:p>
            <a:r>
              <a:rPr lang="en-US"/>
              <a:t>Dead Storage: constant = 0</a:t>
            </a:r>
          </a:p>
          <a:p>
            <a:r>
              <a:rPr lang="en-US"/>
              <a:t>Nodes with Direct Withdrawals: none </a:t>
            </a:r>
          </a:p>
        </p:txBody>
      </p:sp>
      <p:sp>
        <p:nvSpPr>
          <p:cNvPr id="2" name="Slide Number Placeholder 1">
            <a:extLst>
              <a:ext uri="{FF2B5EF4-FFF2-40B4-BE49-F238E27FC236}">
                <a16:creationId xmlns:a16="http://schemas.microsoft.com/office/drawing/2014/main" id="{2599FFEC-DC31-D0D9-CAA4-1C0E323B6F67}"/>
              </a:ext>
            </a:extLst>
          </p:cNvPr>
          <p:cNvSpPr>
            <a:spLocks noGrp="1"/>
          </p:cNvSpPr>
          <p:nvPr>
            <p:ph type="sldNum" sz="quarter" idx="10"/>
          </p:nvPr>
        </p:nvSpPr>
        <p:spPr/>
        <p:txBody>
          <a:bodyPr/>
          <a:lstStyle/>
          <a:p>
            <a:fld id="{ABF72756-0213-4A1F-BBDA-2E3072667FD8}" type="slidenum">
              <a:rPr lang="en-US" smtClean="0"/>
              <a:pPr/>
              <a:t>39</a:t>
            </a:fld>
            <a:endParaRPr lang="en-US"/>
          </a:p>
        </p:txBody>
      </p:sp>
      <p:graphicFrame>
        <p:nvGraphicFramePr>
          <p:cNvPr id="5" name="Table 4">
            <a:extLst>
              <a:ext uri="{FF2B5EF4-FFF2-40B4-BE49-F238E27FC236}">
                <a16:creationId xmlns:a16="http://schemas.microsoft.com/office/drawing/2014/main" id="{9C8558FD-56E2-41B4-29B5-379490500551}"/>
              </a:ext>
            </a:extLst>
          </p:cNvPr>
          <p:cNvGraphicFramePr>
            <a:graphicFrameLocks noGrp="1"/>
          </p:cNvGraphicFramePr>
          <p:nvPr/>
        </p:nvGraphicFramePr>
        <p:xfrm>
          <a:off x="5602036" y="1401152"/>
          <a:ext cx="5969478" cy="4421671"/>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569223">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240778">
                <a:tc>
                  <a:txBody>
                    <a:bodyPr/>
                    <a:lstStyle/>
                    <a:p>
                      <a:pPr algn="ctr" fontAlgn="b"/>
                      <a:r>
                        <a:rPr lang="en-US" sz="1100" b="0" i="0" u="none" strike="noStrike">
                          <a:solidFill>
                            <a:srgbClr val="000000"/>
                          </a:solidFill>
                          <a:effectLst/>
                          <a:latin typeface="Arial" panose="020B0604020202020204" pitchFamily="34" charset="0"/>
                        </a:rPr>
                        <a:t>876.79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0.02</a:t>
                      </a:r>
                    </a:p>
                  </a:txBody>
                  <a:tcPr marL="0" marR="0" marT="0" marB="0" anchor="b"/>
                </a:tc>
                <a:extLst>
                  <a:ext uri="{0D108BD9-81ED-4DB2-BD59-A6C34878D82A}">
                    <a16:rowId xmlns:a16="http://schemas.microsoft.com/office/drawing/2014/main" val="4261115255"/>
                  </a:ext>
                </a:extLst>
              </a:tr>
              <a:tr h="240778">
                <a:tc>
                  <a:txBody>
                    <a:bodyPr/>
                    <a:lstStyle/>
                    <a:p>
                      <a:pPr algn="ctr" fontAlgn="b"/>
                      <a:r>
                        <a:rPr lang="en-US" sz="1100" b="0" i="0" u="none" strike="noStrike">
                          <a:solidFill>
                            <a:srgbClr val="000000"/>
                          </a:solidFill>
                          <a:effectLst/>
                          <a:latin typeface="Arial" panose="020B0604020202020204" pitchFamily="34" charset="0"/>
                        </a:rPr>
                        <a:t>877.86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0.61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4.24</a:t>
                      </a:r>
                    </a:p>
                  </a:txBody>
                  <a:tcPr marL="0" marR="0" marT="0" marB="0" anchor="b"/>
                </a:tc>
                <a:extLst>
                  <a:ext uri="{0D108BD9-81ED-4DB2-BD59-A6C34878D82A}">
                    <a16:rowId xmlns:a16="http://schemas.microsoft.com/office/drawing/2014/main" val="1376731378"/>
                  </a:ext>
                </a:extLst>
              </a:tr>
              <a:tr h="240778">
                <a:tc>
                  <a:txBody>
                    <a:bodyPr/>
                    <a:lstStyle/>
                    <a:p>
                      <a:pPr algn="ctr" fontAlgn="b"/>
                      <a:r>
                        <a:rPr lang="en-US" sz="1100" b="0" i="0" u="none" strike="noStrike">
                          <a:solidFill>
                            <a:srgbClr val="000000"/>
                          </a:solidFill>
                          <a:effectLst/>
                          <a:latin typeface="Arial" panose="020B0604020202020204" pitchFamily="34" charset="0"/>
                        </a:rPr>
                        <a:t>878.92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3.10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10.35</a:t>
                      </a:r>
                    </a:p>
                  </a:txBody>
                  <a:tcPr marL="0" marR="0" marT="0" marB="0" anchor="b"/>
                </a:tc>
                <a:extLst>
                  <a:ext uri="{0D108BD9-81ED-4DB2-BD59-A6C34878D82A}">
                    <a16:rowId xmlns:a16="http://schemas.microsoft.com/office/drawing/2014/main" val="4183877294"/>
                  </a:ext>
                </a:extLst>
              </a:tr>
              <a:tr h="240778">
                <a:tc>
                  <a:txBody>
                    <a:bodyPr/>
                    <a:lstStyle/>
                    <a:p>
                      <a:pPr algn="ctr" fontAlgn="b"/>
                      <a:r>
                        <a:rPr lang="en-US" sz="1100" b="0" i="0" u="none" strike="noStrike">
                          <a:solidFill>
                            <a:srgbClr val="000000"/>
                          </a:solidFill>
                          <a:effectLst/>
                          <a:latin typeface="Arial" panose="020B0604020202020204" pitchFamily="34" charset="0"/>
                        </a:rPr>
                        <a:t>879.99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8.63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26.27</a:t>
                      </a:r>
                    </a:p>
                  </a:txBody>
                  <a:tcPr marL="0" marR="0" marT="0" marB="0" anchor="b"/>
                </a:tc>
                <a:extLst>
                  <a:ext uri="{0D108BD9-81ED-4DB2-BD59-A6C34878D82A}">
                    <a16:rowId xmlns:a16="http://schemas.microsoft.com/office/drawing/2014/main" val="3087503957"/>
                  </a:ext>
                </a:extLst>
              </a:tr>
              <a:tr h="240778">
                <a:tc>
                  <a:txBody>
                    <a:bodyPr/>
                    <a:lstStyle/>
                    <a:p>
                      <a:pPr algn="ctr" fontAlgn="b"/>
                      <a:r>
                        <a:rPr lang="en-US" sz="1100" b="0" i="0" u="none" strike="noStrike">
                          <a:solidFill>
                            <a:srgbClr val="000000"/>
                          </a:solidFill>
                          <a:effectLst/>
                          <a:latin typeface="Arial" panose="020B0604020202020204" pitchFamily="34" charset="0"/>
                        </a:rPr>
                        <a:t>881.05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24.05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61.44</a:t>
                      </a:r>
                    </a:p>
                  </a:txBody>
                  <a:tcPr marL="0" marR="0" marT="0" marB="0" anchor="b"/>
                </a:tc>
                <a:extLst>
                  <a:ext uri="{0D108BD9-81ED-4DB2-BD59-A6C34878D82A}">
                    <a16:rowId xmlns:a16="http://schemas.microsoft.com/office/drawing/2014/main" val="1525391486"/>
                  </a:ext>
                </a:extLst>
              </a:tr>
              <a:tr h="240778">
                <a:tc>
                  <a:txBody>
                    <a:bodyPr/>
                    <a:lstStyle/>
                    <a:p>
                      <a:pPr algn="ctr" fontAlgn="b"/>
                      <a:r>
                        <a:rPr lang="en-US" sz="1100" b="0" i="0" u="none" strike="noStrike">
                          <a:solidFill>
                            <a:srgbClr val="000000"/>
                          </a:solidFill>
                          <a:effectLst/>
                          <a:latin typeface="Arial" panose="020B0604020202020204" pitchFamily="34" charset="0"/>
                        </a:rPr>
                        <a:t>882.11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52.21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108.42</a:t>
                      </a:r>
                    </a:p>
                  </a:txBody>
                  <a:tcPr marL="0" marR="0" marT="0" marB="0" anchor="b"/>
                </a:tc>
                <a:extLst>
                  <a:ext uri="{0D108BD9-81ED-4DB2-BD59-A6C34878D82A}">
                    <a16:rowId xmlns:a16="http://schemas.microsoft.com/office/drawing/2014/main" val="2635905631"/>
                  </a:ext>
                </a:extLst>
              </a:tr>
              <a:tr h="240778">
                <a:tc>
                  <a:txBody>
                    <a:bodyPr/>
                    <a:lstStyle/>
                    <a:p>
                      <a:pPr algn="ctr" fontAlgn="b"/>
                      <a:r>
                        <a:rPr lang="en-US" sz="1100" b="0" i="0" u="none" strike="noStrike">
                          <a:solidFill>
                            <a:srgbClr val="000000"/>
                          </a:solidFill>
                          <a:effectLst/>
                          <a:latin typeface="Arial" panose="020B0604020202020204" pitchFamily="34" charset="0"/>
                        </a:rPr>
                        <a:t>883.18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110.33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244.44</a:t>
                      </a:r>
                    </a:p>
                  </a:txBody>
                  <a:tcPr marL="0" marR="0" marT="0" marB="0" anchor="b"/>
                </a:tc>
                <a:extLst>
                  <a:ext uri="{0D108BD9-81ED-4DB2-BD59-A6C34878D82A}">
                    <a16:rowId xmlns:a16="http://schemas.microsoft.com/office/drawing/2014/main" val="1498926147"/>
                  </a:ext>
                </a:extLst>
              </a:tr>
              <a:tr h="240778">
                <a:tc>
                  <a:txBody>
                    <a:bodyPr/>
                    <a:lstStyle/>
                    <a:p>
                      <a:pPr algn="ctr" fontAlgn="b"/>
                      <a:r>
                        <a:rPr lang="en-US" sz="1100" b="0" i="0" u="none" strike="noStrike">
                          <a:solidFill>
                            <a:srgbClr val="000000"/>
                          </a:solidFill>
                          <a:effectLst/>
                          <a:latin typeface="Arial" panose="020B0604020202020204" pitchFamily="34" charset="0"/>
                        </a:rPr>
                        <a:t>884.24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240.35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531.57</a:t>
                      </a:r>
                    </a:p>
                  </a:txBody>
                  <a:tcPr marL="0" marR="0" marT="0" marB="0" anchor="b"/>
                </a:tc>
                <a:extLst>
                  <a:ext uri="{0D108BD9-81ED-4DB2-BD59-A6C34878D82A}">
                    <a16:rowId xmlns:a16="http://schemas.microsoft.com/office/drawing/2014/main" val="832141628"/>
                  </a:ext>
                </a:extLst>
              </a:tr>
              <a:tr h="240778">
                <a:tc>
                  <a:txBody>
                    <a:bodyPr/>
                    <a:lstStyle/>
                    <a:p>
                      <a:pPr algn="ctr" fontAlgn="b"/>
                      <a:r>
                        <a:rPr lang="en-US" sz="1100" b="0" i="0" u="none" strike="noStrike">
                          <a:solidFill>
                            <a:srgbClr val="000000"/>
                          </a:solidFill>
                          <a:effectLst/>
                          <a:latin typeface="Arial" panose="020B0604020202020204" pitchFamily="34" charset="0"/>
                        </a:rPr>
                        <a:t>885.30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477.35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854.96</a:t>
                      </a:r>
                    </a:p>
                  </a:txBody>
                  <a:tcPr marL="0" marR="0" marT="0" marB="0" anchor="b"/>
                </a:tc>
                <a:extLst>
                  <a:ext uri="{0D108BD9-81ED-4DB2-BD59-A6C34878D82A}">
                    <a16:rowId xmlns:a16="http://schemas.microsoft.com/office/drawing/2014/main" val="2372256179"/>
                  </a:ext>
                </a:extLst>
              </a:tr>
              <a:tr h="240778">
                <a:tc>
                  <a:txBody>
                    <a:bodyPr/>
                    <a:lstStyle/>
                    <a:p>
                      <a:pPr algn="ctr" fontAlgn="b"/>
                      <a:r>
                        <a:rPr lang="en-US" sz="1100" b="0" i="0" u="none" strike="noStrike">
                          <a:solidFill>
                            <a:srgbClr val="000000"/>
                          </a:solidFill>
                          <a:effectLst/>
                          <a:latin typeface="Arial" panose="020B0604020202020204" pitchFamily="34" charset="0"/>
                        </a:rPr>
                        <a:t>886.37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849.78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1299.29</a:t>
                      </a:r>
                    </a:p>
                  </a:txBody>
                  <a:tcPr marL="0" marR="0" marT="0" marB="0" anchor="b"/>
                </a:tc>
                <a:extLst>
                  <a:ext uri="{0D108BD9-81ED-4DB2-BD59-A6C34878D82A}">
                    <a16:rowId xmlns:a16="http://schemas.microsoft.com/office/drawing/2014/main" val="72445068"/>
                  </a:ext>
                </a:extLst>
              </a:tr>
              <a:tr h="240778">
                <a:tc>
                  <a:txBody>
                    <a:bodyPr/>
                    <a:lstStyle/>
                    <a:p>
                      <a:pPr algn="ctr" fontAlgn="b"/>
                      <a:r>
                        <a:rPr lang="en-US" sz="1100" b="0" i="0" u="none" strike="noStrike">
                          <a:solidFill>
                            <a:srgbClr val="000000"/>
                          </a:solidFill>
                          <a:effectLst/>
                          <a:latin typeface="Arial" panose="020B0604020202020204" pitchFamily="34" charset="0"/>
                        </a:rPr>
                        <a:t>887.43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1395.43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1866.83</a:t>
                      </a:r>
                    </a:p>
                  </a:txBody>
                  <a:tcPr marL="0" marR="0" marT="0" marB="0" anchor="b"/>
                </a:tc>
                <a:extLst>
                  <a:ext uri="{0D108BD9-81ED-4DB2-BD59-A6C34878D82A}">
                    <a16:rowId xmlns:a16="http://schemas.microsoft.com/office/drawing/2014/main" val="1648931861"/>
                  </a:ext>
                </a:extLst>
              </a:tr>
              <a:tr h="240778">
                <a:tc>
                  <a:txBody>
                    <a:bodyPr/>
                    <a:lstStyle/>
                    <a:p>
                      <a:pPr algn="ctr" fontAlgn="b"/>
                      <a:r>
                        <a:rPr lang="en-US" sz="1100" b="0" i="0" u="none" strike="noStrike">
                          <a:solidFill>
                            <a:srgbClr val="000000"/>
                          </a:solidFill>
                          <a:effectLst/>
                          <a:latin typeface="Arial" panose="020B0604020202020204" pitchFamily="34" charset="0"/>
                        </a:rPr>
                        <a:t>888.50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2129.23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2287.48</a:t>
                      </a:r>
                    </a:p>
                  </a:txBody>
                  <a:tcPr marL="0" marR="0" marT="0" marB="0" anchor="b"/>
                </a:tc>
                <a:extLst>
                  <a:ext uri="{0D108BD9-81ED-4DB2-BD59-A6C34878D82A}">
                    <a16:rowId xmlns:a16="http://schemas.microsoft.com/office/drawing/2014/main" val="2670807591"/>
                  </a:ext>
                </a:extLst>
              </a:tr>
              <a:tr h="240778">
                <a:tc>
                  <a:txBody>
                    <a:bodyPr/>
                    <a:lstStyle/>
                    <a:p>
                      <a:pPr algn="ctr" fontAlgn="b"/>
                      <a:r>
                        <a:rPr lang="en-US" sz="1100" b="0" i="0" u="none" strike="noStrike">
                          <a:solidFill>
                            <a:srgbClr val="000000"/>
                          </a:solidFill>
                          <a:effectLst/>
                          <a:latin typeface="Arial" panose="020B0604020202020204" pitchFamily="34" charset="0"/>
                        </a:rPr>
                        <a:t>889.56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3001.26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2843.93</a:t>
                      </a:r>
                    </a:p>
                  </a:txBody>
                  <a:tcPr marL="0" marR="0" marT="0" marB="0" anchor="b"/>
                </a:tc>
                <a:extLst>
                  <a:ext uri="{0D108BD9-81ED-4DB2-BD59-A6C34878D82A}">
                    <a16:rowId xmlns:a16="http://schemas.microsoft.com/office/drawing/2014/main" val="2777458424"/>
                  </a:ext>
                </a:extLst>
              </a:tr>
              <a:tr h="240778">
                <a:tc>
                  <a:txBody>
                    <a:bodyPr/>
                    <a:lstStyle/>
                    <a:p>
                      <a:pPr algn="ctr" fontAlgn="b"/>
                      <a:r>
                        <a:rPr lang="en-US" sz="1100" b="0" i="0" u="none" strike="noStrike">
                          <a:solidFill>
                            <a:srgbClr val="000000"/>
                          </a:solidFill>
                          <a:effectLst/>
                          <a:latin typeface="Arial" panose="020B0604020202020204" pitchFamily="34" charset="0"/>
                        </a:rPr>
                        <a:t>890.62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4049.75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3107.77</a:t>
                      </a:r>
                    </a:p>
                  </a:txBody>
                  <a:tcPr marL="0" marR="0" marT="0" marB="0" anchor="b"/>
                </a:tc>
                <a:extLst>
                  <a:ext uri="{0D108BD9-81ED-4DB2-BD59-A6C34878D82A}">
                    <a16:rowId xmlns:a16="http://schemas.microsoft.com/office/drawing/2014/main" val="3649121890"/>
                  </a:ext>
                </a:extLst>
              </a:tr>
              <a:tr h="240778">
                <a:tc>
                  <a:txBody>
                    <a:bodyPr/>
                    <a:lstStyle/>
                    <a:p>
                      <a:pPr algn="ctr" fontAlgn="b"/>
                      <a:r>
                        <a:rPr lang="en-US" sz="1100" b="0" i="0" u="none" strike="noStrike">
                          <a:solidFill>
                            <a:srgbClr val="000000"/>
                          </a:solidFill>
                          <a:effectLst/>
                          <a:latin typeface="Arial" panose="020B0604020202020204" pitchFamily="34" charset="0"/>
                        </a:rPr>
                        <a:t>891.69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5144.30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3207.25</a:t>
                      </a:r>
                    </a:p>
                  </a:txBody>
                  <a:tcPr marL="0" marR="0" marT="0" marB="0" anchor="b"/>
                </a:tc>
                <a:extLst>
                  <a:ext uri="{0D108BD9-81ED-4DB2-BD59-A6C34878D82A}">
                    <a16:rowId xmlns:a16="http://schemas.microsoft.com/office/drawing/2014/main" val="3856789045"/>
                  </a:ext>
                </a:extLst>
              </a:tr>
              <a:tr h="240778">
                <a:tc>
                  <a:txBody>
                    <a:bodyPr/>
                    <a:lstStyle/>
                    <a:p>
                      <a:pPr algn="ctr" fontAlgn="b"/>
                      <a:r>
                        <a:rPr lang="en-US" sz="1100" b="0" i="0" u="none" strike="noStrike">
                          <a:solidFill>
                            <a:srgbClr val="000000"/>
                          </a:solidFill>
                          <a:effectLst/>
                          <a:latin typeface="Arial" panose="020B0604020202020204" pitchFamily="34" charset="0"/>
                        </a:rPr>
                        <a:t>892.75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6276.98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3336.77</a:t>
                      </a:r>
                    </a:p>
                  </a:txBody>
                  <a:tcPr marL="0" marR="0" marT="0" marB="0" anchor="b"/>
                </a:tc>
                <a:extLst>
                  <a:ext uri="{0D108BD9-81ED-4DB2-BD59-A6C34878D82A}">
                    <a16:rowId xmlns:a16="http://schemas.microsoft.com/office/drawing/2014/main" val="3861242617"/>
                  </a:ext>
                </a:extLst>
              </a:tr>
            </a:tbl>
          </a:graphicData>
        </a:graphic>
      </p:graphicFrame>
      <p:graphicFrame>
        <p:nvGraphicFramePr>
          <p:cNvPr id="6" name="Table 5">
            <a:extLst>
              <a:ext uri="{FF2B5EF4-FFF2-40B4-BE49-F238E27FC236}">
                <a16:creationId xmlns:a16="http://schemas.microsoft.com/office/drawing/2014/main" id="{6DBC3F1E-845D-6BD3-CD50-B49086EE8D3E}"/>
              </a:ext>
            </a:extLst>
          </p:cNvPr>
          <p:cNvGraphicFramePr>
            <a:graphicFrameLocks noGrp="1"/>
          </p:cNvGraphicFramePr>
          <p:nvPr/>
        </p:nvGraphicFramePr>
        <p:xfrm>
          <a:off x="975069" y="2373663"/>
          <a:ext cx="2924071" cy="2248695"/>
        </p:xfrm>
        <a:graphic>
          <a:graphicData uri="http://schemas.openxmlformats.org/drawingml/2006/table">
            <a:tbl>
              <a:tblPr>
                <a:tableStyleId>{5C22544A-7EE6-4342-B048-85BDC9FD1C3A}</a:tableStyleId>
              </a:tblPr>
              <a:tblGrid>
                <a:gridCol w="1466637">
                  <a:extLst>
                    <a:ext uri="{9D8B030D-6E8A-4147-A177-3AD203B41FA5}">
                      <a16:colId xmlns:a16="http://schemas.microsoft.com/office/drawing/2014/main" val="2161264650"/>
                    </a:ext>
                  </a:extLst>
                </a:gridCol>
                <a:gridCol w="1457434">
                  <a:extLst>
                    <a:ext uri="{9D8B030D-6E8A-4147-A177-3AD203B41FA5}">
                      <a16:colId xmlns:a16="http://schemas.microsoft.com/office/drawing/2014/main" val="2055969186"/>
                    </a:ext>
                  </a:extLst>
                </a:gridCol>
              </a:tblGrid>
              <a:tr h="222423">
                <a:tc>
                  <a:txBody>
                    <a:bodyPr/>
                    <a:lstStyle/>
                    <a:p>
                      <a:pPr marL="0" algn="ctr" defTabSz="411475" rtl="0" eaLnBrk="1" fontAlgn="b" latinLnBrk="0" hangingPunct="1"/>
                      <a:r>
                        <a:rPr lang="en-US" sz="1620" b="1" kern="1200">
                          <a:solidFill>
                            <a:schemeClr val="lt1"/>
                          </a:solidFill>
                          <a:latin typeface="+mn-lt"/>
                          <a:ea typeface="+mn-ea"/>
                          <a:cs typeface="+mn-cs"/>
                        </a:rPr>
                        <a:t>Date</a:t>
                      </a:r>
                    </a:p>
                  </a:txBody>
                  <a:tcPr marL="0" marR="0" marT="0" marB="0" anchor="ctr">
                    <a:solidFill>
                      <a:srgbClr val="395173"/>
                    </a:solidFill>
                  </a:tcPr>
                </a:tc>
                <a:tc>
                  <a:txBody>
                    <a:bodyPr/>
                    <a:lstStyle/>
                    <a:p>
                      <a:pPr marL="0" algn="ctr" defTabSz="411475" rtl="0" eaLnBrk="1" fontAlgn="b" latinLnBrk="0" hangingPunct="1"/>
                      <a:r>
                        <a:rPr lang="en-US" sz="1620" b="1" kern="1200">
                          <a:solidFill>
                            <a:schemeClr val="lt1"/>
                          </a:solidFill>
                          <a:latin typeface="+mn-lt"/>
                          <a:ea typeface="+mn-ea"/>
                          <a:cs typeface="+mn-cs"/>
                        </a:rPr>
                        <a:t>Elevation (ft)</a:t>
                      </a:r>
                    </a:p>
                  </a:txBody>
                  <a:tcPr marL="0" marR="0" marT="0" marB="0" anchor="ctr">
                    <a:solidFill>
                      <a:srgbClr val="395173"/>
                    </a:solidFill>
                  </a:tcPr>
                </a:tc>
                <a:extLst>
                  <a:ext uri="{0D108BD9-81ED-4DB2-BD59-A6C34878D82A}">
                    <a16:rowId xmlns:a16="http://schemas.microsoft.com/office/drawing/2014/main" val="648198593"/>
                  </a:ext>
                </a:extLst>
              </a:tr>
              <a:tr h="222423">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01/01</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889.00</a:t>
                      </a:r>
                    </a:p>
                  </a:txBody>
                  <a:tcPr marL="0" marR="0" marT="0" marB="0" anchor="ctr">
                    <a:solidFill>
                      <a:srgbClr val="CED0D5"/>
                    </a:solidFill>
                  </a:tcPr>
                </a:tc>
                <a:extLst>
                  <a:ext uri="{0D108BD9-81ED-4DB2-BD59-A6C34878D82A}">
                    <a16:rowId xmlns:a16="http://schemas.microsoft.com/office/drawing/2014/main" val="289616225"/>
                  </a:ext>
                </a:extLst>
              </a:tr>
              <a:tr h="222423">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03/01</a:t>
                      </a:r>
                    </a:p>
                  </a:txBody>
                  <a:tcPr marL="0" marR="0" marT="0" marB="0" anchor="ct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890.00</a:t>
                      </a:r>
                    </a:p>
                  </a:txBody>
                  <a:tcPr marL="0" marR="0" marT="0" marB="0" anchor="ctr"/>
                </a:tc>
                <a:extLst>
                  <a:ext uri="{0D108BD9-81ED-4DB2-BD59-A6C34878D82A}">
                    <a16:rowId xmlns:a16="http://schemas.microsoft.com/office/drawing/2014/main" val="3196568561"/>
                  </a:ext>
                </a:extLst>
              </a:tr>
              <a:tr h="222423">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03/15</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890.50</a:t>
                      </a:r>
                    </a:p>
                  </a:txBody>
                  <a:tcPr marL="0" marR="0" marT="0" marB="0" anchor="ctr">
                    <a:solidFill>
                      <a:srgbClr val="CED0D5"/>
                    </a:solidFill>
                  </a:tcPr>
                </a:tc>
                <a:extLst>
                  <a:ext uri="{0D108BD9-81ED-4DB2-BD59-A6C34878D82A}">
                    <a16:rowId xmlns:a16="http://schemas.microsoft.com/office/drawing/2014/main" val="1344036584"/>
                  </a:ext>
                </a:extLst>
              </a:tr>
              <a:tr h="222423">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04/01</a:t>
                      </a:r>
                    </a:p>
                  </a:txBody>
                  <a:tcPr marL="0" marR="0" marT="0" marB="0" anchor="ct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891.00</a:t>
                      </a:r>
                    </a:p>
                  </a:txBody>
                  <a:tcPr marL="0" marR="0" marT="0" marB="0" anchor="ctr"/>
                </a:tc>
                <a:extLst>
                  <a:ext uri="{0D108BD9-81ED-4DB2-BD59-A6C34878D82A}">
                    <a16:rowId xmlns:a16="http://schemas.microsoft.com/office/drawing/2014/main" val="2617000107"/>
                  </a:ext>
                </a:extLst>
              </a:tr>
              <a:tr h="222423">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05/01</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891.75</a:t>
                      </a:r>
                    </a:p>
                  </a:txBody>
                  <a:tcPr marL="0" marR="0" marT="0" marB="0" anchor="ctr">
                    <a:solidFill>
                      <a:srgbClr val="CED0D5"/>
                    </a:solidFill>
                  </a:tcPr>
                </a:tc>
                <a:extLst>
                  <a:ext uri="{0D108BD9-81ED-4DB2-BD59-A6C34878D82A}">
                    <a16:rowId xmlns:a16="http://schemas.microsoft.com/office/drawing/2014/main" val="1796342913"/>
                  </a:ext>
                </a:extLst>
              </a:tr>
              <a:tr h="222423">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11/01</a:t>
                      </a:r>
                    </a:p>
                  </a:txBody>
                  <a:tcPr marL="0" marR="0" marT="0" marB="0" anchor="ctr">
                    <a:solidFill>
                      <a:srgbClr val="E8E9EB"/>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891.78</a:t>
                      </a:r>
                    </a:p>
                  </a:txBody>
                  <a:tcPr marL="0" marR="0" marT="0" marB="0" anchor="ctr">
                    <a:solidFill>
                      <a:srgbClr val="E8E9EB"/>
                    </a:solidFill>
                  </a:tcPr>
                </a:tc>
                <a:extLst>
                  <a:ext uri="{0D108BD9-81ED-4DB2-BD59-A6C34878D82A}">
                    <a16:rowId xmlns:a16="http://schemas.microsoft.com/office/drawing/2014/main" val="2565123267"/>
                  </a:ext>
                </a:extLst>
              </a:tr>
              <a:tr h="222423">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11/15</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891.00</a:t>
                      </a:r>
                    </a:p>
                  </a:txBody>
                  <a:tcPr marL="0" marR="0" marT="0" marB="0" anchor="ctr">
                    <a:solidFill>
                      <a:srgbClr val="CED0D5"/>
                    </a:solidFill>
                  </a:tcPr>
                </a:tc>
                <a:extLst>
                  <a:ext uri="{0D108BD9-81ED-4DB2-BD59-A6C34878D82A}">
                    <a16:rowId xmlns:a16="http://schemas.microsoft.com/office/drawing/2014/main" val="373909165"/>
                  </a:ext>
                </a:extLst>
              </a:tr>
              <a:tr h="222423">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12/01</a:t>
                      </a:r>
                    </a:p>
                  </a:txBody>
                  <a:tcPr marL="0" marR="0" marT="0" marB="0" anchor="ctr">
                    <a:solidFill>
                      <a:srgbClr val="E8E9EB"/>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890.00</a:t>
                      </a:r>
                    </a:p>
                  </a:txBody>
                  <a:tcPr marL="0" marR="0" marT="0" marB="0" anchor="ctr">
                    <a:solidFill>
                      <a:srgbClr val="E8E9EB"/>
                    </a:solidFill>
                  </a:tcPr>
                </a:tc>
                <a:extLst>
                  <a:ext uri="{0D108BD9-81ED-4DB2-BD59-A6C34878D82A}">
                    <a16:rowId xmlns:a16="http://schemas.microsoft.com/office/drawing/2014/main" val="30060378"/>
                  </a:ext>
                </a:extLst>
              </a:tr>
              <a:tr h="222423">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12/15</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889.00</a:t>
                      </a:r>
                    </a:p>
                  </a:txBody>
                  <a:tcPr marL="0" marR="0" marT="0" marB="0" anchor="ctr">
                    <a:solidFill>
                      <a:srgbClr val="CED0D5"/>
                    </a:solidFill>
                  </a:tcPr>
                </a:tc>
                <a:extLst>
                  <a:ext uri="{0D108BD9-81ED-4DB2-BD59-A6C34878D82A}">
                    <a16:rowId xmlns:a16="http://schemas.microsoft.com/office/drawing/2014/main" val="3661773795"/>
                  </a:ext>
                </a:extLst>
              </a:tr>
            </a:tbl>
          </a:graphicData>
        </a:graphic>
      </p:graphicFrame>
    </p:spTree>
    <p:extLst>
      <p:ext uri="{BB962C8B-B14F-4D97-AF65-F5344CB8AC3E}">
        <p14:creationId xmlns:p14="http://schemas.microsoft.com/office/powerpoint/2010/main" val="1956185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612D7BC-BF61-40C2-98DC-8AB2C6379C87}"/>
              </a:ext>
            </a:extLst>
          </p:cNvPr>
          <p:cNvSpPr>
            <a:spLocks noGrp="1"/>
          </p:cNvSpPr>
          <p:nvPr>
            <p:ph type="title"/>
          </p:nvPr>
        </p:nvSpPr>
        <p:spPr/>
        <p:txBody>
          <a:bodyPr/>
          <a:lstStyle/>
          <a:p>
            <a:r>
              <a:rPr lang="en-US"/>
              <a:t>OASIS Overview</a:t>
            </a:r>
          </a:p>
        </p:txBody>
      </p:sp>
      <p:sp>
        <p:nvSpPr>
          <p:cNvPr id="5" name="Slide Number Placeholder 4">
            <a:extLst>
              <a:ext uri="{FF2B5EF4-FFF2-40B4-BE49-F238E27FC236}">
                <a16:creationId xmlns:a16="http://schemas.microsoft.com/office/drawing/2014/main" id="{A4703C7F-ED07-4A64-88B6-1357447EFE23}"/>
              </a:ext>
            </a:extLst>
          </p:cNvPr>
          <p:cNvSpPr>
            <a:spLocks noGrp="1"/>
          </p:cNvSpPr>
          <p:nvPr>
            <p:ph type="sldNum" sz="quarter" idx="10"/>
          </p:nvPr>
        </p:nvSpPr>
        <p:spPr/>
        <p:txBody>
          <a:bodyPr/>
          <a:lstStyle/>
          <a:p>
            <a:pPr marL="0" marR="0" lvl="0" indent="0" algn="r" defTabSz="356616" rtl="0" eaLnBrk="0" fontAlgn="base" latinLnBrk="0" hangingPunct="0">
              <a:lnSpc>
                <a:spcPct val="100000"/>
              </a:lnSpc>
              <a:spcBef>
                <a:spcPct val="0"/>
              </a:spcBef>
              <a:spcAft>
                <a:spcPct val="0"/>
              </a:spcAft>
              <a:buClrTx/>
              <a:buSzTx/>
              <a:buFontTx/>
              <a:buNone/>
              <a:tabLst/>
              <a:defRPr/>
            </a:pPr>
            <a:fld id="{AAAAF933-B985-4433-97C3-72934A437ACB}" type="slidenum">
              <a:rPr kumimoji="0" lang="en-US" sz="1000" b="0" i="0" u="none" strike="noStrike" kern="1200" cap="none" spc="0" normalizeH="0" baseline="0" noProof="0" smtClean="0">
                <a:ln>
                  <a:noFill/>
                </a:ln>
                <a:solidFill>
                  <a:srgbClr val="FFFFFF"/>
                </a:solidFill>
                <a:effectLst/>
                <a:uLnTx/>
                <a:uFillTx/>
                <a:latin typeface="Arial" panose="020B0604020202020204"/>
                <a:ea typeface="MS PGothic" panose="020B0600070205080204" pitchFamily="34" charset="-128"/>
                <a:cs typeface="+mn-cs"/>
              </a:rPr>
              <a:pPr marL="0" marR="0" lvl="0" indent="0" algn="r" defTabSz="356616" rtl="0" eaLnBrk="0" fontAlgn="base" latinLnBrk="0" hangingPunct="0">
                <a:lnSpc>
                  <a:spcPct val="100000"/>
                </a:lnSpc>
                <a:spcBef>
                  <a:spcPct val="0"/>
                </a:spcBef>
                <a:spcAft>
                  <a:spcPct val="0"/>
                </a:spcAft>
                <a:buClrTx/>
                <a:buSzTx/>
                <a:buFontTx/>
                <a:buNone/>
                <a:tabLst/>
                <a:defRPr/>
              </a:pPr>
              <a:t>4</a:t>
            </a:fld>
            <a:endParaRPr kumimoji="0" lang="en-US" sz="1000" b="0" i="0" u="none" strike="noStrike" kern="1200" cap="none" spc="0" normalizeH="0" baseline="0" noProof="0">
              <a:ln>
                <a:noFill/>
              </a:ln>
              <a:solidFill>
                <a:srgbClr val="FFFFFF"/>
              </a:solidFill>
              <a:effectLst/>
              <a:uLnTx/>
              <a:uFillTx/>
              <a:latin typeface="Arial" panose="020B0604020202020204"/>
              <a:ea typeface="MS PGothic" panose="020B0600070205080204" pitchFamily="34" charset="-128"/>
              <a:cs typeface="+mn-cs"/>
            </a:endParaRPr>
          </a:p>
        </p:txBody>
      </p:sp>
      <p:sp>
        <p:nvSpPr>
          <p:cNvPr id="7" name="Text Placeholder 6">
            <a:extLst>
              <a:ext uri="{FF2B5EF4-FFF2-40B4-BE49-F238E27FC236}">
                <a16:creationId xmlns:a16="http://schemas.microsoft.com/office/drawing/2014/main" id="{5E868291-5879-42F9-8BD3-8D0551B071E6}"/>
              </a:ext>
            </a:extLst>
          </p:cNvPr>
          <p:cNvSpPr>
            <a:spLocks noGrp="1"/>
          </p:cNvSpPr>
          <p:nvPr>
            <p:ph type="body" sz="quarter" idx="12"/>
          </p:nvPr>
        </p:nvSpPr>
        <p:spPr/>
        <p:txBody>
          <a:bodyPr/>
          <a:lstStyle/>
          <a:p>
            <a:r>
              <a:rPr lang="en-US" sz="1200" u="sng" spc="90"/>
              <a:t>O</a:t>
            </a:r>
            <a:r>
              <a:rPr lang="en-US" sz="1200" spc="90"/>
              <a:t>perational </a:t>
            </a:r>
            <a:r>
              <a:rPr lang="en-US" sz="1200" u="sng" spc="90"/>
              <a:t>A</a:t>
            </a:r>
            <a:r>
              <a:rPr lang="en-US" sz="1200" spc="90"/>
              <a:t>nalysis and </a:t>
            </a:r>
            <a:r>
              <a:rPr lang="en-US" sz="1200" u="sng" spc="90"/>
              <a:t>S</a:t>
            </a:r>
            <a:r>
              <a:rPr lang="en-US" sz="1200" spc="90"/>
              <a:t>imulation of </a:t>
            </a:r>
            <a:r>
              <a:rPr lang="en-US" sz="1200" u="sng" spc="90"/>
              <a:t>I</a:t>
            </a:r>
            <a:r>
              <a:rPr lang="en-US" sz="1200" spc="90"/>
              <a:t>ntegrated </a:t>
            </a:r>
            <a:r>
              <a:rPr lang="en-US" sz="1200" u="sng" spc="90"/>
              <a:t>S</a:t>
            </a:r>
            <a:r>
              <a:rPr lang="en-US" sz="1200" spc="90"/>
              <a:t>ystems</a:t>
            </a:r>
          </a:p>
          <a:p>
            <a:endParaRPr lang="en-US"/>
          </a:p>
        </p:txBody>
      </p:sp>
      <p:sp>
        <p:nvSpPr>
          <p:cNvPr id="8" name="Text Placeholder 7">
            <a:extLst>
              <a:ext uri="{FF2B5EF4-FFF2-40B4-BE49-F238E27FC236}">
                <a16:creationId xmlns:a16="http://schemas.microsoft.com/office/drawing/2014/main" id="{A52FEA93-2969-4933-BCC4-095551565367}"/>
              </a:ext>
            </a:extLst>
          </p:cNvPr>
          <p:cNvSpPr>
            <a:spLocks noGrp="1"/>
          </p:cNvSpPr>
          <p:nvPr>
            <p:ph type="body" sz="quarter" idx="13"/>
          </p:nvPr>
        </p:nvSpPr>
        <p:spPr>
          <a:xfrm>
            <a:off x="626836" y="1518745"/>
            <a:ext cx="3646333" cy="4581525"/>
          </a:xfrm>
        </p:spPr>
        <p:txBody>
          <a:bodyPr/>
          <a:lstStyle/>
          <a:p>
            <a:pPr>
              <a:buFont typeface="Lucida Grande"/>
              <a:buChar char="•"/>
              <a:defRPr/>
            </a:pPr>
            <a:r>
              <a:rPr lang="en-US" sz="1600"/>
              <a:t>A mass balance water accounting model</a:t>
            </a:r>
          </a:p>
          <a:p>
            <a:pPr>
              <a:buFont typeface="Lucida Grande"/>
              <a:buChar char="•"/>
              <a:defRPr/>
            </a:pPr>
            <a:r>
              <a:rPr lang="en-US" sz="1600"/>
              <a:t>Captures physical elements and operating rules of the system</a:t>
            </a:r>
          </a:p>
          <a:p>
            <a:pPr>
              <a:buFont typeface="Lucida Grande"/>
              <a:buChar char="•"/>
              <a:defRPr/>
            </a:pPr>
            <a:r>
              <a:rPr lang="en-US" sz="1600"/>
              <a:t>Typical Applications:</a:t>
            </a:r>
          </a:p>
          <a:p>
            <a:pPr marL="0" indent="0">
              <a:buNone/>
            </a:pPr>
            <a:endParaRPr lang="en-US"/>
          </a:p>
        </p:txBody>
      </p:sp>
      <p:pic>
        <p:nvPicPr>
          <p:cNvPr id="9" name="Picture 8">
            <a:extLst>
              <a:ext uri="{FF2B5EF4-FFF2-40B4-BE49-F238E27FC236}">
                <a16:creationId xmlns:a16="http://schemas.microsoft.com/office/drawing/2014/main" id="{E4F24423-96CA-461F-8605-B969433F563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266819" y="1370702"/>
            <a:ext cx="7788133" cy="5040519"/>
          </a:xfrm>
          <a:prstGeom prst="rect">
            <a:avLst/>
          </a:prstGeom>
          <a:noFill/>
        </p:spPr>
      </p:pic>
      <p:pic>
        <p:nvPicPr>
          <p:cNvPr id="2" name="Picture 1" descr="Logo&#10;&#10;Description automatically generated">
            <a:extLst>
              <a:ext uri="{FF2B5EF4-FFF2-40B4-BE49-F238E27FC236}">
                <a16:creationId xmlns:a16="http://schemas.microsoft.com/office/drawing/2014/main" id="{1BDB302B-F112-3F9B-150F-FE5F145641F9}"/>
              </a:ext>
            </a:extLst>
          </p:cNvPr>
          <p:cNvPicPr>
            <a:picLocks noChangeAspect="1"/>
          </p:cNvPicPr>
          <p:nvPr/>
        </p:nvPicPr>
        <p:blipFill>
          <a:blip r:embed="rId3"/>
          <a:stretch>
            <a:fillRect/>
          </a:stretch>
        </p:blipFill>
        <p:spPr>
          <a:xfrm>
            <a:off x="9166889" y="344261"/>
            <a:ext cx="2398275" cy="767433"/>
          </a:xfrm>
          <a:prstGeom prst="rect">
            <a:avLst/>
          </a:prstGeom>
        </p:spPr>
      </p:pic>
      <p:pic>
        <p:nvPicPr>
          <p:cNvPr id="17" name="Picture 16">
            <a:extLst>
              <a:ext uri="{FF2B5EF4-FFF2-40B4-BE49-F238E27FC236}">
                <a16:creationId xmlns:a16="http://schemas.microsoft.com/office/drawing/2014/main" id="{D23D5B1F-03B3-3DFA-23C5-F79E0BC98A00}"/>
              </a:ext>
            </a:extLst>
          </p:cNvPr>
          <p:cNvPicPr>
            <a:picLocks noChangeAspect="1"/>
          </p:cNvPicPr>
          <p:nvPr/>
        </p:nvPicPr>
        <p:blipFill rotWithShape="1">
          <a:blip r:embed="rId4"/>
          <a:srcRect l="5294" t="2523" r="54752" b="53265"/>
          <a:stretch/>
        </p:blipFill>
        <p:spPr>
          <a:xfrm>
            <a:off x="766522" y="3249327"/>
            <a:ext cx="1118087" cy="1264217"/>
          </a:xfrm>
          <a:prstGeom prst="rect">
            <a:avLst/>
          </a:prstGeom>
        </p:spPr>
      </p:pic>
      <p:pic>
        <p:nvPicPr>
          <p:cNvPr id="18" name="Picture 17">
            <a:extLst>
              <a:ext uri="{FF2B5EF4-FFF2-40B4-BE49-F238E27FC236}">
                <a16:creationId xmlns:a16="http://schemas.microsoft.com/office/drawing/2014/main" id="{E9AF8E16-F2DC-EDE4-91CC-BA0420B9EC6F}"/>
              </a:ext>
            </a:extLst>
          </p:cNvPr>
          <p:cNvPicPr>
            <a:picLocks noChangeAspect="1"/>
          </p:cNvPicPr>
          <p:nvPr/>
        </p:nvPicPr>
        <p:blipFill rotWithShape="1">
          <a:blip r:embed="rId4"/>
          <a:srcRect l="51743" t="1447" r="5880" b="60007"/>
          <a:stretch/>
        </p:blipFill>
        <p:spPr>
          <a:xfrm>
            <a:off x="2164637" y="3363862"/>
            <a:ext cx="1227653" cy="1115048"/>
          </a:xfrm>
          <a:prstGeom prst="rect">
            <a:avLst/>
          </a:prstGeom>
        </p:spPr>
      </p:pic>
      <p:pic>
        <p:nvPicPr>
          <p:cNvPr id="19" name="Picture 18">
            <a:extLst>
              <a:ext uri="{FF2B5EF4-FFF2-40B4-BE49-F238E27FC236}">
                <a16:creationId xmlns:a16="http://schemas.microsoft.com/office/drawing/2014/main" id="{747D6923-F065-D398-CDC7-4771E6E6DCBB}"/>
              </a:ext>
            </a:extLst>
          </p:cNvPr>
          <p:cNvPicPr>
            <a:picLocks noChangeAspect="1"/>
          </p:cNvPicPr>
          <p:nvPr/>
        </p:nvPicPr>
        <p:blipFill rotWithShape="1">
          <a:blip r:embed="rId4"/>
          <a:srcRect l="5565" t="54589" r="54569" b="6506"/>
          <a:stretch/>
        </p:blipFill>
        <p:spPr>
          <a:xfrm>
            <a:off x="809151" y="4811928"/>
            <a:ext cx="1089668" cy="1061888"/>
          </a:xfrm>
          <a:prstGeom prst="rect">
            <a:avLst/>
          </a:prstGeom>
        </p:spPr>
      </p:pic>
      <p:pic>
        <p:nvPicPr>
          <p:cNvPr id="20" name="Picture 19">
            <a:extLst>
              <a:ext uri="{FF2B5EF4-FFF2-40B4-BE49-F238E27FC236}">
                <a16:creationId xmlns:a16="http://schemas.microsoft.com/office/drawing/2014/main" id="{520EB8BB-2963-D9F7-EA50-F6DFC48CD3D9}"/>
              </a:ext>
            </a:extLst>
          </p:cNvPr>
          <p:cNvPicPr>
            <a:picLocks noChangeAspect="1"/>
          </p:cNvPicPr>
          <p:nvPr/>
        </p:nvPicPr>
        <p:blipFill rotWithShape="1">
          <a:blip r:embed="rId4"/>
          <a:srcRect l="53884" t="54606" r="5609" b="1241"/>
          <a:stretch/>
        </p:blipFill>
        <p:spPr>
          <a:xfrm>
            <a:off x="2215194" y="4621932"/>
            <a:ext cx="1227654" cy="1336214"/>
          </a:xfrm>
          <a:prstGeom prst="rect">
            <a:avLst/>
          </a:prstGeom>
        </p:spPr>
      </p:pic>
      <p:sp>
        <p:nvSpPr>
          <p:cNvPr id="21" name="TextBox 20">
            <a:extLst>
              <a:ext uri="{FF2B5EF4-FFF2-40B4-BE49-F238E27FC236}">
                <a16:creationId xmlns:a16="http://schemas.microsoft.com/office/drawing/2014/main" id="{7918782E-709C-E0EB-57C0-3ADBB6BF2331}"/>
              </a:ext>
            </a:extLst>
          </p:cNvPr>
          <p:cNvSpPr txBox="1"/>
          <p:nvPr/>
        </p:nvSpPr>
        <p:spPr>
          <a:xfrm>
            <a:off x="2209696" y="5513433"/>
            <a:ext cx="1227480" cy="738664"/>
          </a:xfrm>
          <a:prstGeom prst="rect">
            <a:avLst/>
          </a:prstGeom>
          <a:solidFill>
            <a:schemeClr val="bg1"/>
          </a:solidFill>
        </p:spPr>
        <p:txBody>
          <a:bodyPr wrap="square" lIns="0" rIns="0" rtlCol="0">
            <a:spAutoFit/>
          </a:bodyPr>
          <a:lstStyle/>
          <a:p>
            <a:pPr marL="0" marR="0" lvl="0" indent="0" algn="ctr" defTabSz="356616"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404040"/>
                </a:solidFill>
                <a:effectLst/>
                <a:uLnTx/>
                <a:uFillTx/>
                <a:latin typeface="Arial" panose="020B0604020202020204"/>
                <a:ea typeface="MS PGothic" panose="020B0600070205080204" pitchFamily="34" charset="-128"/>
                <a:cs typeface="+mn-cs"/>
              </a:rPr>
              <a:t>Collaborative Decision Making </a:t>
            </a:r>
          </a:p>
        </p:txBody>
      </p:sp>
    </p:spTree>
    <p:extLst>
      <p:ext uri="{BB962C8B-B14F-4D97-AF65-F5344CB8AC3E}">
        <p14:creationId xmlns:p14="http://schemas.microsoft.com/office/powerpoint/2010/main" val="10353024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F5DDD-0C56-802E-C0B9-C1C668DA06E4}"/>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4C890045-9553-ECAF-023D-96C7904FBD0C}"/>
              </a:ext>
            </a:extLst>
          </p:cNvPr>
          <p:cNvSpPr>
            <a:spLocks noGrp="1"/>
          </p:cNvSpPr>
          <p:nvPr>
            <p:ph type="title"/>
          </p:nvPr>
        </p:nvSpPr>
        <p:spPr/>
        <p:txBody>
          <a:bodyPr/>
          <a:lstStyle/>
          <a:p>
            <a:r>
              <a:rPr lang="en-US"/>
              <a:t>4561- Dillion Lake</a:t>
            </a:r>
          </a:p>
        </p:txBody>
      </p:sp>
      <p:sp>
        <p:nvSpPr>
          <p:cNvPr id="184" name="Text Placeholder 183">
            <a:extLst>
              <a:ext uri="{FF2B5EF4-FFF2-40B4-BE49-F238E27FC236}">
                <a16:creationId xmlns:a16="http://schemas.microsoft.com/office/drawing/2014/main" id="{F8EA8EE6-976C-7195-8703-FBD142384A7D}"/>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6DAB4277-A109-3191-ED8B-9C1E149EEB7F}"/>
              </a:ext>
            </a:extLst>
          </p:cNvPr>
          <p:cNvSpPr>
            <a:spLocks noGrp="1"/>
          </p:cNvSpPr>
          <p:nvPr>
            <p:ph type="body" sz="quarter" idx="13"/>
          </p:nvPr>
        </p:nvSpPr>
        <p:spPr>
          <a:xfrm>
            <a:off x="620486" y="1590675"/>
            <a:ext cx="4848661" cy="4581525"/>
          </a:xfrm>
        </p:spPr>
        <p:txBody>
          <a:bodyPr/>
          <a:lstStyle/>
          <a:p>
            <a:r>
              <a:rPr lang="en-US"/>
              <a:t>Maximum storage: constant = 790 ft</a:t>
            </a:r>
          </a:p>
          <a:p>
            <a:r>
              <a:rPr lang="en-US"/>
              <a:t>Upper Rule Curve: time pattern</a:t>
            </a:r>
          </a:p>
          <a:p>
            <a:endParaRPr lang="en-US"/>
          </a:p>
          <a:p>
            <a:endParaRPr lang="en-US"/>
          </a:p>
          <a:p>
            <a:endParaRPr lang="en-US"/>
          </a:p>
          <a:p>
            <a:endParaRPr lang="en-US"/>
          </a:p>
          <a:p>
            <a:endParaRPr lang="en-US"/>
          </a:p>
          <a:p>
            <a:r>
              <a:rPr lang="en-US"/>
              <a:t>Lower Rule Curve: constant = 0</a:t>
            </a:r>
          </a:p>
          <a:p>
            <a:r>
              <a:rPr lang="en-US"/>
              <a:t>Dead Storage: constant = 0</a:t>
            </a:r>
          </a:p>
          <a:p>
            <a:r>
              <a:rPr lang="en-US"/>
              <a:t>Nodes with Direct Withdrawals: none</a:t>
            </a:r>
          </a:p>
          <a:p>
            <a:r>
              <a:rPr lang="en-US"/>
              <a:t>Minimum Release: 50 </a:t>
            </a:r>
            <a:r>
              <a:rPr lang="en-US" err="1"/>
              <a:t>cfs</a:t>
            </a:r>
            <a:endParaRPr lang="en-US"/>
          </a:p>
        </p:txBody>
      </p:sp>
      <p:sp>
        <p:nvSpPr>
          <p:cNvPr id="2" name="Slide Number Placeholder 1">
            <a:extLst>
              <a:ext uri="{FF2B5EF4-FFF2-40B4-BE49-F238E27FC236}">
                <a16:creationId xmlns:a16="http://schemas.microsoft.com/office/drawing/2014/main" id="{07FE604E-9A95-2E8C-E0B7-CA2DE53D66A2}"/>
              </a:ext>
            </a:extLst>
          </p:cNvPr>
          <p:cNvSpPr>
            <a:spLocks noGrp="1"/>
          </p:cNvSpPr>
          <p:nvPr>
            <p:ph type="sldNum" sz="quarter" idx="10"/>
          </p:nvPr>
        </p:nvSpPr>
        <p:spPr/>
        <p:txBody>
          <a:bodyPr/>
          <a:lstStyle/>
          <a:p>
            <a:fld id="{ABF72756-0213-4A1F-BBDA-2E3072667FD8}" type="slidenum">
              <a:rPr lang="en-US" smtClean="0"/>
              <a:pPr/>
              <a:t>40</a:t>
            </a:fld>
            <a:endParaRPr lang="en-US"/>
          </a:p>
        </p:txBody>
      </p:sp>
      <p:graphicFrame>
        <p:nvGraphicFramePr>
          <p:cNvPr id="5" name="Table 4">
            <a:extLst>
              <a:ext uri="{FF2B5EF4-FFF2-40B4-BE49-F238E27FC236}">
                <a16:creationId xmlns:a16="http://schemas.microsoft.com/office/drawing/2014/main" id="{102179A5-5E07-2CB2-7248-725147D4BE44}"/>
              </a:ext>
            </a:extLst>
          </p:cNvPr>
          <p:cNvGraphicFramePr>
            <a:graphicFrameLocks noGrp="1"/>
          </p:cNvGraphicFramePr>
          <p:nvPr/>
        </p:nvGraphicFramePr>
        <p:xfrm>
          <a:off x="5602036" y="1401152"/>
          <a:ext cx="5969478" cy="4421671"/>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569223">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240778">
                <a:tc>
                  <a:txBody>
                    <a:bodyPr/>
                    <a:lstStyle/>
                    <a:p>
                      <a:pPr algn="ctr" fontAlgn="b"/>
                      <a:r>
                        <a:rPr lang="en-US" sz="1100" b="0" i="0" u="none" strike="noStrike">
                          <a:solidFill>
                            <a:srgbClr val="000000"/>
                          </a:solidFill>
                          <a:effectLst/>
                          <a:latin typeface="Arial" panose="020B0604020202020204" pitchFamily="34" charset="0"/>
                        </a:rPr>
                        <a:t>711.59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0.02</a:t>
                      </a:r>
                    </a:p>
                  </a:txBody>
                  <a:tcPr marL="0" marR="0" marT="0" marB="0" anchor="b"/>
                </a:tc>
                <a:extLst>
                  <a:ext uri="{0D108BD9-81ED-4DB2-BD59-A6C34878D82A}">
                    <a16:rowId xmlns:a16="http://schemas.microsoft.com/office/drawing/2014/main" val="4261115255"/>
                  </a:ext>
                </a:extLst>
              </a:tr>
              <a:tr h="240778">
                <a:tc>
                  <a:txBody>
                    <a:bodyPr/>
                    <a:lstStyle/>
                    <a:p>
                      <a:pPr algn="ctr" fontAlgn="b"/>
                      <a:r>
                        <a:rPr lang="en-US" sz="1100" b="0" i="0" u="none" strike="noStrike">
                          <a:solidFill>
                            <a:srgbClr val="000000"/>
                          </a:solidFill>
                          <a:effectLst/>
                          <a:latin typeface="Arial" panose="020B0604020202020204" pitchFamily="34" charset="0"/>
                        </a:rPr>
                        <a:t>713.49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0.38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2.04</a:t>
                      </a:r>
                    </a:p>
                  </a:txBody>
                  <a:tcPr marL="0" marR="0" marT="0" marB="0" anchor="b"/>
                </a:tc>
                <a:extLst>
                  <a:ext uri="{0D108BD9-81ED-4DB2-BD59-A6C34878D82A}">
                    <a16:rowId xmlns:a16="http://schemas.microsoft.com/office/drawing/2014/main" val="1376731378"/>
                  </a:ext>
                </a:extLst>
              </a:tr>
              <a:tr h="240778">
                <a:tc>
                  <a:txBody>
                    <a:bodyPr/>
                    <a:lstStyle/>
                    <a:p>
                      <a:pPr algn="ctr" fontAlgn="b"/>
                      <a:r>
                        <a:rPr lang="en-US" sz="1100" b="0" i="0" u="none" strike="noStrike">
                          <a:solidFill>
                            <a:srgbClr val="000000"/>
                          </a:solidFill>
                          <a:effectLst/>
                          <a:latin typeface="Arial" panose="020B0604020202020204" pitchFamily="34" charset="0"/>
                        </a:rPr>
                        <a:t>715.38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3.34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8.88</a:t>
                      </a:r>
                    </a:p>
                  </a:txBody>
                  <a:tcPr marL="0" marR="0" marT="0" marB="0" anchor="b"/>
                </a:tc>
                <a:extLst>
                  <a:ext uri="{0D108BD9-81ED-4DB2-BD59-A6C34878D82A}">
                    <a16:rowId xmlns:a16="http://schemas.microsoft.com/office/drawing/2014/main" val="4183877294"/>
                  </a:ext>
                </a:extLst>
              </a:tr>
              <a:tr h="240778">
                <a:tc>
                  <a:txBody>
                    <a:bodyPr/>
                    <a:lstStyle/>
                    <a:p>
                      <a:pPr algn="ctr" fontAlgn="b"/>
                      <a:r>
                        <a:rPr lang="en-US" sz="1100" b="0" i="0" u="none" strike="noStrike">
                          <a:solidFill>
                            <a:srgbClr val="000000"/>
                          </a:solidFill>
                          <a:effectLst/>
                          <a:latin typeface="Arial" panose="020B0604020202020204" pitchFamily="34" charset="0"/>
                        </a:rPr>
                        <a:t>717.27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16.95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37.33</a:t>
                      </a:r>
                    </a:p>
                  </a:txBody>
                  <a:tcPr marL="0" marR="0" marT="0" marB="0" anchor="b"/>
                </a:tc>
                <a:extLst>
                  <a:ext uri="{0D108BD9-81ED-4DB2-BD59-A6C34878D82A}">
                    <a16:rowId xmlns:a16="http://schemas.microsoft.com/office/drawing/2014/main" val="3087503957"/>
                  </a:ext>
                </a:extLst>
              </a:tr>
              <a:tr h="240778">
                <a:tc>
                  <a:txBody>
                    <a:bodyPr/>
                    <a:lstStyle/>
                    <a:p>
                      <a:pPr algn="ctr" fontAlgn="b"/>
                      <a:r>
                        <a:rPr lang="en-US" sz="1100" b="0" i="0" u="none" strike="noStrike">
                          <a:solidFill>
                            <a:srgbClr val="000000"/>
                          </a:solidFill>
                          <a:effectLst/>
                          <a:latin typeface="Arial" panose="020B0604020202020204" pitchFamily="34" charset="0"/>
                        </a:rPr>
                        <a:t>719.17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57.27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131.57</a:t>
                      </a:r>
                    </a:p>
                  </a:txBody>
                  <a:tcPr marL="0" marR="0" marT="0" marB="0" anchor="b"/>
                </a:tc>
                <a:extLst>
                  <a:ext uri="{0D108BD9-81ED-4DB2-BD59-A6C34878D82A}">
                    <a16:rowId xmlns:a16="http://schemas.microsoft.com/office/drawing/2014/main" val="1525391486"/>
                  </a:ext>
                </a:extLst>
              </a:tr>
              <a:tr h="240778">
                <a:tc>
                  <a:txBody>
                    <a:bodyPr/>
                    <a:lstStyle/>
                    <a:p>
                      <a:pPr algn="ctr" fontAlgn="b"/>
                      <a:r>
                        <a:rPr lang="en-US" sz="1100" b="0" i="0" u="none" strike="noStrike">
                          <a:solidFill>
                            <a:srgbClr val="000000"/>
                          </a:solidFill>
                          <a:effectLst/>
                          <a:latin typeface="Arial" panose="020B0604020202020204" pitchFamily="34" charset="0"/>
                        </a:rPr>
                        <a:t>721.06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170.30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221.38</a:t>
                      </a:r>
                    </a:p>
                  </a:txBody>
                  <a:tcPr marL="0" marR="0" marT="0" marB="0" anchor="b"/>
                </a:tc>
                <a:extLst>
                  <a:ext uri="{0D108BD9-81ED-4DB2-BD59-A6C34878D82A}">
                    <a16:rowId xmlns:a16="http://schemas.microsoft.com/office/drawing/2014/main" val="2635905631"/>
                  </a:ext>
                </a:extLst>
              </a:tr>
              <a:tr h="240778">
                <a:tc>
                  <a:txBody>
                    <a:bodyPr/>
                    <a:lstStyle/>
                    <a:p>
                      <a:pPr algn="ctr" fontAlgn="b"/>
                      <a:r>
                        <a:rPr lang="en-US" sz="1100" b="0" i="0" u="none" strike="noStrike">
                          <a:solidFill>
                            <a:srgbClr val="000000"/>
                          </a:solidFill>
                          <a:effectLst/>
                          <a:latin typeface="Arial" panose="020B0604020202020204" pitchFamily="34" charset="0"/>
                        </a:rPr>
                        <a:t>722.96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330.19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306.70</a:t>
                      </a:r>
                    </a:p>
                  </a:txBody>
                  <a:tcPr marL="0" marR="0" marT="0" marB="0" anchor="b"/>
                </a:tc>
                <a:extLst>
                  <a:ext uri="{0D108BD9-81ED-4DB2-BD59-A6C34878D82A}">
                    <a16:rowId xmlns:a16="http://schemas.microsoft.com/office/drawing/2014/main" val="1498926147"/>
                  </a:ext>
                </a:extLst>
              </a:tr>
              <a:tr h="240778">
                <a:tc>
                  <a:txBody>
                    <a:bodyPr/>
                    <a:lstStyle/>
                    <a:p>
                      <a:pPr algn="ctr" fontAlgn="b"/>
                      <a:r>
                        <a:rPr lang="en-US" sz="1100" b="0" i="0" u="none" strike="noStrike">
                          <a:solidFill>
                            <a:srgbClr val="000000"/>
                          </a:solidFill>
                          <a:effectLst/>
                          <a:latin typeface="Arial" panose="020B0604020202020204" pitchFamily="34" charset="0"/>
                        </a:rPr>
                        <a:t>724.85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547.06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393.14</a:t>
                      </a:r>
                    </a:p>
                  </a:txBody>
                  <a:tcPr marL="0" marR="0" marT="0" marB="0" anchor="b"/>
                </a:tc>
                <a:extLst>
                  <a:ext uri="{0D108BD9-81ED-4DB2-BD59-A6C34878D82A}">
                    <a16:rowId xmlns:a16="http://schemas.microsoft.com/office/drawing/2014/main" val="832141628"/>
                  </a:ext>
                </a:extLst>
              </a:tr>
              <a:tr h="240778">
                <a:tc>
                  <a:txBody>
                    <a:bodyPr/>
                    <a:lstStyle/>
                    <a:p>
                      <a:pPr algn="ctr" fontAlgn="b"/>
                      <a:r>
                        <a:rPr lang="en-US" sz="1100" b="0" i="0" u="none" strike="noStrike">
                          <a:solidFill>
                            <a:srgbClr val="000000"/>
                          </a:solidFill>
                          <a:effectLst/>
                          <a:latin typeface="Arial" panose="020B0604020202020204" pitchFamily="34" charset="0"/>
                        </a:rPr>
                        <a:t>726.74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835.89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515.94</a:t>
                      </a:r>
                    </a:p>
                  </a:txBody>
                  <a:tcPr marL="0" marR="0" marT="0" marB="0" anchor="b"/>
                </a:tc>
                <a:extLst>
                  <a:ext uri="{0D108BD9-81ED-4DB2-BD59-A6C34878D82A}">
                    <a16:rowId xmlns:a16="http://schemas.microsoft.com/office/drawing/2014/main" val="2372256179"/>
                  </a:ext>
                </a:extLst>
              </a:tr>
              <a:tr h="240778">
                <a:tc>
                  <a:txBody>
                    <a:bodyPr/>
                    <a:lstStyle/>
                    <a:p>
                      <a:pPr algn="ctr" fontAlgn="b"/>
                      <a:r>
                        <a:rPr lang="en-US" sz="1100" b="0" i="0" u="none" strike="noStrike">
                          <a:solidFill>
                            <a:srgbClr val="000000"/>
                          </a:solidFill>
                          <a:effectLst/>
                          <a:latin typeface="Arial" panose="020B0604020202020204" pitchFamily="34" charset="0"/>
                        </a:rPr>
                        <a:t>728.64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1183.47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624.51</a:t>
                      </a:r>
                    </a:p>
                  </a:txBody>
                  <a:tcPr marL="0" marR="0" marT="0" marB="0" anchor="b"/>
                </a:tc>
                <a:extLst>
                  <a:ext uri="{0D108BD9-81ED-4DB2-BD59-A6C34878D82A}">
                    <a16:rowId xmlns:a16="http://schemas.microsoft.com/office/drawing/2014/main" val="72445068"/>
                  </a:ext>
                </a:extLst>
              </a:tr>
              <a:tr h="240778">
                <a:tc>
                  <a:txBody>
                    <a:bodyPr/>
                    <a:lstStyle/>
                    <a:p>
                      <a:pPr algn="ctr" fontAlgn="b"/>
                      <a:r>
                        <a:rPr lang="en-US" sz="1100" b="0" i="0" u="none" strike="noStrike">
                          <a:solidFill>
                            <a:srgbClr val="000000"/>
                          </a:solidFill>
                          <a:effectLst/>
                          <a:latin typeface="Arial" panose="020B0604020202020204" pitchFamily="34" charset="0"/>
                        </a:rPr>
                        <a:t>730.53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1599.53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714.57</a:t>
                      </a:r>
                    </a:p>
                  </a:txBody>
                  <a:tcPr marL="0" marR="0" marT="0" marB="0" anchor="b"/>
                </a:tc>
                <a:extLst>
                  <a:ext uri="{0D108BD9-81ED-4DB2-BD59-A6C34878D82A}">
                    <a16:rowId xmlns:a16="http://schemas.microsoft.com/office/drawing/2014/main" val="1648931861"/>
                  </a:ext>
                </a:extLst>
              </a:tr>
              <a:tr h="240778">
                <a:tc>
                  <a:txBody>
                    <a:bodyPr/>
                    <a:lstStyle/>
                    <a:p>
                      <a:pPr algn="ctr" fontAlgn="b"/>
                      <a:r>
                        <a:rPr lang="en-US" sz="1100" b="0" i="0" u="none" strike="noStrike">
                          <a:solidFill>
                            <a:srgbClr val="000000"/>
                          </a:solidFill>
                          <a:effectLst/>
                          <a:latin typeface="Arial" panose="020B0604020202020204" pitchFamily="34" charset="0"/>
                        </a:rPr>
                        <a:t>732.42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2075.61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811.64</a:t>
                      </a:r>
                    </a:p>
                  </a:txBody>
                  <a:tcPr marL="0" marR="0" marT="0" marB="0" anchor="b"/>
                </a:tc>
                <a:extLst>
                  <a:ext uri="{0D108BD9-81ED-4DB2-BD59-A6C34878D82A}">
                    <a16:rowId xmlns:a16="http://schemas.microsoft.com/office/drawing/2014/main" val="2670807591"/>
                  </a:ext>
                </a:extLst>
              </a:tr>
              <a:tr h="240778">
                <a:tc>
                  <a:txBody>
                    <a:bodyPr/>
                    <a:lstStyle/>
                    <a:p>
                      <a:pPr algn="ctr" fontAlgn="b"/>
                      <a:r>
                        <a:rPr lang="en-US" sz="1100" b="0" i="0" u="none" strike="noStrike">
                          <a:solidFill>
                            <a:srgbClr val="000000"/>
                          </a:solidFill>
                          <a:effectLst/>
                          <a:latin typeface="Arial" panose="020B0604020202020204" pitchFamily="34" charset="0"/>
                        </a:rPr>
                        <a:t>734.32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2599.85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910.27</a:t>
                      </a:r>
                    </a:p>
                  </a:txBody>
                  <a:tcPr marL="0" marR="0" marT="0" marB="0" anchor="b"/>
                </a:tc>
                <a:extLst>
                  <a:ext uri="{0D108BD9-81ED-4DB2-BD59-A6C34878D82A}">
                    <a16:rowId xmlns:a16="http://schemas.microsoft.com/office/drawing/2014/main" val="2777458424"/>
                  </a:ext>
                </a:extLst>
              </a:tr>
              <a:tr h="240778">
                <a:tc>
                  <a:txBody>
                    <a:bodyPr/>
                    <a:lstStyle/>
                    <a:p>
                      <a:pPr algn="ctr" fontAlgn="b"/>
                      <a:r>
                        <a:rPr lang="en-US" sz="1100" b="0" i="0" u="none" strike="noStrike">
                          <a:solidFill>
                            <a:srgbClr val="000000"/>
                          </a:solidFill>
                          <a:effectLst/>
                          <a:latin typeface="Arial" panose="020B0604020202020204" pitchFamily="34" charset="0"/>
                        </a:rPr>
                        <a:t>736.21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3228.88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1136.83</a:t>
                      </a:r>
                    </a:p>
                  </a:txBody>
                  <a:tcPr marL="0" marR="0" marT="0" marB="0" anchor="b"/>
                </a:tc>
                <a:extLst>
                  <a:ext uri="{0D108BD9-81ED-4DB2-BD59-A6C34878D82A}">
                    <a16:rowId xmlns:a16="http://schemas.microsoft.com/office/drawing/2014/main" val="3649121890"/>
                  </a:ext>
                </a:extLst>
              </a:tr>
              <a:tr h="240778">
                <a:tc>
                  <a:txBody>
                    <a:bodyPr/>
                    <a:lstStyle/>
                    <a:p>
                      <a:pPr algn="ctr" fontAlgn="b"/>
                      <a:r>
                        <a:rPr lang="en-US" sz="1100" b="0" i="0" u="none" strike="noStrike">
                          <a:solidFill>
                            <a:srgbClr val="000000"/>
                          </a:solidFill>
                          <a:effectLst/>
                          <a:latin typeface="Arial" panose="020B0604020202020204" pitchFamily="34" charset="0"/>
                        </a:rPr>
                        <a:t>738.11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3989.62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1341.77</a:t>
                      </a:r>
                    </a:p>
                  </a:txBody>
                  <a:tcPr marL="0" marR="0" marT="0" marB="0" anchor="b"/>
                </a:tc>
                <a:extLst>
                  <a:ext uri="{0D108BD9-81ED-4DB2-BD59-A6C34878D82A}">
                    <a16:rowId xmlns:a16="http://schemas.microsoft.com/office/drawing/2014/main" val="3856789045"/>
                  </a:ext>
                </a:extLst>
              </a:tr>
              <a:tr h="240778">
                <a:tc>
                  <a:txBody>
                    <a:bodyPr/>
                    <a:lstStyle/>
                    <a:p>
                      <a:pPr algn="ctr" fontAlgn="b"/>
                      <a:r>
                        <a:rPr lang="en-US" sz="1100" b="0" i="0" u="none" strike="noStrike">
                          <a:solidFill>
                            <a:srgbClr val="000000"/>
                          </a:solidFill>
                          <a:effectLst/>
                          <a:latin typeface="Arial" panose="020B0604020202020204" pitchFamily="34" charset="0"/>
                        </a:rPr>
                        <a:t>740.00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4874.27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1499.75</a:t>
                      </a:r>
                    </a:p>
                  </a:txBody>
                  <a:tcPr marL="0" marR="0" marT="0" marB="0" anchor="b"/>
                </a:tc>
                <a:extLst>
                  <a:ext uri="{0D108BD9-81ED-4DB2-BD59-A6C34878D82A}">
                    <a16:rowId xmlns:a16="http://schemas.microsoft.com/office/drawing/2014/main" val="3861242617"/>
                  </a:ext>
                </a:extLst>
              </a:tr>
            </a:tbl>
          </a:graphicData>
        </a:graphic>
      </p:graphicFrame>
      <p:graphicFrame>
        <p:nvGraphicFramePr>
          <p:cNvPr id="6" name="Table 5">
            <a:extLst>
              <a:ext uri="{FF2B5EF4-FFF2-40B4-BE49-F238E27FC236}">
                <a16:creationId xmlns:a16="http://schemas.microsoft.com/office/drawing/2014/main" id="{5B33637F-6E24-BE6F-77C9-F2850DA5D14A}"/>
              </a:ext>
            </a:extLst>
          </p:cNvPr>
          <p:cNvGraphicFramePr>
            <a:graphicFrameLocks noGrp="1"/>
          </p:cNvGraphicFramePr>
          <p:nvPr/>
        </p:nvGraphicFramePr>
        <p:xfrm>
          <a:off x="983695" y="2494415"/>
          <a:ext cx="2924071" cy="1574772"/>
        </p:xfrm>
        <a:graphic>
          <a:graphicData uri="http://schemas.openxmlformats.org/drawingml/2006/table">
            <a:tbl>
              <a:tblPr>
                <a:tableStyleId>{5C22544A-7EE6-4342-B048-85BDC9FD1C3A}</a:tableStyleId>
              </a:tblPr>
              <a:tblGrid>
                <a:gridCol w="1466637">
                  <a:extLst>
                    <a:ext uri="{9D8B030D-6E8A-4147-A177-3AD203B41FA5}">
                      <a16:colId xmlns:a16="http://schemas.microsoft.com/office/drawing/2014/main" val="2161264650"/>
                    </a:ext>
                  </a:extLst>
                </a:gridCol>
                <a:gridCol w="1457434">
                  <a:extLst>
                    <a:ext uri="{9D8B030D-6E8A-4147-A177-3AD203B41FA5}">
                      <a16:colId xmlns:a16="http://schemas.microsoft.com/office/drawing/2014/main" val="2055969186"/>
                    </a:ext>
                  </a:extLst>
                </a:gridCol>
              </a:tblGrid>
              <a:tr h="262462">
                <a:tc>
                  <a:txBody>
                    <a:bodyPr/>
                    <a:lstStyle/>
                    <a:p>
                      <a:pPr marL="0" algn="ctr" defTabSz="411475" rtl="0" eaLnBrk="1" fontAlgn="b" latinLnBrk="0" hangingPunct="1"/>
                      <a:r>
                        <a:rPr lang="en-US" sz="1620" b="1" kern="1200">
                          <a:solidFill>
                            <a:schemeClr val="lt1"/>
                          </a:solidFill>
                          <a:latin typeface="+mn-lt"/>
                          <a:ea typeface="+mn-ea"/>
                          <a:cs typeface="+mn-cs"/>
                        </a:rPr>
                        <a:t>Date</a:t>
                      </a:r>
                    </a:p>
                  </a:txBody>
                  <a:tcPr marL="0" marR="0" marT="0" marB="0" anchor="ctr">
                    <a:solidFill>
                      <a:srgbClr val="395173"/>
                    </a:solidFill>
                  </a:tcPr>
                </a:tc>
                <a:tc>
                  <a:txBody>
                    <a:bodyPr/>
                    <a:lstStyle/>
                    <a:p>
                      <a:pPr marL="0" algn="ctr" defTabSz="411475" rtl="0" eaLnBrk="1" fontAlgn="b" latinLnBrk="0" hangingPunct="1"/>
                      <a:r>
                        <a:rPr lang="en-US" sz="1620" b="1" kern="1200">
                          <a:solidFill>
                            <a:schemeClr val="lt1"/>
                          </a:solidFill>
                          <a:latin typeface="+mn-lt"/>
                          <a:ea typeface="+mn-ea"/>
                          <a:cs typeface="+mn-cs"/>
                        </a:rPr>
                        <a:t>Storage (ft)</a:t>
                      </a:r>
                    </a:p>
                  </a:txBody>
                  <a:tcPr marL="0" marR="0" marT="0" marB="0" anchor="ctr">
                    <a:solidFill>
                      <a:srgbClr val="395173"/>
                    </a:solidFill>
                  </a:tcPr>
                </a:tc>
                <a:extLst>
                  <a:ext uri="{0D108BD9-81ED-4DB2-BD59-A6C34878D82A}">
                    <a16:rowId xmlns:a16="http://schemas.microsoft.com/office/drawing/2014/main" val="648198593"/>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11/30</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737.00</a:t>
                      </a:r>
                    </a:p>
                  </a:txBody>
                  <a:tcPr marL="0" marR="0" marT="0" marB="0" anchor="ctr">
                    <a:solidFill>
                      <a:srgbClr val="CED0D5"/>
                    </a:solidFill>
                  </a:tcPr>
                </a:tc>
                <a:extLst>
                  <a:ext uri="{0D108BD9-81ED-4DB2-BD59-A6C34878D82A}">
                    <a16:rowId xmlns:a16="http://schemas.microsoft.com/office/drawing/2014/main" val="289616225"/>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12/01</a:t>
                      </a:r>
                    </a:p>
                  </a:txBody>
                  <a:tcPr marL="0" marR="0" marT="0" marB="0" anchor="ct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734.00</a:t>
                      </a:r>
                    </a:p>
                  </a:txBody>
                  <a:tcPr marL="0" marR="0" marT="0" marB="0" anchor="ctr"/>
                </a:tc>
                <a:extLst>
                  <a:ext uri="{0D108BD9-81ED-4DB2-BD59-A6C34878D82A}">
                    <a16:rowId xmlns:a16="http://schemas.microsoft.com/office/drawing/2014/main" val="3196568561"/>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01/01</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734.00</a:t>
                      </a:r>
                    </a:p>
                  </a:txBody>
                  <a:tcPr marL="0" marR="0" marT="0" marB="0" anchor="ctr">
                    <a:solidFill>
                      <a:srgbClr val="CED0D5"/>
                    </a:solidFill>
                  </a:tcPr>
                </a:tc>
                <a:extLst>
                  <a:ext uri="{0D108BD9-81ED-4DB2-BD59-A6C34878D82A}">
                    <a16:rowId xmlns:a16="http://schemas.microsoft.com/office/drawing/2014/main" val="1344036584"/>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04/14</a:t>
                      </a:r>
                    </a:p>
                  </a:txBody>
                  <a:tcPr marL="0" marR="0" marT="0" marB="0" anchor="ct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734.00</a:t>
                      </a:r>
                    </a:p>
                  </a:txBody>
                  <a:tcPr marL="0" marR="0" marT="0" marB="0" anchor="ctr"/>
                </a:tc>
                <a:extLst>
                  <a:ext uri="{0D108BD9-81ED-4DB2-BD59-A6C34878D82A}">
                    <a16:rowId xmlns:a16="http://schemas.microsoft.com/office/drawing/2014/main" val="2617000107"/>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04/15</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737.00</a:t>
                      </a:r>
                    </a:p>
                  </a:txBody>
                  <a:tcPr marL="0" marR="0" marT="0" marB="0" anchor="ctr">
                    <a:solidFill>
                      <a:srgbClr val="CED0D5"/>
                    </a:solidFill>
                  </a:tcPr>
                </a:tc>
                <a:extLst>
                  <a:ext uri="{0D108BD9-81ED-4DB2-BD59-A6C34878D82A}">
                    <a16:rowId xmlns:a16="http://schemas.microsoft.com/office/drawing/2014/main" val="1796342913"/>
                  </a:ext>
                </a:extLst>
              </a:tr>
            </a:tbl>
          </a:graphicData>
        </a:graphic>
      </p:graphicFrame>
    </p:spTree>
    <p:extLst>
      <p:ext uri="{BB962C8B-B14F-4D97-AF65-F5344CB8AC3E}">
        <p14:creationId xmlns:p14="http://schemas.microsoft.com/office/powerpoint/2010/main" val="22013656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31B41-44CB-6F04-FAA5-9EC52EE0C1A5}"/>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B3AC79DE-DF35-1AEB-36DB-041A0329F4C8}"/>
              </a:ext>
            </a:extLst>
          </p:cNvPr>
          <p:cNvSpPr>
            <a:spLocks noGrp="1"/>
          </p:cNvSpPr>
          <p:nvPr>
            <p:ph type="title"/>
          </p:nvPr>
        </p:nvSpPr>
        <p:spPr/>
        <p:txBody>
          <a:bodyPr/>
          <a:lstStyle/>
          <a:p>
            <a:r>
              <a:rPr lang="en-US"/>
              <a:t>4660- Indian Lake</a:t>
            </a:r>
          </a:p>
        </p:txBody>
      </p:sp>
      <p:sp>
        <p:nvSpPr>
          <p:cNvPr id="184" name="Text Placeholder 183">
            <a:extLst>
              <a:ext uri="{FF2B5EF4-FFF2-40B4-BE49-F238E27FC236}">
                <a16:creationId xmlns:a16="http://schemas.microsoft.com/office/drawing/2014/main" id="{E94A294C-B093-B983-D4C2-9645DE3541EB}"/>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240B22F5-FD3A-EA76-7131-54319E641215}"/>
              </a:ext>
            </a:extLst>
          </p:cNvPr>
          <p:cNvSpPr>
            <a:spLocks noGrp="1"/>
          </p:cNvSpPr>
          <p:nvPr>
            <p:ph type="body" sz="quarter" idx="13"/>
          </p:nvPr>
        </p:nvSpPr>
        <p:spPr>
          <a:xfrm>
            <a:off x="620486" y="1590675"/>
            <a:ext cx="4848661" cy="4581525"/>
          </a:xfrm>
        </p:spPr>
        <p:txBody>
          <a:bodyPr/>
          <a:lstStyle/>
          <a:p>
            <a:r>
              <a:rPr lang="en-US"/>
              <a:t>Maximum storage: constant = 998.3 ft</a:t>
            </a:r>
          </a:p>
          <a:p>
            <a:r>
              <a:rPr lang="en-US"/>
              <a:t>Upper Rule Curve: constant = 996.3</a:t>
            </a:r>
          </a:p>
          <a:p>
            <a:r>
              <a:rPr lang="en-US"/>
              <a:t>Lower Rule Curve: constant = 0</a:t>
            </a:r>
          </a:p>
          <a:p>
            <a:r>
              <a:rPr lang="en-US"/>
              <a:t>Dead Storage: constant = 0</a:t>
            </a:r>
          </a:p>
          <a:p>
            <a:r>
              <a:rPr lang="en-US"/>
              <a:t>Nodes with Direct Withdrawals: none</a:t>
            </a:r>
          </a:p>
        </p:txBody>
      </p:sp>
      <p:sp>
        <p:nvSpPr>
          <p:cNvPr id="2" name="Slide Number Placeholder 1">
            <a:extLst>
              <a:ext uri="{FF2B5EF4-FFF2-40B4-BE49-F238E27FC236}">
                <a16:creationId xmlns:a16="http://schemas.microsoft.com/office/drawing/2014/main" id="{4AD0F8A7-28A1-3E9B-CB45-F8498F2FDC0B}"/>
              </a:ext>
            </a:extLst>
          </p:cNvPr>
          <p:cNvSpPr>
            <a:spLocks noGrp="1"/>
          </p:cNvSpPr>
          <p:nvPr>
            <p:ph type="sldNum" sz="quarter" idx="10"/>
          </p:nvPr>
        </p:nvSpPr>
        <p:spPr/>
        <p:txBody>
          <a:bodyPr/>
          <a:lstStyle/>
          <a:p>
            <a:fld id="{ABF72756-0213-4A1F-BBDA-2E3072667FD8}" type="slidenum">
              <a:rPr lang="en-US" smtClean="0"/>
              <a:pPr/>
              <a:t>41</a:t>
            </a:fld>
            <a:endParaRPr lang="en-US"/>
          </a:p>
        </p:txBody>
      </p:sp>
      <p:graphicFrame>
        <p:nvGraphicFramePr>
          <p:cNvPr id="5" name="Table 4">
            <a:extLst>
              <a:ext uri="{FF2B5EF4-FFF2-40B4-BE49-F238E27FC236}">
                <a16:creationId xmlns:a16="http://schemas.microsoft.com/office/drawing/2014/main" id="{11249C09-72DD-F23C-7155-3D1B9A83E1A0}"/>
              </a:ext>
            </a:extLst>
          </p:cNvPr>
          <p:cNvGraphicFramePr>
            <a:graphicFrameLocks noGrp="1"/>
          </p:cNvGraphicFramePr>
          <p:nvPr/>
        </p:nvGraphicFramePr>
        <p:xfrm>
          <a:off x="5602036" y="1401152"/>
          <a:ext cx="5969478" cy="4421671"/>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569223">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240778">
                <a:tc>
                  <a:txBody>
                    <a:bodyPr/>
                    <a:lstStyle/>
                    <a:p>
                      <a:pPr algn="ctr" fontAlgn="b"/>
                      <a:r>
                        <a:rPr lang="en-US" sz="1100" b="0" i="0" u="none" strike="noStrike">
                          <a:solidFill>
                            <a:srgbClr val="000000"/>
                          </a:solidFill>
                          <a:effectLst/>
                          <a:latin typeface="Arial" panose="020B0604020202020204" pitchFamily="34" charset="0"/>
                        </a:rPr>
                        <a:t>979.26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0.02</a:t>
                      </a:r>
                    </a:p>
                  </a:txBody>
                  <a:tcPr marL="0" marR="0" marT="0" marB="0" anchor="b"/>
                </a:tc>
                <a:extLst>
                  <a:ext uri="{0D108BD9-81ED-4DB2-BD59-A6C34878D82A}">
                    <a16:rowId xmlns:a16="http://schemas.microsoft.com/office/drawing/2014/main" val="4261115255"/>
                  </a:ext>
                </a:extLst>
              </a:tr>
              <a:tr h="240778">
                <a:tc>
                  <a:txBody>
                    <a:bodyPr/>
                    <a:lstStyle/>
                    <a:p>
                      <a:pPr algn="ctr" fontAlgn="b"/>
                      <a:r>
                        <a:rPr lang="en-US" sz="1100" b="0" i="0" u="none" strike="noStrike">
                          <a:solidFill>
                            <a:srgbClr val="000000"/>
                          </a:solidFill>
                          <a:effectLst/>
                          <a:latin typeface="Arial" panose="020B0604020202020204" pitchFamily="34" charset="0"/>
                        </a:rPr>
                        <a:t>980.20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0.99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7.76</a:t>
                      </a:r>
                    </a:p>
                  </a:txBody>
                  <a:tcPr marL="0" marR="0" marT="0" marB="0" anchor="b"/>
                </a:tc>
                <a:extLst>
                  <a:ext uri="{0D108BD9-81ED-4DB2-BD59-A6C34878D82A}">
                    <a16:rowId xmlns:a16="http://schemas.microsoft.com/office/drawing/2014/main" val="1376731378"/>
                  </a:ext>
                </a:extLst>
              </a:tr>
              <a:tr h="240778">
                <a:tc>
                  <a:txBody>
                    <a:bodyPr/>
                    <a:lstStyle/>
                    <a:p>
                      <a:pPr algn="ctr" fontAlgn="b"/>
                      <a:r>
                        <a:rPr lang="en-US" sz="1100" b="0" i="0" u="none" strike="noStrike">
                          <a:solidFill>
                            <a:srgbClr val="000000"/>
                          </a:solidFill>
                          <a:effectLst/>
                          <a:latin typeface="Arial" panose="020B0604020202020204" pitchFamily="34" charset="0"/>
                        </a:rPr>
                        <a:t>981.14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5.12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19.77</a:t>
                      </a:r>
                    </a:p>
                  </a:txBody>
                  <a:tcPr marL="0" marR="0" marT="0" marB="0" anchor="b"/>
                </a:tc>
                <a:extLst>
                  <a:ext uri="{0D108BD9-81ED-4DB2-BD59-A6C34878D82A}">
                    <a16:rowId xmlns:a16="http://schemas.microsoft.com/office/drawing/2014/main" val="4183877294"/>
                  </a:ext>
                </a:extLst>
              </a:tr>
              <a:tr h="240778">
                <a:tc>
                  <a:txBody>
                    <a:bodyPr/>
                    <a:lstStyle/>
                    <a:p>
                      <a:pPr algn="ctr" fontAlgn="b"/>
                      <a:r>
                        <a:rPr lang="en-US" sz="1100" b="0" i="0" u="none" strike="noStrike">
                          <a:solidFill>
                            <a:srgbClr val="000000"/>
                          </a:solidFill>
                          <a:effectLst/>
                          <a:latin typeface="Arial" panose="020B0604020202020204" pitchFamily="34" charset="0"/>
                        </a:rPr>
                        <a:t>982.09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13.32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32.63</a:t>
                      </a:r>
                    </a:p>
                  </a:txBody>
                  <a:tcPr marL="0" marR="0" marT="0" marB="0" anchor="b"/>
                </a:tc>
                <a:extLst>
                  <a:ext uri="{0D108BD9-81ED-4DB2-BD59-A6C34878D82A}">
                    <a16:rowId xmlns:a16="http://schemas.microsoft.com/office/drawing/2014/main" val="3087503957"/>
                  </a:ext>
                </a:extLst>
              </a:tr>
              <a:tr h="240778">
                <a:tc>
                  <a:txBody>
                    <a:bodyPr/>
                    <a:lstStyle/>
                    <a:p>
                      <a:pPr algn="ctr" fontAlgn="b"/>
                      <a:r>
                        <a:rPr lang="en-US" sz="1100" b="0" i="0" u="none" strike="noStrike">
                          <a:solidFill>
                            <a:srgbClr val="000000"/>
                          </a:solidFill>
                          <a:effectLst/>
                          <a:latin typeface="Arial" panose="020B0604020202020204" pitchFamily="34" charset="0"/>
                        </a:rPr>
                        <a:t>983.03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25.01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43.10</a:t>
                      </a:r>
                    </a:p>
                  </a:txBody>
                  <a:tcPr marL="0" marR="0" marT="0" marB="0" anchor="b"/>
                </a:tc>
                <a:extLst>
                  <a:ext uri="{0D108BD9-81ED-4DB2-BD59-A6C34878D82A}">
                    <a16:rowId xmlns:a16="http://schemas.microsoft.com/office/drawing/2014/main" val="1525391486"/>
                  </a:ext>
                </a:extLst>
              </a:tr>
              <a:tr h="240778">
                <a:tc>
                  <a:txBody>
                    <a:bodyPr/>
                    <a:lstStyle/>
                    <a:p>
                      <a:pPr algn="ctr" fontAlgn="b"/>
                      <a:r>
                        <a:rPr lang="en-US" sz="1100" b="0" i="0" u="none" strike="noStrike">
                          <a:solidFill>
                            <a:srgbClr val="000000"/>
                          </a:solidFill>
                          <a:effectLst/>
                          <a:latin typeface="Arial" panose="020B0604020202020204" pitchFamily="34" charset="0"/>
                        </a:rPr>
                        <a:t>983.97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40.07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57.85</a:t>
                      </a:r>
                    </a:p>
                  </a:txBody>
                  <a:tcPr marL="0" marR="0" marT="0" marB="0" anchor="b"/>
                </a:tc>
                <a:extLst>
                  <a:ext uri="{0D108BD9-81ED-4DB2-BD59-A6C34878D82A}">
                    <a16:rowId xmlns:a16="http://schemas.microsoft.com/office/drawing/2014/main" val="2635905631"/>
                  </a:ext>
                </a:extLst>
              </a:tr>
              <a:tr h="240778">
                <a:tc>
                  <a:txBody>
                    <a:bodyPr/>
                    <a:lstStyle/>
                    <a:p>
                      <a:pPr algn="ctr" fontAlgn="b"/>
                      <a:r>
                        <a:rPr lang="en-US" sz="1100" b="0" i="0" u="none" strike="noStrike">
                          <a:solidFill>
                            <a:srgbClr val="000000"/>
                          </a:solidFill>
                          <a:effectLst/>
                          <a:latin typeface="Arial" panose="020B0604020202020204" pitchFamily="34" charset="0"/>
                        </a:rPr>
                        <a:t>984.91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64.05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99.00</a:t>
                      </a:r>
                    </a:p>
                  </a:txBody>
                  <a:tcPr marL="0" marR="0" marT="0" marB="0" anchor="b"/>
                </a:tc>
                <a:extLst>
                  <a:ext uri="{0D108BD9-81ED-4DB2-BD59-A6C34878D82A}">
                    <a16:rowId xmlns:a16="http://schemas.microsoft.com/office/drawing/2014/main" val="1498926147"/>
                  </a:ext>
                </a:extLst>
              </a:tr>
              <a:tr h="240778">
                <a:tc>
                  <a:txBody>
                    <a:bodyPr/>
                    <a:lstStyle/>
                    <a:p>
                      <a:pPr algn="ctr" fontAlgn="b"/>
                      <a:r>
                        <a:rPr lang="en-US" sz="1100" b="0" i="0" u="none" strike="noStrike">
                          <a:solidFill>
                            <a:srgbClr val="000000"/>
                          </a:solidFill>
                          <a:effectLst/>
                          <a:latin typeface="Arial" panose="020B0604020202020204" pitchFamily="34" charset="0"/>
                        </a:rPr>
                        <a:t>985.86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105.69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193.24</a:t>
                      </a:r>
                    </a:p>
                  </a:txBody>
                  <a:tcPr marL="0" marR="0" marT="0" marB="0" anchor="b"/>
                </a:tc>
                <a:extLst>
                  <a:ext uri="{0D108BD9-81ED-4DB2-BD59-A6C34878D82A}">
                    <a16:rowId xmlns:a16="http://schemas.microsoft.com/office/drawing/2014/main" val="832141628"/>
                  </a:ext>
                </a:extLst>
              </a:tr>
              <a:tr h="240778">
                <a:tc>
                  <a:txBody>
                    <a:bodyPr/>
                    <a:lstStyle/>
                    <a:p>
                      <a:pPr algn="ctr" fontAlgn="b"/>
                      <a:r>
                        <a:rPr lang="en-US" sz="1100" b="0" i="0" u="none" strike="noStrike">
                          <a:solidFill>
                            <a:srgbClr val="000000"/>
                          </a:solidFill>
                          <a:effectLst/>
                          <a:latin typeface="Arial" panose="020B0604020202020204" pitchFamily="34" charset="0"/>
                        </a:rPr>
                        <a:t>986.80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288.73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1190.41</a:t>
                      </a:r>
                    </a:p>
                  </a:txBody>
                  <a:tcPr marL="0" marR="0" marT="0" marB="0" anchor="b"/>
                </a:tc>
                <a:extLst>
                  <a:ext uri="{0D108BD9-81ED-4DB2-BD59-A6C34878D82A}">
                    <a16:rowId xmlns:a16="http://schemas.microsoft.com/office/drawing/2014/main" val="2372256179"/>
                  </a:ext>
                </a:extLst>
              </a:tr>
              <a:tr h="240778">
                <a:tc>
                  <a:txBody>
                    <a:bodyPr/>
                    <a:lstStyle/>
                    <a:p>
                      <a:pPr algn="ctr" fontAlgn="b"/>
                      <a:r>
                        <a:rPr lang="en-US" sz="1100" b="0" i="0" u="none" strike="noStrike">
                          <a:solidFill>
                            <a:srgbClr val="000000"/>
                          </a:solidFill>
                          <a:effectLst/>
                          <a:latin typeface="Arial" panose="020B0604020202020204" pitchFamily="34" charset="0"/>
                        </a:rPr>
                        <a:t>987.74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771.90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2014.79</a:t>
                      </a:r>
                    </a:p>
                  </a:txBody>
                  <a:tcPr marL="0" marR="0" marT="0" marB="0" anchor="b"/>
                </a:tc>
                <a:extLst>
                  <a:ext uri="{0D108BD9-81ED-4DB2-BD59-A6C34878D82A}">
                    <a16:rowId xmlns:a16="http://schemas.microsoft.com/office/drawing/2014/main" val="72445068"/>
                  </a:ext>
                </a:extLst>
              </a:tr>
              <a:tr h="240778">
                <a:tc>
                  <a:txBody>
                    <a:bodyPr/>
                    <a:lstStyle/>
                    <a:p>
                      <a:pPr algn="ctr" fontAlgn="b"/>
                      <a:r>
                        <a:rPr lang="en-US" sz="1100" b="0" i="0" u="none" strike="noStrike">
                          <a:solidFill>
                            <a:srgbClr val="000000"/>
                          </a:solidFill>
                          <a:effectLst/>
                          <a:latin typeface="Arial" panose="020B0604020202020204" pitchFamily="34" charset="0"/>
                        </a:rPr>
                        <a:t>988.69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1608.34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3493.22</a:t>
                      </a:r>
                    </a:p>
                  </a:txBody>
                  <a:tcPr marL="0" marR="0" marT="0" marB="0" anchor="b"/>
                </a:tc>
                <a:extLst>
                  <a:ext uri="{0D108BD9-81ED-4DB2-BD59-A6C34878D82A}">
                    <a16:rowId xmlns:a16="http://schemas.microsoft.com/office/drawing/2014/main" val="1648931861"/>
                  </a:ext>
                </a:extLst>
              </a:tr>
              <a:tr h="240778">
                <a:tc>
                  <a:txBody>
                    <a:bodyPr/>
                    <a:lstStyle/>
                    <a:p>
                      <a:pPr algn="ctr" fontAlgn="b"/>
                      <a:r>
                        <a:rPr lang="en-US" sz="1100" b="0" i="0" u="none" strike="noStrike">
                          <a:solidFill>
                            <a:srgbClr val="000000"/>
                          </a:solidFill>
                          <a:effectLst/>
                          <a:latin typeface="Arial" panose="020B0604020202020204" pitchFamily="34" charset="0"/>
                        </a:rPr>
                        <a:t>989.63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2758.15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3944.89</a:t>
                      </a:r>
                    </a:p>
                  </a:txBody>
                  <a:tcPr marL="0" marR="0" marT="0" marB="0" anchor="b"/>
                </a:tc>
                <a:extLst>
                  <a:ext uri="{0D108BD9-81ED-4DB2-BD59-A6C34878D82A}">
                    <a16:rowId xmlns:a16="http://schemas.microsoft.com/office/drawing/2014/main" val="2670807591"/>
                  </a:ext>
                </a:extLst>
              </a:tr>
              <a:tr h="240778">
                <a:tc>
                  <a:txBody>
                    <a:bodyPr/>
                    <a:lstStyle/>
                    <a:p>
                      <a:pPr algn="ctr" fontAlgn="b"/>
                      <a:r>
                        <a:rPr lang="en-US" sz="1100" b="0" i="0" u="none" strike="noStrike">
                          <a:solidFill>
                            <a:srgbClr val="000000"/>
                          </a:solidFill>
                          <a:effectLst/>
                          <a:latin typeface="Arial" panose="020B0604020202020204" pitchFamily="34" charset="0"/>
                        </a:rPr>
                        <a:t>990.57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4040.51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4460.15</a:t>
                      </a:r>
                    </a:p>
                  </a:txBody>
                  <a:tcPr marL="0" marR="0" marT="0" marB="0" anchor="b"/>
                </a:tc>
                <a:extLst>
                  <a:ext uri="{0D108BD9-81ED-4DB2-BD59-A6C34878D82A}">
                    <a16:rowId xmlns:a16="http://schemas.microsoft.com/office/drawing/2014/main" val="2777458424"/>
                  </a:ext>
                </a:extLst>
              </a:tr>
              <a:tr h="240778">
                <a:tc>
                  <a:txBody>
                    <a:bodyPr/>
                    <a:lstStyle/>
                    <a:p>
                      <a:pPr algn="ctr" fontAlgn="b"/>
                      <a:r>
                        <a:rPr lang="en-US" sz="1100" b="0" i="0" u="none" strike="noStrike">
                          <a:solidFill>
                            <a:srgbClr val="000000"/>
                          </a:solidFill>
                          <a:effectLst/>
                          <a:latin typeface="Arial" panose="020B0604020202020204" pitchFamily="34" charset="0"/>
                        </a:rPr>
                        <a:t>991.52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5462.48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4747.49</a:t>
                      </a:r>
                    </a:p>
                  </a:txBody>
                  <a:tcPr marL="0" marR="0" marT="0" marB="0" anchor="b"/>
                </a:tc>
                <a:extLst>
                  <a:ext uri="{0D108BD9-81ED-4DB2-BD59-A6C34878D82A}">
                    <a16:rowId xmlns:a16="http://schemas.microsoft.com/office/drawing/2014/main" val="3649121890"/>
                  </a:ext>
                </a:extLst>
              </a:tr>
              <a:tr h="240778">
                <a:tc>
                  <a:txBody>
                    <a:bodyPr/>
                    <a:lstStyle/>
                    <a:p>
                      <a:pPr algn="ctr" fontAlgn="b"/>
                      <a:r>
                        <a:rPr lang="en-US" sz="1100" b="0" i="0" u="none" strike="noStrike">
                          <a:solidFill>
                            <a:srgbClr val="000000"/>
                          </a:solidFill>
                          <a:effectLst/>
                          <a:latin typeface="Arial" panose="020B0604020202020204" pitchFamily="34" charset="0"/>
                        </a:rPr>
                        <a:t>992.46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7018.32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5323.71</a:t>
                      </a:r>
                    </a:p>
                  </a:txBody>
                  <a:tcPr marL="0" marR="0" marT="0" marB="0" anchor="b"/>
                </a:tc>
                <a:extLst>
                  <a:ext uri="{0D108BD9-81ED-4DB2-BD59-A6C34878D82A}">
                    <a16:rowId xmlns:a16="http://schemas.microsoft.com/office/drawing/2014/main" val="3856789045"/>
                  </a:ext>
                </a:extLst>
              </a:tr>
              <a:tr h="240778">
                <a:tc>
                  <a:txBody>
                    <a:bodyPr/>
                    <a:lstStyle/>
                    <a:p>
                      <a:pPr algn="ctr" fontAlgn="b"/>
                      <a:r>
                        <a:rPr lang="en-US" sz="1100" b="0" i="0" u="none" strike="noStrike">
                          <a:solidFill>
                            <a:srgbClr val="000000"/>
                          </a:solidFill>
                          <a:effectLst/>
                          <a:latin typeface="Arial" panose="020B0604020202020204" pitchFamily="34" charset="0"/>
                        </a:rPr>
                        <a:t>993.40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8671.11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5418.18</a:t>
                      </a:r>
                    </a:p>
                  </a:txBody>
                  <a:tcPr marL="0" marR="0" marT="0" marB="0" anchor="b"/>
                </a:tc>
                <a:extLst>
                  <a:ext uri="{0D108BD9-81ED-4DB2-BD59-A6C34878D82A}">
                    <a16:rowId xmlns:a16="http://schemas.microsoft.com/office/drawing/2014/main" val="3861242617"/>
                  </a:ext>
                </a:extLst>
              </a:tr>
            </a:tbl>
          </a:graphicData>
        </a:graphic>
      </p:graphicFrame>
    </p:spTree>
    <p:extLst>
      <p:ext uri="{BB962C8B-B14F-4D97-AF65-F5344CB8AC3E}">
        <p14:creationId xmlns:p14="http://schemas.microsoft.com/office/powerpoint/2010/main" val="31255222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8E364-2E87-C4E0-F645-B27E40E83B03}"/>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B3AC1B5E-F958-22E3-1155-8A3F05113DAE}"/>
              </a:ext>
            </a:extLst>
          </p:cNvPr>
          <p:cNvSpPr>
            <a:spLocks noGrp="1"/>
          </p:cNvSpPr>
          <p:nvPr>
            <p:ph type="title"/>
          </p:nvPr>
        </p:nvSpPr>
        <p:spPr/>
        <p:txBody>
          <a:bodyPr/>
          <a:lstStyle/>
          <a:p>
            <a:r>
              <a:rPr lang="en-US"/>
              <a:t>4960- Choctaw Lake</a:t>
            </a:r>
          </a:p>
        </p:txBody>
      </p:sp>
      <p:sp>
        <p:nvSpPr>
          <p:cNvPr id="184" name="Text Placeholder 183">
            <a:extLst>
              <a:ext uri="{FF2B5EF4-FFF2-40B4-BE49-F238E27FC236}">
                <a16:creationId xmlns:a16="http://schemas.microsoft.com/office/drawing/2014/main" id="{4C6D71B7-F34C-1DA7-BC8C-4F7567D702D7}"/>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34F487AA-41A8-18F7-9010-1CC340B674DD}"/>
              </a:ext>
            </a:extLst>
          </p:cNvPr>
          <p:cNvSpPr>
            <a:spLocks noGrp="1"/>
          </p:cNvSpPr>
          <p:nvPr>
            <p:ph type="body" sz="quarter" idx="13"/>
          </p:nvPr>
        </p:nvSpPr>
        <p:spPr>
          <a:xfrm>
            <a:off x="620486" y="1590675"/>
            <a:ext cx="4848661" cy="4581525"/>
          </a:xfrm>
        </p:spPr>
        <p:txBody>
          <a:bodyPr/>
          <a:lstStyle/>
          <a:p>
            <a:r>
              <a:rPr lang="en-US"/>
              <a:t>Maximum storage: constant = 7783 acre-ft</a:t>
            </a:r>
          </a:p>
          <a:p>
            <a:r>
              <a:rPr lang="en-US"/>
              <a:t>Upper Rule Curve: constant = 1016.4 ft</a:t>
            </a:r>
          </a:p>
          <a:p>
            <a:r>
              <a:rPr lang="en-US"/>
              <a:t>Lower Rule Curve: constant = 0</a:t>
            </a:r>
          </a:p>
          <a:p>
            <a:r>
              <a:rPr lang="en-US"/>
              <a:t>Dead Storage: constant = 0</a:t>
            </a:r>
          </a:p>
          <a:p>
            <a:r>
              <a:rPr lang="en-US"/>
              <a:t>Nodes with Direct Withdrawals: none</a:t>
            </a:r>
          </a:p>
        </p:txBody>
      </p:sp>
      <p:sp>
        <p:nvSpPr>
          <p:cNvPr id="2" name="Slide Number Placeholder 1">
            <a:extLst>
              <a:ext uri="{FF2B5EF4-FFF2-40B4-BE49-F238E27FC236}">
                <a16:creationId xmlns:a16="http://schemas.microsoft.com/office/drawing/2014/main" id="{D2DAC80F-B878-31B9-EC80-57EAFA5DB25F}"/>
              </a:ext>
            </a:extLst>
          </p:cNvPr>
          <p:cNvSpPr>
            <a:spLocks noGrp="1"/>
          </p:cNvSpPr>
          <p:nvPr>
            <p:ph type="sldNum" sz="quarter" idx="10"/>
          </p:nvPr>
        </p:nvSpPr>
        <p:spPr/>
        <p:txBody>
          <a:bodyPr/>
          <a:lstStyle/>
          <a:p>
            <a:fld id="{ABF72756-0213-4A1F-BBDA-2E3072667FD8}" type="slidenum">
              <a:rPr lang="en-US" smtClean="0"/>
              <a:pPr/>
              <a:t>42</a:t>
            </a:fld>
            <a:endParaRPr lang="en-US"/>
          </a:p>
        </p:txBody>
      </p:sp>
      <p:graphicFrame>
        <p:nvGraphicFramePr>
          <p:cNvPr id="3" name="Table 2">
            <a:extLst>
              <a:ext uri="{FF2B5EF4-FFF2-40B4-BE49-F238E27FC236}">
                <a16:creationId xmlns:a16="http://schemas.microsoft.com/office/drawing/2014/main" id="{B42F1459-1213-4304-DDD7-1B15E57ED584}"/>
              </a:ext>
            </a:extLst>
          </p:cNvPr>
          <p:cNvGraphicFramePr>
            <a:graphicFrameLocks noGrp="1"/>
          </p:cNvGraphicFramePr>
          <p:nvPr/>
        </p:nvGraphicFramePr>
        <p:xfrm>
          <a:off x="5602036" y="1401152"/>
          <a:ext cx="5969478" cy="1876886"/>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1016738">
                <a:tc>
                  <a:txBody>
                    <a:bodyPr/>
                    <a:lstStyle/>
                    <a:p>
                      <a:pPr algn="ctr"/>
                      <a:r>
                        <a:rPr lang="en-US"/>
                        <a:t>Elevation (ft)</a:t>
                      </a:r>
                    </a:p>
                  </a:txBody>
                  <a:tcPr anchor="ctr"/>
                </a:tc>
                <a:tc>
                  <a:txBody>
                    <a:bodyPr/>
                    <a:lstStyle/>
                    <a:p>
                      <a:pPr algn="ctr"/>
                      <a:r>
                        <a:rPr lang="en-US"/>
                        <a:t>Storage (acre-ft)</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430074">
                <a:tc>
                  <a:txBody>
                    <a:bodyPr/>
                    <a:lstStyle/>
                    <a:p>
                      <a:pPr algn="ctr" fontAlgn="b"/>
                      <a:r>
                        <a:rPr lang="en-US" sz="1100" b="0" i="0" u="none" strike="noStrike">
                          <a:solidFill>
                            <a:srgbClr val="000000"/>
                          </a:solidFill>
                          <a:effectLst/>
                          <a:latin typeface="Arial" panose="020B0604020202020204" pitchFamily="34" charset="0"/>
                        </a:rPr>
                        <a:t>998.00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extLst>
                  <a:ext uri="{0D108BD9-81ED-4DB2-BD59-A6C34878D82A}">
                    <a16:rowId xmlns:a16="http://schemas.microsoft.com/office/drawing/2014/main" val="4261115255"/>
                  </a:ext>
                </a:extLst>
              </a:tr>
              <a:tr h="430074">
                <a:tc>
                  <a:txBody>
                    <a:bodyPr/>
                    <a:lstStyle/>
                    <a:p>
                      <a:pPr algn="ctr" fontAlgn="b"/>
                      <a:r>
                        <a:rPr lang="en-US" sz="1100" b="0" i="0" u="none" strike="noStrike">
                          <a:solidFill>
                            <a:srgbClr val="000000"/>
                          </a:solidFill>
                          <a:effectLst/>
                          <a:latin typeface="Arial" panose="020B0604020202020204" pitchFamily="34" charset="0"/>
                        </a:rPr>
                        <a:t>1040.00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7783.00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563.26</a:t>
                      </a:r>
                    </a:p>
                  </a:txBody>
                  <a:tcPr marL="0" marR="0" marT="0" marB="0" anchor="ctr"/>
                </a:tc>
                <a:extLst>
                  <a:ext uri="{0D108BD9-81ED-4DB2-BD59-A6C34878D82A}">
                    <a16:rowId xmlns:a16="http://schemas.microsoft.com/office/drawing/2014/main" val="1376731378"/>
                  </a:ext>
                </a:extLst>
              </a:tr>
            </a:tbl>
          </a:graphicData>
        </a:graphic>
      </p:graphicFrame>
    </p:spTree>
    <p:extLst>
      <p:ext uri="{BB962C8B-B14F-4D97-AF65-F5344CB8AC3E}">
        <p14:creationId xmlns:p14="http://schemas.microsoft.com/office/powerpoint/2010/main" val="15498993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3294D-84E9-0F8F-BD17-6EA7125CF2E0}"/>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935B8026-BAAD-F2C9-CFB8-63C04EAC6FDD}"/>
              </a:ext>
            </a:extLst>
          </p:cNvPr>
          <p:cNvSpPr>
            <a:spLocks noGrp="1"/>
          </p:cNvSpPr>
          <p:nvPr>
            <p:ph type="title"/>
          </p:nvPr>
        </p:nvSpPr>
        <p:spPr/>
        <p:txBody>
          <a:bodyPr/>
          <a:lstStyle/>
          <a:p>
            <a:r>
              <a:rPr lang="en-US"/>
              <a:t>6460- Somerset Reservoir</a:t>
            </a:r>
          </a:p>
        </p:txBody>
      </p:sp>
      <p:sp>
        <p:nvSpPr>
          <p:cNvPr id="184" name="Text Placeholder 183">
            <a:extLst>
              <a:ext uri="{FF2B5EF4-FFF2-40B4-BE49-F238E27FC236}">
                <a16:creationId xmlns:a16="http://schemas.microsoft.com/office/drawing/2014/main" id="{DEC0E4C8-D848-BE60-2D34-1BC3362BF20E}"/>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9D3FBC4A-F3B9-24A2-ED6C-A647505EE99F}"/>
              </a:ext>
            </a:extLst>
          </p:cNvPr>
          <p:cNvSpPr>
            <a:spLocks noGrp="1"/>
          </p:cNvSpPr>
          <p:nvPr>
            <p:ph type="body" sz="quarter" idx="13"/>
          </p:nvPr>
        </p:nvSpPr>
        <p:spPr>
          <a:xfrm>
            <a:off x="620486" y="1590675"/>
            <a:ext cx="4848661" cy="4581525"/>
          </a:xfrm>
        </p:spPr>
        <p:txBody>
          <a:bodyPr/>
          <a:lstStyle/>
          <a:p>
            <a:r>
              <a:rPr lang="en-US"/>
              <a:t>Maximum storage: constant = 945 ft</a:t>
            </a:r>
          </a:p>
          <a:p>
            <a:r>
              <a:rPr lang="en-US"/>
              <a:t>Upper Rule Curve: constant = 941.2 ft</a:t>
            </a:r>
          </a:p>
          <a:p>
            <a:r>
              <a:rPr lang="en-US"/>
              <a:t>Lower Rule Curve: constant = 0</a:t>
            </a:r>
          </a:p>
          <a:p>
            <a:r>
              <a:rPr lang="en-US"/>
              <a:t>Dead Storage: constant = 0</a:t>
            </a:r>
          </a:p>
          <a:p>
            <a:r>
              <a:rPr lang="en-US"/>
              <a:t>Nodes with Direct Withdrawals: 6421</a:t>
            </a:r>
          </a:p>
        </p:txBody>
      </p:sp>
      <p:sp>
        <p:nvSpPr>
          <p:cNvPr id="2" name="Slide Number Placeholder 1">
            <a:extLst>
              <a:ext uri="{FF2B5EF4-FFF2-40B4-BE49-F238E27FC236}">
                <a16:creationId xmlns:a16="http://schemas.microsoft.com/office/drawing/2014/main" id="{C7829B44-722F-6B1D-F638-9AB5171F3A1E}"/>
              </a:ext>
            </a:extLst>
          </p:cNvPr>
          <p:cNvSpPr>
            <a:spLocks noGrp="1"/>
          </p:cNvSpPr>
          <p:nvPr>
            <p:ph type="sldNum" sz="quarter" idx="10"/>
          </p:nvPr>
        </p:nvSpPr>
        <p:spPr/>
        <p:txBody>
          <a:bodyPr/>
          <a:lstStyle/>
          <a:p>
            <a:fld id="{ABF72756-0213-4A1F-BBDA-2E3072667FD8}" type="slidenum">
              <a:rPr lang="en-US" smtClean="0"/>
              <a:pPr/>
              <a:t>43</a:t>
            </a:fld>
            <a:endParaRPr lang="en-US"/>
          </a:p>
        </p:txBody>
      </p:sp>
      <p:graphicFrame>
        <p:nvGraphicFramePr>
          <p:cNvPr id="3" name="Table 2">
            <a:extLst>
              <a:ext uri="{FF2B5EF4-FFF2-40B4-BE49-F238E27FC236}">
                <a16:creationId xmlns:a16="http://schemas.microsoft.com/office/drawing/2014/main" id="{74D48B07-9AB0-8BCA-464E-5BEF2064CC19}"/>
              </a:ext>
            </a:extLst>
          </p:cNvPr>
          <p:cNvGraphicFramePr>
            <a:graphicFrameLocks noGrp="1"/>
          </p:cNvGraphicFramePr>
          <p:nvPr/>
        </p:nvGraphicFramePr>
        <p:xfrm>
          <a:off x="5602036" y="1401152"/>
          <a:ext cx="5969478" cy="1876886"/>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1016738">
                <a:tc>
                  <a:txBody>
                    <a:bodyPr/>
                    <a:lstStyle/>
                    <a:p>
                      <a:pPr algn="ctr"/>
                      <a:r>
                        <a:rPr lang="en-US"/>
                        <a:t>Elevation (ft)</a:t>
                      </a:r>
                    </a:p>
                  </a:txBody>
                  <a:tcPr anchor="ctr"/>
                </a:tc>
                <a:tc>
                  <a:txBody>
                    <a:bodyPr/>
                    <a:lstStyle/>
                    <a:p>
                      <a:pPr algn="ctr"/>
                      <a:r>
                        <a:rPr lang="en-US"/>
                        <a:t>Storage (acre-ft)</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430074">
                <a:tc>
                  <a:txBody>
                    <a:bodyPr/>
                    <a:lstStyle/>
                    <a:p>
                      <a:pPr algn="ctr" fontAlgn="b"/>
                      <a:r>
                        <a:rPr lang="en-US" sz="1100" b="0" i="0" u="none" strike="noStrike">
                          <a:solidFill>
                            <a:srgbClr val="000000"/>
                          </a:solidFill>
                          <a:effectLst/>
                          <a:latin typeface="Arial" panose="020B0604020202020204" pitchFamily="34" charset="0"/>
                        </a:rPr>
                        <a:t>909.90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extLst>
                  <a:ext uri="{0D108BD9-81ED-4DB2-BD59-A6C34878D82A}">
                    <a16:rowId xmlns:a16="http://schemas.microsoft.com/office/drawing/2014/main" val="4261115255"/>
                  </a:ext>
                </a:extLst>
              </a:tr>
              <a:tr h="430074">
                <a:tc>
                  <a:txBody>
                    <a:bodyPr/>
                    <a:lstStyle/>
                    <a:p>
                      <a:pPr algn="ctr" fontAlgn="b"/>
                      <a:r>
                        <a:rPr lang="en-US" sz="1100" b="0" i="0" u="none" strike="noStrike">
                          <a:solidFill>
                            <a:srgbClr val="000000"/>
                          </a:solidFill>
                          <a:effectLst/>
                          <a:latin typeface="Arial" panose="020B0604020202020204" pitchFamily="34" charset="0"/>
                        </a:rPr>
                        <a:t>945.00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130.40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9.52</a:t>
                      </a:r>
                    </a:p>
                  </a:txBody>
                  <a:tcPr marL="0" marR="0" marT="0" marB="0" anchor="ctr"/>
                </a:tc>
                <a:extLst>
                  <a:ext uri="{0D108BD9-81ED-4DB2-BD59-A6C34878D82A}">
                    <a16:rowId xmlns:a16="http://schemas.microsoft.com/office/drawing/2014/main" val="1376731378"/>
                  </a:ext>
                </a:extLst>
              </a:tr>
            </a:tbl>
          </a:graphicData>
        </a:graphic>
      </p:graphicFrame>
    </p:spTree>
    <p:extLst>
      <p:ext uri="{BB962C8B-B14F-4D97-AF65-F5344CB8AC3E}">
        <p14:creationId xmlns:p14="http://schemas.microsoft.com/office/powerpoint/2010/main" val="7031037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2FC02-F387-201C-F839-F0BE2653827D}"/>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005500C1-90BE-B4E6-9924-6BDF212D9681}"/>
              </a:ext>
            </a:extLst>
          </p:cNvPr>
          <p:cNvSpPr>
            <a:spLocks noGrp="1"/>
          </p:cNvSpPr>
          <p:nvPr>
            <p:ph type="title"/>
          </p:nvPr>
        </p:nvSpPr>
        <p:spPr/>
        <p:txBody>
          <a:bodyPr/>
          <a:lstStyle/>
          <a:p>
            <a:r>
              <a:rPr lang="en-US"/>
              <a:t>6461- New Lexington Reservoir</a:t>
            </a:r>
          </a:p>
        </p:txBody>
      </p:sp>
      <p:sp>
        <p:nvSpPr>
          <p:cNvPr id="184" name="Text Placeholder 183">
            <a:extLst>
              <a:ext uri="{FF2B5EF4-FFF2-40B4-BE49-F238E27FC236}">
                <a16:creationId xmlns:a16="http://schemas.microsoft.com/office/drawing/2014/main" id="{93D0513F-282B-EC26-1F69-8F869B6B1DC9}"/>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D4C3F657-C7C8-17F2-DE59-57A8F5FE70EF}"/>
              </a:ext>
            </a:extLst>
          </p:cNvPr>
          <p:cNvSpPr>
            <a:spLocks noGrp="1"/>
          </p:cNvSpPr>
          <p:nvPr>
            <p:ph type="body" sz="quarter" idx="13"/>
          </p:nvPr>
        </p:nvSpPr>
        <p:spPr>
          <a:xfrm>
            <a:off x="620486" y="1590675"/>
            <a:ext cx="4848661" cy="4581525"/>
          </a:xfrm>
        </p:spPr>
        <p:txBody>
          <a:bodyPr/>
          <a:lstStyle/>
          <a:p>
            <a:r>
              <a:rPr lang="en-US"/>
              <a:t>Maximum storage: constant = 909 ft</a:t>
            </a:r>
          </a:p>
          <a:p>
            <a:r>
              <a:rPr lang="en-US"/>
              <a:t>Upper Rule Curve: constant = 907.75 ft</a:t>
            </a:r>
          </a:p>
          <a:p>
            <a:r>
              <a:rPr lang="en-US"/>
              <a:t>Lower Rule Curve: constant = 0</a:t>
            </a:r>
          </a:p>
          <a:p>
            <a:r>
              <a:rPr lang="en-US"/>
              <a:t>Dead Storage: constant = 0</a:t>
            </a:r>
          </a:p>
          <a:p>
            <a:r>
              <a:rPr lang="en-US"/>
              <a:t>Nodes with Direct Withdrawals: 6420</a:t>
            </a:r>
          </a:p>
        </p:txBody>
      </p:sp>
      <p:sp>
        <p:nvSpPr>
          <p:cNvPr id="2" name="Slide Number Placeholder 1">
            <a:extLst>
              <a:ext uri="{FF2B5EF4-FFF2-40B4-BE49-F238E27FC236}">
                <a16:creationId xmlns:a16="http://schemas.microsoft.com/office/drawing/2014/main" id="{9E0BE046-F8EB-8334-AFB7-D68BA70F2747}"/>
              </a:ext>
            </a:extLst>
          </p:cNvPr>
          <p:cNvSpPr>
            <a:spLocks noGrp="1"/>
          </p:cNvSpPr>
          <p:nvPr>
            <p:ph type="sldNum" sz="quarter" idx="10"/>
          </p:nvPr>
        </p:nvSpPr>
        <p:spPr/>
        <p:txBody>
          <a:bodyPr/>
          <a:lstStyle/>
          <a:p>
            <a:fld id="{ABF72756-0213-4A1F-BBDA-2E3072667FD8}" type="slidenum">
              <a:rPr lang="en-US" smtClean="0"/>
              <a:pPr/>
              <a:t>44</a:t>
            </a:fld>
            <a:endParaRPr lang="en-US"/>
          </a:p>
        </p:txBody>
      </p:sp>
      <p:graphicFrame>
        <p:nvGraphicFramePr>
          <p:cNvPr id="3" name="Table 2">
            <a:extLst>
              <a:ext uri="{FF2B5EF4-FFF2-40B4-BE49-F238E27FC236}">
                <a16:creationId xmlns:a16="http://schemas.microsoft.com/office/drawing/2014/main" id="{1164DF41-3BA5-CF3D-7CB7-7E8F7B1E29C6}"/>
              </a:ext>
            </a:extLst>
          </p:cNvPr>
          <p:cNvGraphicFramePr>
            <a:graphicFrameLocks noGrp="1"/>
          </p:cNvGraphicFramePr>
          <p:nvPr/>
        </p:nvGraphicFramePr>
        <p:xfrm>
          <a:off x="5602036" y="1401152"/>
          <a:ext cx="5969478" cy="1876886"/>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1016738">
                <a:tc>
                  <a:txBody>
                    <a:bodyPr/>
                    <a:lstStyle/>
                    <a:p>
                      <a:pPr algn="ctr"/>
                      <a:r>
                        <a:rPr lang="en-US"/>
                        <a:t>Elevation (ft)</a:t>
                      </a:r>
                    </a:p>
                  </a:txBody>
                  <a:tcPr anchor="ctr"/>
                </a:tc>
                <a:tc>
                  <a:txBody>
                    <a:bodyPr/>
                    <a:lstStyle/>
                    <a:p>
                      <a:pPr algn="ctr"/>
                      <a:r>
                        <a:rPr lang="en-US"/>
                        <a:t>Storage (acre-ft)</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430074">
                <a:tc>
                  <a:txBody>
                    <a:bodyPr/>
                    <a:lstStyle/>
                    <a:p>
                      <a:pPr algn="ctr" fontAlgn="b"/>
                      <a:r>
                        <a:rPr lang="en-US" sz="1100" b="0" i="0" u="none" strike="noStrike">
                          <a:solidFill>
                            <a:srgbClr val="000000"/>
                          </a:solidFill>
                          <a:effectLst/>
                          <a:latin typeface="Arial" panose="020B0604020202020204" pitchFamily="34" charset="0"/>
                        </a:rPr>
                        <a:t>864.00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extLst>
                  <a:ext uri="{0D108BD9-81ED-4DB2-BD59-A6C34878D82A}">
                    <a16:rowId xmlns:a16="http://schemas.microsoft.com/office/drawing/2014/main" val="4261115255"/>
                  </a:ext>
                </a:extLst>
              </a:tr>
              <a:tr h="430074">
                <a:tc>
                  <a:txBody>
                    <a:bodyPr/>
                    <a:lstStyle/>
                    <a:p>
                      <a:pPr algn="ctr" fontAlgn="b"/>
                      <a:r>
                        <a:rPr lang="en-US" sz="1100" b="0" i="0" u="none" strike="noStrike">
                          <a:solidFill>
                            <a:srgbClr val="000000"/>
                          </a:solidFill>
                          <a:effectLst/>
                          <a:latin typeface="Arial" panose="020B0604020202020204" pitchFamily="34" charset="0"/>
                        </a:rPr>
                        <a:t>909.00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707.00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36.00</a:t>
                      </a:r>
                    </a:p>
                  </a:txBody>
                  <a:tcPr marL="0" marR="0" marT="0" marB="0" anchor="ctr"/>
                </a:tc>
                <a:extLst>
                  <a:ext uri="{0D108BD9-81ED-4DB2-BD59-A6C34878D82A}">
                    <a16:rowId xmlns:a16="http://schemas.microsoft.com/office/drawing/2014/main" val="1376731378"/>
                  </a:ext>
                </a:extLst>
              </a:tr>
            </a:tbl>
          </a:graphicData>
        </a:graphic>
      </p:graphicFrame>
    </p:spTree>
    <p:extLst>
      <p:ext uri="{BB962C8B-B14F-4D97-AF65-F5344CB8AC3E}">
        <p14:creationId xmlns:p14="http://schemas.microsoft.com/office/powerpoint/2010/main" val="35006709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2470A-D2BC-632D-69FE-BB8D402FAE2F}"/>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9F9AAAA3-6FE3-447B-1363-C0AEA3918514}"/>
              </a:ext>
            </a:extLst>
          </p:cNvPr>
          <p:cNvSpPr>
            <a:spLocks noGrp="1"/>
          </p:cNvSpPr>
          <p:nvPr>
            <p:ph type="title"/>
          </p:nvPr>
        </p:nvSpPr>
        <p:spPr/>
        <p:txBody>
          <a:bodyPr/>
          <a:lstStyle/>
          <a:p>
            <a:r>
              <a:rPr lang="en-US"/>
              <a:t>6462- New Lexington Water Supply Reservoir</a:t>
            </a:r>
          </a:p>
        </p:txBody>
      </p:sp>
      <p:sp>
        <p:nvSpPr>
          <p:cNvPr id="184" name="Text Placeholder 183">
            <a:extLst>
              <a:ext uri="{FF2B5EF4-FFF2-40B4-BE49-F238E27FC236}">
                <a16:creationId xmlns:a16="http://schemas.microsoft.com/office/drawing/2014/main" id="{53267C37-A081-6ED8-7685-C3F2DBB9163A}"/>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C5E7B530-3ACD-E1A3-9FAB-BD9D881A9FFE}"/>
              </a:ext>
            </a:extLst>
          </p:cNvPr>
          <p:cNvSpPr>
            <a:spLocks noGrp="1"/>
          </p:cNvSpPr>
          <p:nvPr>
            <p:ph type="body" sz="quarter" idx="13"/>
          </p:nvPr>
        </p:nvSpPr>
        <p:spPr>
          <a:xfrm>
            <a:off x="620486" y="1590675"/>
            <a:ext cx="4848661" cy="4581525"/>
          </a:xfrm>
        </p:spPr>
        <p:txBody>
          <a:bodyPr/>
          <a:lstStyle/>
          <a:p>
            <a:r>
              <a:rPr lang="en-US"/>
              <a:t>Maximum storage: constant = 940 ft</a:t>
            </a:r>
          </a:p>
          <a:p>
            <a:r>
              <a:rPr lang="en-US"/>
              <a:t>Upper Rule Curve: constant = 938 ft</a:t>
            </a:r>
          </a:p>
          <a:p>
            <a:r>
              <a:rPr lang="en-US"/>
              <a:t>Lower Rule Curve: constant = 0</a:t>
            </a:r>
          </a:p>
          <a:p>
            <a:r>
              <a:rPr lang="en-US"/>
              <a:t>Dead Storage: constant = 0</a:t>
            </a:r>
          </a:p>
          <a:p>
            <a:r>
              <a:rPr lang="en-US"/>
              <a:t>Nodes with Direct Withdrawals: 6420</a:t>
            </a:r>
          </a:p>
        </p:txBody>
      </p:sp>
      <p:sp>
        <p:nvSpPr>
          <p:cNvPr id="2" name="Slide Number Placeholder 1">
            <a:extLst>
              <a:ext uri="{FF2B5EF4-FFF2-40B4-BE49-F238E27FC236}">
                <a16:creationId xmlns:a16="http://schemas.microsoft.com/office/drawing/2014/main" id="{552BB738-E9C3-4552-8BA3-E8993600029D}"/>
              </a:ext>
            </a:extLst>
          </p:cNvPr>
          <p:cNvSpPr>
            <a:spLocks noGrp="1"/>
          </p:cNvSpPr>
          <p:nvPr>
            <p:ph type="sldNum" sz="quarter" idx="10"/>
          </p:nvPr>
        </p:nvSpPr>
        <p:spPr/>
        <p:txBody>
          <a:bodyPr/>
          <a:lstStyle/>
          <a:p>
            <a:fld id="{ABF72756-0213-4A1F-BBDA-2E3072667FD8}" type="slidenum">
              <a:rPr lang="en-US" smtClean="0"/>
              <a:pPr/>
              <a:t>45</a:t>
            </a:fld>
            <a:endParaRPr lang="en-US"/>
          </a:p>
        </p:txBody>
      </p:sp>
      <p:graphicFrame>
        <p:nvGraphicFramePr>
          <p:cNvPr id="3" name="Table 2">
            <a:extLst>
              <a:ext uri="{FF2B5EF4-FFF2-40B4-BE49-F238E27FC236}">
                <a16:creationId xmlns:a16="http://schemas.microsoft.com/office/drawing/2014/main" id="{92F95F10-CD1C-9003-D834-F08186CD05D7}"/>
              </a:ext>
            </a:extLst>
          </p:cNvPr>
          <p:cNvGraphicFramePr>
            <a:graphicFrameLocks noGrp="1"/>
          </p:cNvGraphicFramePr>
          <p:nvPr/>
        </p:nvGraphicFramePr>
        <p:xfrm>
          <a:off x="5602036" y="1401152"/>
          <a:ext cx="5969478" cy="1876886"/>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1016738">
                <a:tc>
                  <a:txBody>
                    <a:bodyPr/>
                    <a:lstStyle/>
                    <a:p>
                      <a:pPr algn="ctr"/>
                      <a:r>
                        <a:rPr lang="en-US"/>
                        <a:t>Elevation (ft)</a:t>
                      </a:r>
                    </a:p>
                  </a:txBody>
                  <a:tcPr anchor="ctr"/>
                </a:tc>
                <a:tc>
                  <a:txBody>
                    <a:bodyPr/>
                    <a:lstStyle/>
                    <a:p>
                      <a:pPr algn="ctr"/>
                      <a:r>
                        <a:rPr lang="en-US"/>
                        <a:t>Storage (acre-ft)</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430074">
                <a:tc>
                  <a:txBody>
                    <a:bodyPr/>
                    <a:lstStyle/>
                    <a:p>
                      <a:pPr algn="ctr" fontAlgn="b"/>
                      <a:r>
                        <a:rPr lang="en-US" sz="1100" b="0" i="0" u="none" strike="noStrike">
                          <a:solidFill>
                            <a:srgbClr val="000000"/>
                          </a:solidFill>
                          <a:effectLst/>
                          <a:latin typeface="Arial" panose="020B0604020202020204" pitchFamily="34" charset="0"/>
                        </a:rPr>
                        <a:t>895.50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extLst>
                  <a:ext uri="{0D108BD9-81ED-4DB2-BD59-A6C34878D82A}">
                    <a16:rowId xmlns:a16="http://schemas.microsoft.com/office/drawing/2014/main" val="4261115255"/>
                  </a:ext>
                </a:extLst>
              </a:tr>
              <a:tr h="430074">
                <a:tc>
                  <a:txBody>
                    <a:bodyPr/>
                    <a:lstStyle/>
                    <a:p>
                      <a:pPr algn="ctr" fontAlgn="b"/>
                      <a:r>
                        <a:rPr lang="en-US" sz="1100" b="0" i="0" u="none" strike="noStrike">
                          <a:solidFill>
                            <a:srgbClr val="000000"/>
                          </a:solidFill>
                          <a:effectLst/>
                          <a:latin typeface="Arial" panose="020B0604020202020204" pitchFamily="34" charset="0"/>
                        </a:rPr>
                        <a:t>940.00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1144.00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44.00</a:t>
                      </a:r>
                    </a:p>
                  </a:txBody>
                  <a:tcPr marL="0" marR="0" marT="0" marB="0" anchor="ctr"/>
                </a:tc>
                <a:extLst>
                  <a:ext uri="{0D108BD9-81ED-4DB2-BD59-A6C34878D82A}">
                    <a16:rowId xmlns:a16="http://schemas.microsoft.com/office/drawing/2014/main" val="1376731378"/>
                  </a:ext>
                </a:extLst>
              </a:tr>
            </a:tbl>
          </a:graphicData>
        </a:graphic>
      </p:graphicFrame>
    </p:spTree>
    <p:extLst>
      <p:ext uri="{BB962C8B-B14F-4D97-AF65-F5344CB8AC3E}">
        <p14:creationId xmlns:p14="http://schemas.microsoft.com/office/powerpoint/2010/main" val="697125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4CF49-CF15-6748-1420-9B319B2D312F}"/>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E851B676-1BF0-ED73-EE9F-88805CD8F75F}"/>
              </a:ext>
            </a:extLst>
          </p:cNvPr>
          <p:cNvSpPr>
            <a:spLocks noGrp="1"/>
          </p:cNvSpPr>
          <p:nvPr>
            <p:ph type="title"/>
          </p:nvPr>
        </p:nvSpPr>
        <p:spPr/>
        <p:txBody>
          <a:bodyPr/>
          <a:lstStyle/>
          <a:p>
            <a:r>
              <a:rPr lang="en-US"/>
              <a:t>6560- Deer Creek Lake</a:t>
            </a:r>
          </a:p>
        </p:txBody>
      </p:sp>
      <p:sp>
        <p:nvSpPr>
          <p:cNvPr id="184" name="Text Placeholder 183">
            <a:extLst>
              <a:ext uri="{FF2B5EF4-FFF2-40B4-BE49-F238E27FC236}">
                <a16:creationId xmlns:a16="http://schemas.microsoft.com/office/drawing/2014/main" id="{C5CC3E96-D317-71FA-034F-E1255E3CD731}"/>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83379284-F857-42BE-3641-ED9F669E012F}"/>
              </a:ext>
            </a:extLst>
          </p:cNvPr>
          <p:cNvSpPr>
            <a:spLocks noGrp="1"/>
          </p:cNvSpPr>
          <p:nvPr>
            <p:ph type="body" sz="quarter" idx="13"/>
          </p:nvPr>
        </p:nvSpPr>
        <p:spPr>
          <a:xfrm>
            <a:off x="620486" y="1590675"/>
            <a:ext cx="4848661" cy="4581525"/>
          </a:xfrm>
        </p:spPr>
        <p:txBody>
          <a:bodyPr/>
          <a:lstStyle/>
          <a:p>
            <a:r>
              <a:rPr lang="en-US"/>
              <a:t>Maximum storage: constant = 844 ft</a:t>
            </a:r>
          </a:p>
          <a:p>
            <a:r>
              <a:rPr lang="en-US"/>
              <a:t>Upper Rule Curve: time pattern</a:t>
            </a:r>
          </a:p>
          <a:p>
            <a:endParaRPr lang="en-US"/>
          </a:p>
          <a:p>
            <a:endParaRPr lang="en-US"/>
          </a:p>
          <a:p>
            <a:endParaRPr lang="en-US"/>
          </a:p>
          <a:p>
            <a:endParaRPr lang="en-US"/>
          </a:p>
          <a:p>
            <a:endParaRPr lang="en-US"/>
          </a:p>
          <a:p>
            <a:r>
              <a:rPr lang="en-US"/>
              <a:t>Lower Rule Curve: constant = 0</a:t>
            </a:r>
          </a:p>
          <a:p>
            <a:r>
              <a:rPr lang="en-US"/>
              <a:t>Dead Storage: constant = 0</a:t>
            </a:r>
          </a:p>
          <a:p>
            <a:r>
              <a:rPr lang="en-US"/>
              <a:t>Nodes with Direct Withdrawals: none</a:t>
            </a:r>
          </a:p>
          <a:p>
            <a:r>
              <a:rPr lang="en-US"/>
              <a:t>Minimum Release: 10 </a:t>
            </a:r>
            <a:r>
              <a:rPr lang="en-US" err="1"/>
              <a:t>cfs</a:t>
            </a:r>
            <a:endParaRPr lang="en-US"/>
          </a:p>
        </p:txBody>
      </p:sp>
      <p:sp>
        <p:nvSpPr>
          <p:cNvPr id="2" name="Slide Number Placeholder 1">
            <a:extLst>
              <a:ext uri="{FF2B5EF4-FFF2-40B4-BE49-F238E27FC236}">
                <a16:creationId xmlns:a16="http://schemas.microsoft.com/office/drawing/2014/main" id="{466E7051-A5B6-1209-6BBA-DFB9E747BF08}"/>
              </a:ext>
            </a:extLst>
          </p:cNvPr>
          <p:cNvSpPr>
            <a:spLocks noGrp="1"/>
          </p:cNvSpPr>
          <p:nvPr>
            <p:ph type="sldNum" sz="quarter" idx="10"/>
          </p:nvPr>
        </p:nvSpPr>
        <p:spPr/>
        <p:txBody>
          <a:bodyPr/>
          <a:lstStyle/>
          <a:p>
            <a:fld id="{ABF72756-0213-4A1F-BBDA-2E3072667FD8}" type="slidenum">
              <a:rPr lang="en-US" smtClean="0"/>
              <a:pPr/>
              <a:t>46</a:t>
            </a:fld>
            <a:endParaRPr lang="en-US"/>
          </a:p>
        </p:txBody>
      </p:sp>
      <p:graphicFrame>
        <p:nvGraphicFramePr>
          <p:cNvPr id="5" name="Table 4">
            <a:extLst>
              <a:ext uri="{FF2B5EF4-FFF2-40B4-BE49-F238E27FC236}">
                <a16:creationId xmlns:a16="http://schemas.microsoft.com/office/drawing/2014/main" id="{406110A3-99AA-72AC-1693-07D450E6AC4B}"/>
              </a:ext>
            </a:extLst>
          </p:cNvPr>
          <p:cNvGraphicFramePr>
            <a:graphicFrameLocks noGrp="1"/>
          </p:cNvGraphicFramePr>
          <p:nvPr/>
        </p:nvGraphicFramePr>
        <p:xfrm>
          <a:off x="5602036" y="1401152"/>
          <a:ext cx="5969478" cy="4421671"/>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569223">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240778">
                <a:tc>
                  <a:txBody>
                    <a:bodyPr/>
                    <a:lstStyle/>
                    <a:p>
                      <a:pPr algn="ctr" fontAlgn="b"/>
                      <a:r>
                        <a:rPr lang="en-US" sz="1100" b="0" i="0" u="none" strike="noStrike">
                          <a:solidFill>
                            <a:srgbClr val="000000"/>
                          </a:solidFill>
                          <a:effectLst/>
                          <a:latin typeface="Arial" panose="020B0604020202020204" pitchFamily="34" charset="0"/>
                        </a:rPr>
                        <a:t>773.37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0.02</a:t>
                      </a:r>
                    </a:p>
                  </a:txBody>
                  <a:tcPr marL="0" marR="0" marT="0" marB="0" anchor="b"/>
                </a:tc>
                <a:extLst>
                  <a:ext uri="{0D108BD9-81ED-4DB2-BD59-A6C34878D82A}">
                    <a16:rowId xmlns:a16="http://schemas.microsoft.com/office/drawing/2014/main" val="4261115255"/>
                  </a:ext>
                </a:extLst>
              </a:tr>
              <a:tr h="240778">
                <a:tc>
                  <a:txBody>
                    <a:bodyPr/>
                    <a:lstStyle/>
                    <a:p>
                      <a:pPr algn="ctr" fontAlgn="b"/>
                      <a:r>
                        <a:rPr lang="en-US" sz="1100" b="0" i="0" u="none" strike="noStrike">
                          <a:solidFill>
                            <a:srgbClr val="000000"/>
                          </a:solidFill>
                          <a:effectLst/>
                          <a:latin typeface="Arial" panose="020B0604020202020204" pitchFamily="34" charset="0"/>
                        </a:rPr>
                        <a:t>776.04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0.36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0.88</a:t>
                      </a:r>
                    </a:p>
                  </a:txBody>
                  <a:tcPr marL="0" marR="0" marT="0" marB="0" anchor="b"/>
                </a:tc>
                <a:extLst>
                  <a:ext uri="{0D108BD9-81ED-4DB2-BD59-A6C34878D82A}">
                    <a16:rowId xmlns:a16="http://schemas.microsoft.com/office/drawing/2014/main" val="1376731378"/>
                  </a:ext>
                </a:extLst>
              </a:tr>
              <a:tr h="240778">
                <a:tc>
                  <a:txBody>
                    <a:bodyPr/>
                    <a:lstStyle/>
                    <a:p>
                      <a:pPr algn="ctr" fontAlgn="b"/>
                      <a:r>
                        <a:rPr lang="en-US" sz="1100" b="0" i="0" u="none" strike="noStrike">
                          <a:solidFill>
                            <a:srgbClr val="000000"/>
                          </a:solidFill>
                          <a:effectLst/>
                          <a:latin typeface="Arial" panose="020B0604020202020204" pitchFamily="34" charset="0"/>
                        </a:rPr>
                        <a:t>778.72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2.12</a:t>
                      </a:r>
                    </a:p>
                  </a:txBody>
                  <a:tcPr marL="0" marR="0" marT="0" marB="0" anchor="b"/>
                </a:tc>
                <a:extLst>
                  <a:ext uri="{0D108BD9-81ED-4DB2-BD59-A6C34878D82A}">
                    <a16:rowId xmlns:a16="http://schemas.microsoft.com/office/drawing/2014/main" val="4183877294"/>
                  </a:ext>
                </a:extLst>
              </a:tr>
              <a:tr h="240778">
                <a:tc>
                  <a:txBody>
                    <a:bodyPr/>
                    <a:lstStyle/>
                    <a:p>
                      <a:pPr algn="ctr" fontAlgn="b"/>
                      <a:r>
                        <a:rPr lang="en-US" sz="1100" b="0" i="0" u="none" strike="noStrike">
                          <a:solidFill>
                            <a:srgbClr val="000000"/>
                          </a:solidFill>
                          <a:effectLst/>
                          <a:latin typeface="Arial" panose="020B0604020202020204" pitchFamily="34" charset="0"/>
                        </a:rPr>
                        <a:t>781.39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9.87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31.04</a:t>
                      </a:r>
                    </a:p>
                  </a:txBody>
                  <a:tcPr marL="0" marR="0" marT="0" marB="0" anchor="b"/>
                </a:tc>
                <a:extLst>
                  <a:ext uri="{0D108BD9-81ED-4DB2-BD59-A6C34878D82A}">
                    <a16:rowId xmlns:a16="http://schemas.microsoft.com/office/drawing/2014/main" val="3087503957"/>
                  </a:ext>
                </a:extLst>
              </a:tr>
              <a:tr h="240778">
                <a:tc>
                  <a:txBody>
                    <a:bodyPr/>
                    <a:lstStyle/>
                    <a:p>
                      <a:pPr algn="ctr" fontAlgn="b"/>
                      <a:r>
                        <a:rPr lang="en-US" sz="1100" b="0" i="0" u="none" strike="noStrike">
                          <a:solidFill>
                            <a:srgbClr val="000000"/>
                          </a:solidFill>
                          <a:effectLst/>
                          <a:latin typeface="Arial" panose="020B0604020202020204" pitchFamily="34" charset="0"/>
                        </a:rPr>
                        <a:t>784.07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65.72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106.03</a:t>
                      </a:r>
                    </a:p>
                  </a:txBody>
                  <a:tcPr marL="0" marR="0" marT="0" marB="0" anchor="b"/>
                </a:tc>
                <a:extLst>
                  <a:ext uri="{0D108BD9-81ED-4DB2-BD59-A6C34878D82A}">
                    <a16:rowId xmlns:a16="http://schemas.microsoft.com/office/drawing/2014/main" val="1525391486"/>
                  </a:ext>
                </a:extLst>
              </a:tr>
              <a:tr h="240778">
                <a:tc>
                  <a:txBody>
                    <a:bodyPr/>
                    <a:lstStyle/>
                    <a:p>
                      <a:pPr algn="ctr" fontAlgn="b"/>
                      <a:r>
                        <a:rPr lang="en-US" sz="1100" b="0" i="0" u="none" strike="noStrike">
                          <a:solidFill>
                            <a:srgbClr val="000000"/>
                          </a:solidFill>
                          <a:effectLst/>
                          <a:latin typeface="Arial" panose="020B0604020202020204" pitchFamily="34" charset="0"/>
                        </a:rPr>
                        <a:t>786.74</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217.39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231.01</a:t>
                      </a:r>
                    </a:p>
                  </a:txBody>
                  <a:tcPr marL="0" marR="0" marT="0" marB="0" anchor="b"/>
                </a:tc>
                <a:extLst>
                  <a:ext uri="{0D108BD9-81ED-4DB2-BD59-A6C34878D82A}">
                    <a16:rowId xmlns:a16="http://schemas.microsoft.com/office/drawing/2014/main" val="2635905631"/>
                  </a:ext>
                </a:extLst>
              </a:tr>
              <a:tr h="240778">
                <a:tc>
                  <a:txBody>
                    <a:bodyPr/>
                    <a:lstStyle/>
                    <a:p>
                      <a:pPr algn="ctr" fontAlgn="b"/>
                      <a:r>
                        <a:rPr lang="en-US" sz="1100" b="0" i="0" u="none" strike="noStrike">
                          <a:solidFill>
                            <a:srgbClr val="000000"/>
                          </a:solidFill>
                          <a:effectLst/>
                          <a:latin typeface="Arial" panose="020B0604020202020204" pitchFamily="34" charset="0"/>
                        </a:rPr>
                        <a:t>789.42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452.06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308.17</a:t>
                      </a:r>
                    </a:p>
                  </a:txBody>
                  <a:tcPr marL="0" marR="0" marT="0" marB="0" anchor="b"/>
                </a:tc>
                <a:extLst>
                  <a:ext uri="{0D108BD9-81ED-4DB2-BD59-A6C34878D82A}">
                    <a16:rowId xmlns:a16="http://schemas.microsoft.com/office/drawing/2014/main" val="1498926147"/>
                  </a:ext>
                </a:extLst>
              </a:tr>
              <a:tr h="240778">
                <a:tc>
                  <a:txBody>
                    <a:bodyPr/>
                    <a:lstStyle/>
                    <a:p>
                      <a:pPr algn="ctr" fontAlgn="b"/>
                      <a:r>
                        <a:rPr lang="en-US" sz="1100" b="0" i="0" u="none" strike="noStrike">
                          <a:solidFill>
                            <a:srgbClr val="000000"/>
                          </a:solidFill>
                          <a:effectLst/>
                          <a:latin typeface="Arial" panose="020B0604020202020204" pitchFamily="34" charset="0"/>
                        </a:rPr>
                        <a:t>792.10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807.66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503.49</a:t>
                      </a:r>
                    </a:p>
                  </a:txBody>
                  <a:tcPr marL="0" marR="0" marT="0" marB="0" anchor="b"/>
                </a:tc>
                <a:extLst>
                  <a:ext uri="{0D108BD9-81ED-4DB2-BD59-A6C34878D82A}">
                    <a16:rowId xmlns:a16="http://schemas.microsoft.com/office/drawing/2014/main" val="832141628"/>
                  </a:ext>
                </a:extLst>
              </a:tr>
              <a:tr h="240778">
                <a:tc>
                  <a:txBody>
                    <a:bodyPr/>
                    <a:lstStyle/>
                    <a:p>
                      <a:pPr algn="ctr" fontAlgn="b"/>
                      <a:r>
                        <a:rPr lang="en-US" sz="1100" b="0" i="0" u="none" strike="noStrike">
                          <a:solidFill>
                            <a:srgbClr val="000000"/>
                          </a:solidFill>
                          <a:effectLst/>
                          <a:latin typeface="Arial" panose="020B0604020202020204" pitchFamily="34" charset="0"/>
                        </a:rPr>
                        <a:t>794.77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1282.99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580.69</a:t>
                      </a:r>
                    </a:p>
                  </a:txBody>
                  <a:tcPr marL="0" marR="0" marT="0" marB="0" anchor="b"/>
                </a:tc>
                <a:extLst>
                  <a:ext uri="{0D108BD9-81ED-4DB2-BD59-A6C34878D82A}">
                    <a16:rowId xmlns:a16="http://schemas.microsoft.com/office/drawing/2014/main" val="2372256179"/>
                  </a:ext>
                </a:extLst>
              </a:tr>
              <a:tr h="240778">
                <a:tc>
                  <a:txBody>
                    <a:bodyPr/>
                    <a:lstStyle/>
                    <a:p>
                      <a:pPr algn="ctr" fontAlgn="b"/>
                      <a:r>
                        <a:rPr lang="en-US" sz="1100" b="0" i="0" u="none" strike="noStrike">
                          <a:solidFill>
                            <a:srgbClr val="000000"/>
                          </a:solidFill>
                          <a:effectLst/>
                          <a:latin typeface="Arial" panose="020B0604020202020204" pitchFamily="34" charset="0"/>
                        </a:rPr>
                        <a:t>797.45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1864.81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752.47</a:t>
                      </a:r>
                    </a:p>
                  </a:txBody>
                  <a:tcPr marL="0" marR="0" marT="0" marB="0" anchor="b"/>
                </a:tc>
                <a:extLst>
                  <a:ext uri="{0D108BD9-81ED-4DB2-BD59-A6C34878D82A}">
                    <a16:rowId xmlns:a16="http://schemas.microsoft.com/office/drawing/2014/main" val="72445068"/>
                  </a:ext>
                </a:extLst>
              </a:tr>
              <a:tr h="240778">
                <a:tc>
                  <a:txBody>
                    <a:bodyPr/>
                    <a:lstStyle/>
                    <a:p>
                      <a:pPr algn="ctr" fontAlgn="b"/>
                      <a:r>
                        <a:rPr lang="en-US" sz="1100" b="0" i="0" u="none" strike="noStrike">
                          <a:solidFill>
                            <a:srgbClr val="000000"/>
                          </a:solidFill>
                          <a:effectLst/>
                          <a:latin typeface="Arial" panose="020B0604020202020204" pitchFamily="34" charset="0"/>
                        </a:rPr>
                        <a:t>800.12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2592.32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910.06</a:t>
                      </a:r>
                    </a:p>
                  </a:txBody>
                  <a:tcPr marL="0" marR="0" marT="0" marB="0" anchor="b"/>
                </a:tc>
                <a:extLst>
                  <a:ext uri="{0D108BD9-81ED-4DB2-BD59-A6C34878D82A}">
                    <a16:rowId xmlns:a16="http://schemas.microsoft.com/office/drawing/2014/main" val="1648931861"/>
                  </a:ext>
                </a:extLst>
              </a:tr>
              <a:tr h="240778">
                <a:tc>
                  <a:txBody>
                    <a:bodyPr/>
                    <a:lstStyle/>
                    <a:p>
                      <a:pPr algn="ctr" fontAlgn="b"/>
                      <a:r>
                        <a:rPr lang="en-US" sz="1100" b="0" i="0" u="none" strike="noStrike">
                          <a:solidFill>
                            <a:srgbClr val="000000"/>
                          </a:solidFill>
                          <a:effectLst/>
                          <a:latin typeface="Arial" panose="020B0604020202020204" pitchFamily="34" charset="0"/>
                        </a:rPr>
                        <a:t>802.80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3447.96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1031.54</a:t>
                      </a:r>
                    </a:p>
                  </a:txBody>
                  <a:tcPr marL="0" marR="0" marT="0" marB="0" anchor="b"/>
                </a:tc>
                <a:extLst>
                  <a:ext uri="{0D108BD9-81ED-4DB2-BD59-A6C34878D82A}">
                    <a16:rowId xmlns:a16="http://schemas.microsoft.com/office/drawing/2014/main" val="2670807591"/>
                  </a:ext>
                </a:extLst>
              </a:tr>
              <a:tr h="240778">
                <a:tc>
                  <a:txBody>
                    <a:bodyPr/>
                    <a:lstStyle/>
                    <a:p>
                      <a:pPr algn="ctr" fontAlgn="b"/>
                      <a:r>
                        <a:rPr lang="en-US" sz="1100" b="0" i="0" u="none" strike="noStrike">
                          <a:solidFill>
                            <a:srgbClr val="000000"/>
                          </a:solidFill>
                          <a:effectLst/>
                          <a:latin typeface="Arial" panose="020B0604020202020204" pitchFamily="34" charset="0"/>
                        </a:rPr>
                        <a:t>805.47</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4386.01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1127.98</a:t>
                      </a:r>
                    </a:p>
                  </a:txBody>
                  <a:tcPr marL="0" marR="0" marT="0" marB="0" anchor="b"/>
                </a:tc>
                <a:extLst>
                  <a:ext uri="{0D108BD9-81ED-4DB2-BD59-A6C34878D82A}">
                    <a16:rowId xmlns:a16="http://schemas.microsoft.com/office/drawing/2014/main" val="2777458424"/>
                  </a:ext>
                </a:extLst>
              </a:tr>
              <a:tr h="240778">
                <a:tc>
                  <a:txBody>
                    <a:bodyPr/>
                    <a:lstStyle/>
                    <a:p>
                      <a:pPr algn="ctr" fontAlgn="b"/>
                      <a:r>
                        <a:rPr lang="en-US" sz="1100" b="0" i="0" u="none" strike="noStrike">
                          <a:solidFill>
                            <a:srgbClr val="000000"/>
                          </a:solidFill>
                          <a:effectLst/>
                          <a:latin typeface="Arial" panose="020B0604020202020204" pitchFamily="34" charset="0"/>
                        </a:rPr>
                        <a:t>808.15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5448.38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1310.08</a:t>
                      </a:r>
                    </a:p>
                  </a:txBody>
                  <a:tcPr marL="0" marR="0" marT="0" marB="0" anchor="b"/>
                </a:tc>
                <a:extLst>
                  <a:ext uri="{0D108BD9-81ED-4DB2-BD59-A6C34878D82A}">
                    <a16:rowId xmlns:a16="http://schemas.microsoft.com/office/drawing/2014/main" val="3649121890"/>
                  </a:ext>
                </a:extLst>
              </a:tr>
              <a:tr h="240778">
                <a:tc>
                  <a:txBody>
                    <a:bodyPr/>
                    <a:lstStyle/>
                    <a:p>
                      <a:pPr algn="ctr" fontAlgn="b"/>
                      <a:r>
                        <a:rPr lang="en-US" sz="1100" b="0" i="0" u="none" strike="noStrike">
                          <a:solidFill>
                            <a:srgbClr val="000000"/>
                          </a:solidFill>
                          <a:effectLst/>
                          <a:latin typeface="Arial" panose="020B0604020202020204" pitchFamily="34" charset="0"/>
                        </a:rPr>
                        <a:t>810.82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6613.59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1365.12</a:t>
                      </a:r>
                    </a:p>
                  </a:txBody>
                  <a:tcPr marL="0" marR="0" marT="0" marB="0" anchor="b"/>
                </a:tc>
                <a:extLst>
                  <a:ext uri="{0D108BD9-81ED-4DB2-BD59-A6C34878D82A}">
                    <a16:rowId xmlns:a16="http://schemas.microsoft.com/office/drawing/2014/main" val="3856789045"/>
                  </a:ext>
                </a:extLst>
              </a:tr>
              <a:tr h="240778">
                <a:tc>
                  <a:txBody>
                    <a:bodyPr/>
                    <a:lstStyle/>
                    <a:p>
                      <a:pPr algn="ctr" fontAlgn="b"/>
                      <a:r>
                        <a:rPr lang="en-US" sz="1100" b="0" i="0" u="none" strike="noStrike">
                          <a:solidFill>
                            <a:srgbClr val="000000"/>
                          </a:solidFill>
                          <a:effectLst/>
                          <a:latin typeface="Arial" panose="020B0604020202020204" pitchFamily="34" charset="0"/>
                        </a:rPr>
                        <a:t>813.50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7850.88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1475.94</a:t>
                      </a:r>
                    </a:p>
                  </a:txBody>
                  <a:tcPr marL="0" marR="0" marT="0" marB="0" anchor="b"/>
                </a:tc>
                <a:extLst>
                  <a:ext uri="{0D108BD9-81ED-4DB2-BD59-A6C34878D82A}">
                    <a16:rowId xmlns:a16="http://schemas.microsoft.com/office/drawing/2014/main" val="3861242617"/>
                  </a:ext>
                </a:extLst>
              </a:tr>
            </a:tbl>
          </a:graphicData>
        </a:graphic>
      </p:graphicFrame>
      <p:graphicFrame>
        <p:nvGraphicFramePr>
          <p:cNvPr id="6" name="Table 5">
            <a:extLst>
              <a:ext uri="{FF2B5EF4-FFF2-40B4-BE49-F238E27FC236}">
                <a16:creationId xmlns:a16="http://schemas.microsoft.com/office/drawing/2014/main" id="{D04D78BE-11F7-BC10-ED8B-7A1D53DE3E0A}"/>
              </a:ext>
            </a:extLst>
          </p:cNvPr>
          <p:cNvGraphicFramePr>
            <a:graphicFrameLocks noGrp="1"/>
          </p:cNvGraphicFramePr>
          <p:nvPr/>
        </p:nvGraphicFramePr>
        <p:xfrm>
          <a:off x="983695" y="2494415"/>
          <a:ext cx="2924071" cy="1574772"/>
        </p:xfrm>
        <a:graphic>
          <a:graphicData uri="http://schemas.openxmlformats.org/drawingml/2006/table">
            <a:tbl>
              <a:tblPr>
                <a:tableStyleId>{5C22544A-7EE6-4342-B048-85BDC9FD1C3A}</a:tableStyleId>
              </a:tblPr>
              <a:tblGrid>
                <a:gridCol w="1466637">
                  <a:extLst>
                    <a:ext uri="{9D8B030D-6E8A-4147-A177-3AD203B41FA5}">
                      <a16:colId xmlns:a16="http://schemas.microsoft.com/office/drawing/2014/main" val="2161264650"/>
                    </a:ext>
                  </a:extLst>
                </a:gridCol>
                <a:gridCol w="1457434">
                  <a:extLst>
                    <a:ext uri="{9D8B030D-6E8A-4147-A177-3AD203B41FA5}">
                      <a16:colId xmlns:a16="http://schemas.microsoft.com/office/drawing/2014/main" val="2055969186"/>
                    </a:ext>
                  </a:extLst>
                </a:gridCol>
              </a:tblGrid>
              <a:tr h="262462">
                <a:tc>
                  <a:txBody>
                    <a:bodyPr/>
                    <a:lstStyle/>
                    <a:p>
                      <a:pPr marL="0" algn="ctr" defTabSz="411475" rtl="0" eaLnBrk="1" fontAlgn="b" latinLnBrk="0" hangingPunct="1"/>
                      <a:r>
                        <a:rPr lang="en-US" sz="1620" b="1" kern="1200">
                          <a:solidFill>
                            <a:schemeClr val="lt1"/>
                          </a:solidFill>
                          <a:latin typeface="+mn-lt"/>
                          <a:ea typeface="+mn-ea"/>
                          <a:cs typeface="+mn-cs"/>
                        </a:rPr>
                        <a:t>Date</a:t>
                      </a:r>
                    </a:p>
                  </a:txBody>
                  <a:tcPr marL="0" marR="0" marT="0" marB="0" anchor="ctr">
                    <a:solidFill>
                      <a:srgbClr val="395173"/>
                    </a:solidFill>
                  </a:tcPr>
                </a:tc>
                <a:tc>
                  <a:txBody>
                    <a:bodyPr/>
                    <a:lstStyle/>
                    <a:p>
                      <a:pPr marL="0" algn="ctr" defTabSz="411475" rtl="0" eaLnBrk="1" fontAlgn="b" latinLnBrk="0" hangingPunct="1"/>
                      <a:r>
                        <a:rPr lang="en-US" sz="1620" b="1" kern="1200">
                          <a:solidFill>
                            <a:schemeClr val="lt1"/>
                          </a:solidFill>
                          <a:latin typeface="+mn-lt"/>
                          <a:ea typeface="+mn-ea"/>
                          <a:cs typeface="+mn-cs"/>
                        </a:rPr>
                        <a:t>Elevation (ft)</a:t>
                      </a:r>
                    </a:p>
                  </a:txBody>
                  <a:tcPr marL="0" marR="0" marT="0" marB="0" anchor="ctr">
                    <a:solidFill>
                      <a:srgbClr val="395173"/>
                    </a:solidFill>
                  </a:tcPr>
                </a:tc>
                <a:extLst>
                  <a:ext uri="{0D108BD9-81ED-4DB2-BD59-A6C34878D82A}">
                    <a16:rowId xmlns:a16="http://schemas.microsoft.com/office/drawing/2014/main" val="648198593"/>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11/30</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810.00</a:t>
                      </a:r>
                    </a:p>
                  </a:txBody>
                  <a:tcPr marL="0" marR="0" marT="0" marB="0" anchor="ctr">
                    <a:solidFill>
                      <a:srgbClr val="CED0D5"/>
                    </a:solidFill>
                  </a:tcPr>
                </a:tc>
                <a:extLst>
                  <a:ext uri="{0D108BD9-81ED-4DB2-BD59-A6C34878D82A}">
                    <a16:rowId xmlns:a16="http://schemas.microsoft.com/office/drawing/2014/main" val="289616225"/>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12/01</a:t>
                      </a:r>
                    </a:p>
                  </a:txBody>
                  <a:tcPr marL="0" marR="0" marT="0" marB="0" anchor="ct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796.00</a:t>
                      </a:r>
                    </a:p>
                  </a:txBody>
                  <a:tcPr marL="0" marR="0" marT="0" marB="0" anchor="ctr"/>
                </a:tc>
                <a:extLst>
                  <a:ext uri="{0D108BD9-81ED-4DB2-BD59-A6C34878D82A}">
                    <a16:rowId xmlns:a16="http://schemas.microsoft.com/office/drawing/2014/main" val="3196568561"/>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01/01</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796.00</a:t>
                      </a:r>
                    </a:p>
                  </a:txBody>
                  <a:tcPr marL="0" marR="0" marT="0" marB="0" anchor="ctr">
                    <a:solidFill>
                      <a:srgbClr val="CED0D5"/>
                    </a:solidFill>
                  </a:tcPr>
                </a:tc>
                <a:extLst>
                  <a:ext uri="{0D108BD9-81ED-4DB2-BD59-A6C34878D82A}">
                    <a16:rowId xmlns:a16="http://schemas.microsoft.com/office/drawing/2014/main" val="1344036584"/>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04/14</a:t>
                      </a:r>
                    </a:p>
                  </a:txBody>
                  <a:tcPr marL="0" marR="0" marT="0" marB="0" anchor="ct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796.00</a:t>
                      </a:r>
                    </a:p>
                  </a:txBody>
                  <a:tcPr marL="0" marR="0" marT="0" marB="0" anchor="ctr"/>
                </a:tc>
                <a:extLst>
                  <a:ext uri="{0D108BD9-81ED-4DB2-BD59-A6C34878D82A}">
                    <a16:rowId xmlns:a16="http://schemas.microsoft.com/office/drawing/2014/main" val="2617000107"/>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04/15</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810.00</a:t>
                      </a:r>
                    </a:p>
                  </a:txBody>
                  <a:tcPr marL="0" marR="0" marT="0" marB="0" anchor="ctr">
                    <a:solidFill>
                      <a:srgbClr val="CED0D5"/>
                    </a:solidFill>
                  </a:tcPr>
                </a:tc>
                <a:extLst>
                  <a:ext uri="{0D108BD9-81ED-4DB2-BD59-A6C34878D82A}">
                    <a16:rowId xmlns:a16="http://schemas.microsoft.com/office/drawing/2014/main" val="1796342913"/>
                  </a:ext>
                </a:extLst>
              </a:tr>
            </a:tbl>
          </a:graphicData>
        </a:graphic>
      </p:graphicFrame>
    </p:spTree>
    <p:extLst>
      <p:ext uri="{BB962C8B-B14F-4D97-AF65-F5344CB8AC3E}">
        <p14:creationId xmlns:p14="http://schemas.microsoft.com/office/powerpoint/2010/main" val="40398818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C0FEB-911B-B2BD-8E9D-6C273CBDCA11}"/>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1EEF04B7-29A6-3C8B-23E6-A163BC71E282}"/>
              </a:ext>
            </a:extLst>
          </p:cNvPr>
          <p:cNvSpPr>
            <a:spLocks noGrp="1"/>
          </p:cNvSpPr>
          <p:nvPr>
            <p:ph type="title"/>
          </p:nvPr>
        </p:nvSpPr>
        <p:spPr/>
        <p:txBody>
          <a:bodyPr/>
          <a:lstStyle/>
          <a:p>
            <a:r>
              <a:rPr lang="en-US"/>
              <a:t>7160- Paint Creek Lake</a:t>
            </a:r>
          </a:p>
        </p:txBody>
      </p:sp>
      <p:sp>
        <p:nvSpPr>
          <p:cNvPr id="184" name="Text Placeholder 183">
            <a:extLst>
              <a:ext uri="{FF2B5EF4-FFF2-40B4-BE49-F238E27FC236}">
                <a16:creationId xmlns:a16="http://schemas.microsoft.com/office/drawing/2014/main" id="{CC0EBBC9-002D-EE58-05C0-D947078E0089}"/>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6E96753E-9AA8-A778-B7DE-AA0CAAD352F7}"/>
              </a:ext>
            </a:extLst>
          </p:cNvPr>
          <p:cNvSpPr>
            <a:spLocks noGrp="1"/>
          </p:cNvSpPr>
          <p:nvPr>
            <p:ph type="body" sz="quarter" idx="13"/>
          </p:nvPr>
        </p:nvSpPr>
        <p:spPr>
          <a:xfrm>
            <a:off x="620486" y="1590675"/>
            <a:ext cx="4848661" cy="4581525"/>
          </a:xfrm>
        </p:spPr>
        <p:txBody>
          <a:bodyPr/>
          <a:lstStyle/>
          <a:p>
            <a:r>
              <a:rPr lang="en-US"/>
              <a:t>Maximum storage: constant = 845 ft</a:t>
            </a:r>
          </a:p>
          <a:p>
            <a:r>
              <a:rPr lang="en-US"/>
              <a:t>Upper Rule Curve: time pattern</a:t>
            </a:r>
          </a:p>
          <a:p>
            <a:endParaRPr lang="en-US"/>
          </a:p>
          <a:p>
            <a:endParaRPr lang="en-US"/>
          </a:p>
          <a:p>
            <a:endParaRPr lang="en-US"/>
          </a:p>
          <a:p>
            <a:endParaRPr lang="en-US"/>
          </a:p>
          <a:p>
            <a:endParaRPr lang="en-US"/>
          </a:p>
          <a:p>
            <a:r>
              <a:rPr lang="en-US"/>
              <a:t>Lower Rule Curve: constant = 0</a:t>
            </a:r>
          </a:p>
          <a:p>
            <a:r>
              <a:rPr lang="en-US"/>
              <a:t>Dead Storage: constant = 0</a:t>
            </a:r>
          </a:p>
          <a:p>
            <a:r>
              <a:rPr lang="en-US"/>
              <a:t>Nodes with Direct Withdrawals: none</a:t>
            </a:r>
          </a:p>
          <a:p>
            <a:r>
              <a:rPr lang="en-US"/>
              <a:t>Minimum Release: 10 </a:t>
            </a:r>
            <a:r>
              <a:rPr lang="en-US" err="1"/>
              <a:t>cfs</a:t>
            </a:r>
            <a:endParaRPr lang="en-US"/>
          </a:p>
        </p:txBody>
      </p:sp>
      <p:sp>
        <p:nvSpPr>
          <p:cNvPr id="2" name="Slide Number Placeholder 1">
            <a:extLst>
              <a:ext uri="{FF2B5EF4-FFF2-40B4-BE49-F238E27FC236}">
                <a16:creationId xmlns:a16="http://schemas.microsoft.com/office/drawing/2014/main" id="{11DB9AC5-AB41-3DA1-E537-A19A9EDAC5BB}"/>
              </a:ext>
            </a:extLst>
          </p:cNvPr>
          <p:cNvSpPr>
            <a:spLocks noGrp="1"/>
          </p:cNvSpPr>
          <p:nvPr>
            <p:ph type="sldNum" sz="quarter" idx="10"/>
          </p:nvPr>
        </p:nvSpPr>
        <p:spPr/>
        <p:txBody>
          <a:bodyPr/>
          <a:lstStyle/>
          <a:p>
            <a:fld id="{ABF72756-0213-4A1F-BBDA-2E3072667FD8}" type="slidenum">
              <a:rPr lang="en-US" smtClean="0"/>
              <a:pPr/>
              <a:t>47</a:t>
            </a:fld>
            <a:endParaRPr lang="en-US"/>
          </a:p>
        </p:txBody>
      </p:sp>
      <p:graphicFrame>
        <p:nvGraphicFramePr>
          <p:cNvPr id="5" name="Table 4">
            <a:extLst>
              <a:ext uri="{FF2B5EF4-FFF2-40B4-BE49-F238E27FC236}">
                <a16:creationId xmlns:a16="http://schemas.microsoft.com/office/drawing/2014/main" id="{B01D375F-1498-CA56-D8E9-30AFCEB48A02}"/>
              </a:ext>
            </a:extLst>
          </p:cNvPr>
          <p:cNvGraphicFramePr>
            <a:graphicFrameLocks noGrp="1"/>
          </p:cNvGraphicFramePr>
          <p:nvPr/>
        </p:nvGraphicFramePr>
        <p:xfrm>
          <a:off x="5602036" y="1401152"/>
          <a:ext cx="5969478" cy="4421671"/>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569223">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240778">
                <a:tc>
                  <a:txBody>
                    <a:bodyPr/>
                    <a:lstStyle/>
                    <a:p>
                      <a:pPr algn="ctr" fontAlgn="b"/>
                      <a:r>
                        <a:rPr lang="en-US" sz="1100" b="0" i="0" u="none" strike="noStrike">
                          <a:solidFill>
                            <a:srgbClr val="000000"/>
                          </a:solidFill>
                          <a:effectLst/>
                          <a:latin typeface="Arial" panose="020B0604020202020204" pitchFamily="34" charset="0"/>
                        </a:rPr>
                        <a:t>757.98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0.04</a:t>
                      </a:r>
                    </a:p>
                  </a:txBody>
                  <a:tcPr marL="0" marR="0" marT="0" marB="0" anchor="b"/>
                </a:tc>
                <a:extLst>
                  <a:ext uri="{0D108BD9-81ED-4DB2-BD59-A6C34878D82A}">
                    <a16:rowId xmlns:a16="http://schemas.microsoft.com/office/drawing/2014/main" val="4261115255"/>
                  </a:ext>
                </a:extLst>
              </a:tr>
              <a:tr h="240778">
                <a:tc>
                  <a:txBody>
                    <a:bodyPr/>
                    <a:lstStyle/>
                    <a:p>
                      <a:pPr algn="ctr" fontAlgn="b"/>
                      <a:r>
                        <a:rPr lang="en-US" sz="1100" b="0" i="0" u="none" strike="noStrike">
                          <a:solidFill>
                            <a:srgbClr val="000000"/>
                          </a:solidFill>
                          <a:effectLst/>
                          <a:latin typeface="Arial" panose="020B0604020202020204" pitchFamily="34" charset="0"/>
                        </a:rPr>
                        <a:t>760.78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0.49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1.64</a:t>
                      </a:r>
                    </a:p>
                  </a:txBody>
                  <a:tcPr marL="0" marR="0" marT="0" marB="0" anchor="b"/>
                </a:tc>
                <a:extLst>
                  <a:ext uri="{0D108BD9-81ED-4DB2-BD59-A6C34878D82A}">
                    <a16:rowId xmlns:a16="http://schemas.microsoft.com/office/drawing/2014/main" val="1376731378"/>
                  </a:ext>
                </a:extLst>
              </a:tr>
              <a:tr h="240778">
                <a:tc>
                  <a:txBody>
                    <a:bodyPr/>
                    <a:lstStyle/>
                    <a:p>
                      <a:pPr algn="ctr" fontAlgn="b"/>
                      <a:r>
                        <a:rPr lang="en-US" sz="1100" b="0" i="0" u="none" strike="noStrike">
                          <a:solidFill>
                            <a:srgbClr val="000000"/>
                          </a:solidFill>
                          <a:effectLst/>
                          <a:latin typeface="Arial" panose="020B0604020202020204" pitchFamily="34" charset="0"/>
                        </a:rPr>
                        <a:t>763.58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5.99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13.41</a:t>
                      </a:r>
                    </a:p>
                  </a:txBody>
                  <a:tcPr marL="0" marR="0" marT="0" marB="0" anchor="b"/>
                </a:tc>
                <a:extLst>
                  <a:ext uri="{0D108BD9-81ED-4DB2-BD59-A6C34878D82A}">
                    <a16:rowId xmlns:a16="http://schemas.microsoft.com/office/drawing/2014/main" val="4183877294"/>
                  </a:ext>
                </a:extLst>
              </a:tr>
              <a:tr h="240778">
                <a:tc>
                  <a:txBody>
                    <a:bodyPr/>
                    <a:lstStyle/>
                    <a:p>
                      <a:pPr algn="ctr" fontAlgn="b"/>
                      <a:r>
                        <a:rPr lang="en-US" sz="1100" b="0" i="0" u="none" strike="noStrike">
                          <a:solidFill>
                            <a:srgbClr val="000000"/>
                          </a:solidFill>
                          <a:effectLst/>
                          <a:latin typeface="Arial" panose="020B0604020202020204" pitchFamily="34" charset="0"/>
                        </a:rPr>
                        <a:t>766.38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24.96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30.64</a:t>
                      </a:r>
                    </a:p>
                  </a:txBody>
                  <a:tcPr marL="0" marR="0" marT="0" marB="0" anchor="b"/>
                </a:tc>
                <a:extLst>
                  <a:ext uri="{0D108BD9-81ED-4DB2-BD59-A6C34878D82A}">
                    <a16:rowId xmlns:a16="http://schemas.microsoft.com/office/drawing/2014/main" val="3087503957"/>
                  </a:ext>
                </a:extLst>
              </a:tr>
              <a:tr h="240778">
                <a:tc>
                  <a:txBody>
                    <a:bodyPr/>
                    <a:lstStyle/>
                    <a:p>
                      <a:pPr algn="ctr" fontAlgn="b"/>
                      <a:r>
                        <a:rPr lang="en-US" sz="1100" b="0" i="0" u="none" strike="noStrike">
                          <a:solidFill>
                            <a:srgbClr val="000000"/>
                          </a:solidFill>
                          <a:effectLst/>
                          <a:latin typeface="Arial" panose="020B0604020202020204" pitchFamily="34" charset="0"/>
                        </a:rPr>
                        <a:t>769.18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80.90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100.70</a:t>
                      </a:r>
                    </a:p>
                  </a:txBody>
                  <a:tcPr marL="0" marR="0" marT="0" marB="0" anchor="b"/>
                </a:tc>
                <a:extLst>
                  <a:ext uri="{0D108BD9-81ED-4DB2-BD59-A6C34878D82A}">
                    <a16:rowId xmlns:a16="http://schemas.microsoft.com/office/drawing/2014/main" val="1525391486"/>
                  </a:ext>
                </a:extLst>
              </a:tr>
              <a:tr h="240778">
                <a:tc>
                  <a:txBody>
                    <a:bodyPr/>
                    <a:lstStyle/>
                    <a:p>
                      <a:pPr algn="ctr" fontAlgn="b"/>
                      <a:r>
                        <a:rPr lang="en-US" sz="1100" b="0" i="0" u="none" strike="noStrike">
                          <a:solidFill>
                            <a:srgbClr val="000000"/>
                          </a:solidFill>
                          <a:effectLst/>
                          <a:latin typeface="Arial" panose="020B0604020202020204" pitchFamily="34" charset="0"/>
                        </a:rPr>
                        <a:t>771.98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202.72</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159.21</a:t>
                      </a:r>
                    </a:p>
                  </a:txBody>
                  <a:tcPr marL="0" marR="0" marT="0" marB="0" anchor="b"/>
                </a:tc>
                <a:extLst>
                  <a:ext uri="{0D108BD9-81ED-4DB2-BD59-A6C34878D82A}">
                    <a16:rowId xmlns:a16="http://schemas.microsoft.com/office/drawing/2014/main" val="2635905631"/>
                  </a:ext>
                </a:extLst>
              </a:tr>
              <a:tr h="240778">
                <a:tc>
                  <a:txBody>
                    <a:bodyPr/>
                    <a:lstStyle/>
                    <a:p>
                      <a:pPr algn="ctr" fontAlgn="b"/>
                      <a:r>
                        <a:rPr lang="en-US" sz="1100" b="0" i="0" u="none" strike="noStrike">
                          <a:solidFill>
                            <a:srgbClr val="000000"/>
                          </a:solidFill>
                          <a:effectLst/>
                          <a:latin typeface="Arial" panose="020B0604020202020204" pitchFamily="34" charset="0"/>
                        </a:rPr>
                        <a:t>774.79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381.96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232.50</a:t>
                      </a:r>
                    </a:p>
                  </a:txBody>
                  <a:tcPr marL="0" marR="0" marT="0" marB="0" anchor="b"/>
                </a:tc>
                <a:extLst>
                  <a:ext uri="{0D108BD9-81ED-4DB2-BD59-A6C34878D82A}">
                    <a16:rowId xmlns:a16="http://schemas.microsoft.com/office/drawing/2014/main" val="1498926147"/>
                  </a:ext>
                </a:extLst>
              </a:tr>
              <a:tr h="240778">
                <a:tc>
                  <a:txBody>
                    <a:bodyPr/>
                    <a:lstStyle/>
                    <a:p>
                      <a:pPr algn="ctr" fontAlgn="b"/>
                      <a:r>
                        <a:rPr lang="en-US" sz="1100" b="0" i="0" u="none" strike="noStrike">
                          <a:solidFill>
                            <a:srgbClr val="000000"/>
                          </a:solidFill>
                          <a:effectLst/>
                          <a:latin typeface="Arial" panose="020B0604020202020204" pitchFamily="34" charset="0"/>
                        </a:rPr>
                        <a:t>777.59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617.88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288.36</a:t>
                      </a:r>
                    </a:p>
                  </a:txBody>
                  <a:tcPr marL="0" marR="0" marT="0" marB="0" anchor="b"/>
                </a:tc>
                <a:extLst>
                  <a:ext uri="{0D108BD9-81ED-4DB2-BD59-A6C34878D82A}">
                    <a16:rowId xmlns:a16="http://schemas.microsoft.com/office/drawing/2014/main" val="832141628"/>
                  </a:ext>
                </a:extLst>
              </a:tr>
              <a:tr h="240778">
                <a:tc>
                  <a:txBody>
                    <a:bodyPr/>
                    <a:lstStyle/>
                    <a:p>
                      <a:pPr algn="ctr" fontAlgn="b"/>
                      <a:r>
                        <a:rPr lang="en-US" sz="1100" b="0" i="0" u="none" strike="noStrike">
                          <a:solidFill>
                            <a:srgbClr val="000000"/>
                          </a:solidFill>
                          <a:effectLst/>
                          <a:latin typeface="Arial" panose="020B0604020202020204" pitchFamily="34" charset="0"/>
                        </a:rPr>
                        <a:t>780.39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926.33</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383.17</a:t>
                      </a:r>
                    </a:p>
                  </a:txBody>
                  <a:tcPr marL="0" marR="0" marT="0" marB="0" anchor="b"/>
                </a:tc>
                <a:extLst>
                  <a:ext uri="{0D108BD9-81ED-4DB2-BD59-A6C34878D82A}">
                    <a16:rowId xmlns:a16="http://schemas.microsoft.com/office/drawing/2014/main" val="2372256179"/>
                  </a:ext>
                </a:extLst>
              </a:tr>
              <a:tr h="240778">
                <a:tc>
                  <a:txBody>
                    <a:bodyPr/>
                    <a:lstStyle/>
                    <a:p>
                      <a:pPr algn="ctr" fontAlgn="b"/>
                      <a:r>
                        <a:rPr lang="en-US" sz="1100" b="0" i="0" u="none" strike="noStrike">
                          <a:solidFill>
                            <a:srgbClr val="000000"/>
                          </a:solidFill>
                          <a:effectLst/>
                          <a:latin typeface="Arial" panose="020B0604020202020204" pitchFamily="34" charset="0"/>
                        </a:rPr>
                        <a:t>783.19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1308.06</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459.11</a:t>
                      </a:r>
                    </a:p>
                  </a:txBody>
                  <a:tcPr marL="0" marR="0" marT="0" marB="0" anchor="b"/>
                </a:tc>
                <a:extLst>
                  <a:ext uri="{0D108BD9-81ED-4DB2-BD59-A6C34878D82A}">
                    <a16:rowId xmlns:a16="http://schemas.microsoft.com/office/drawing/2014/main" val="72445068"/>
                  </a:ext>
                </a:extLst>
              </a:tr>
              <a:tr h="240778">
                <a:tc>
                  <a:txBody>
                    <a:bodyPr/>
                    <a:lstStyle/>
                    <a:p>
                      <a:pPr algn="ctr" fontAlgn="b"/>
                      <a:r>
                        <a:rPr lang="en-US" sz="1100" b="0" i="0" u="none" strike="noStrike">
                          <a:solidFill>
                            <a:srgbClr val="000000"/>
                          </a:solidFill>
                          <a:effectLst/>
                          <a:latin typeface="Arial" panose="020B0604020202020204" pitchFamily="34" charset="0"/>
                        </a:rPr>
                        <a:t>785.99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1783.05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655.50</a:t>
                      </a:r>
                    </a:p>
                  </a:txBody>
                  <a:tcPr marL="0" marR="0" marT="0" marB="0" anchor="b"/>
                </a:tc>
                <a:extLst>
                  <a:ext uri="{0D108BD9-81ED-4DB2-BD59-A6C34878D82A}">
                    <a16:rowId xmlns:a16="http://schemas.microsoft.com/office/drawing/2014/main" val="1648931861"/>
                  </a:ext>
                </a:extLst>
              </a:tr>
              <a:tr h="240778">
                <a:tc>
                  <a:txBody>
                    <a:bodyPr/>
                    <a:lstStyle/>
                    <a:p>
                      <a:pPr algn="ctr" fontAlgn="b"/>
                      <a:r>
                        <a:rPr lang="en-US" sz="1100" b="0" i="0" u="none" strike="noStrike">
                          <a:solidFill>
                            <a:srgbClr val="000000"/>
                          </a:solidFill>
                          <a:effectLst/>
                          <a:latin typeface="Arial" panose="020B0604020202020204" pitchFamily="34" charset="0"/>
                        </a:rPr>
                        <a:t>788.79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2467.31</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878.00</a:t>
                      </a:r>
                    </a:p>
                  </a:txBody>
                  <a:tcPr marL="0" marR="0" marT="0" marB="0" anchor="b"/>
                </a:tc>
                <a:extLst>
                  <a:ext uri="{0D108BD9-81ED-4DB2-BD59-A6C34878D82A}">
                    <a16:rowId xmlns:a16="http://schemas.microsoft.com/office/drawing/2014/main" val="2670807591"/>
                  </a:ext>
                </a:extLst>
              </a:tr>
              <a:tr h="240778">
                <a:tc>
                  <a:txBody>
                    <a:bodyPr/>
                    <a:lstStyle/>
                    <a:p>
                      <a:pPr algn="ctr" fontAlgn="b"/>
                      <a:r>
                        <a:rPr lang="en-US" sz="1100" b="0" i="0" u="none" strike="noStrike">
                          <a:solidFill>
                            <a:srgbClr val="000000"/>
                          </a:solidFill>
                          <a:effectLst/>
                          <a:latin typeface="Arial" panose="020B0604020202020204" pitchFamily="34" charset="0"/>
                        </a:rPr>
                        <a:t>791.60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3351.45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1051.41</a:t>
                      </a:r>
                    </a:p>
                  </a:txBody>
                  <a:tcPr marL="0" marR="0" marT="0" marB="0" anchor="b"/>
                </a:tc>
                <a:extLst>
                  <a:ext uri="{0D108BD9-81ED-4DB2-BD59-A6C34878D82A}">
                    <a16:rowId xmlns:a16="http://schemas.microsoft.com/office/drawing/2014/main" val="2777458424"/>
                  </a:ext>
                </a:extLst>
              </a:tr>
              <a:tr h="240778">
                <a:tc>
                  <a:txBody>
                    <a:bodyPr/>
                    <a:lstStyle/>
                    <a:p>
                      <a:pPr algn="ctr" fontAlgn="b"/>
                      <a:r>
                        <a:rPr lang="en-US" sz="1100" b="0" i="0" u="none" strike="noStrike">
                          <a:solidFill>
                            <a:srgbClr val="000000"/>
                          </a:solidFill>
                          <a:effectLst/>
                          <a:latin typeface="Arial" panose="020B0604020202020204" pitchFamily="34" charset="0"/>
                        </a:rPr>
                        <a:t>794.40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4400.45</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1203.90</a:t>
                      </a:r>
                    </a:p>
                  </a:txBody>
                  <a:tcPr marL="0" marR="0" marT="0" marB="0" anchor="b"/>
                </a:tc>
                <a:extLst>
                  <a:ext uri="{0D108BD9-81ED-4DB2-BD59-A6C34878D82A}">
                    <a16:rowId xmlns:a16="http://schemas.microsoft.com/office/drawing/2014/main" val="3649121890"/>
                  </a:ext>
                </a:extLst>
              </a:tr>
              <a:tr h="240778">
                <a:tc>
                  <a:txBody>
                    <a:bodyPr/>
                    <a:lstStyle/>
                    <a:p>
                      <a:pPr algn="ctr" fontAlgn="b"/>
                      <a:r>
                        <a:rPr lang="en-US" sz="1100" b="0" i="0" u="none" strike="noStrike">
                          <a:solidFill>
                            <a:srgbClr val="000000"/>
                          </a:solidFill>
                          <a:effectLst/>
                          <a:latin typeface="Arial" panose="020B0604020202020204" pitchFamily="34" charset="0"/>
                        </a:rPr>
                        <a:t>797.20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5516.28</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1239.89</a:t>
                      </a:r>
                    </a:p>
                  </a:txBody>
                  <a:tcPr marL="0" marR="0" marT="0" marB="0" anchor="b"/>
                </a:tc>
                <a:extLst>
                  <a:ext uri="{0D108BD9-81ED-4DB2-BD59-A6C34878D82A}">
                    <a16:rowId xmlns:a16="http://schemas.microsoft.com/office/drawing/2014/main" val="3856789045"/>
                  </a:ext>
                </a:extLst>
              </a:tr>
              <a:tr h="240778">
                <a:tc>
                  <a:txBody>
                    <a:bodyPr/>
                    <a:lstStyle/>
                    <a:p>
                      <a:pPr algn="ctr" fontAlgn="b"/>
                      <a:r>
                        <a:rPr lang="en-US" sz="1100" b="0" i="0" u="none" strike="noStrike">
                          <a:solidFill>
                            <a:srgbClr val="000000"/>
                          </a:solidFill>
                          <a:effectLst/>
                          <a:latin typeface="Arial" panose="020B0604020202020204" pitchFamily="34" charset="0"/>
                        </a:rPr>
                        <a:t>800.00</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6670.49</a:t>
                      </a:r>
                    </a:p>
                  </a:txBody>
                  <a:tcPr marL="0" marR="0" marT="0" marB="0" anchor="b"/>
                </a:tc>
                <a:tc>
                  <a:txBody>
                    <a:bodyPr/>
                    <a:lstStyle/>
                    <a:p>
                      <a:pPr algn="ctr" fontAlgn="b"/>
                      <a:r>
                        <a:rPr lang="en-US" sz="1100" b="0" i="0" u="none" strike="noStrike">
                          <a:solidFill>
                            <a:srgbClr val="000000"/>
                          </a:solidFill>
                          <a:effectLst/>
                          <a:latin typeface="Arial" panose="020B0604020202020204" pitchFamily="34" charset="0"/>
                        </a:rPr>
                        <a:t>1302.04</a:t>
                      </a:r>
                    </a:p>
                  </a:txBody>
                  <a:tcPr marL="0" marR="0" marT="0" marB="0" anchor="b"/>
                </a:tc>
                <a:extLst>
                  <a:ext uri="{0D108BD9-81ED-4DB2-BD59-A6C34878D82A}">
                    <a16:rowId xmlns:a16="http://schemas.microsoft.com/office/drawing/2014/main" val="3861242617"/>
                  </a:ext>
                </a:extLst>
              </a:tr>
            </a:tbl>
          </a:graphicData>
        </a:graphic>
      </p:graphicFrame>
      <p:graphicFrame>
        <p:nvGraphicFramePr>
          <p:cNvPr id="6" name="Table 5">
            <a:extLst>
              <a:ext uri="{FF2B5EF4-FFF2-40B4-BE49-F238E27FC236}">
                <a16:creationId xmlns:a16="http://schemas.microsoft.com/office/drawing/2014/main" id="{0381ED81-302C-2559-6A66-94FBD432108C}"/>
              </a:ext>
            </a:extLst>
          </p:cNvPr>
          <p:cNvGraphicFramePr>
            <a:graphicFrameLocks noGrp="1"/>
          </p:cNvGraphicFramePr>
          <p:nvPr/>
        </p:nvGraphicFramePr>
        <p:xfrm>
          <a:off x="983695" y="2494415"/>
          <a:ext cx="2924071" cy="1574772"/>
        </p:xfrm>
        <a:graphic>
          <a:graphicData uri="http://schemas.openxmlformats.org/drawingml/2006/table">
            <a:tbl>
              <a:tblPr>
                <a:tableStyleId>{5C22544A-7EE6-4342-B048-85BDC9FD1C3A}</a:tableStyleId>
              </a:tblPr>
              <a:tblGrid>
                <a:gridCol w="1466637">
                  <a:extLst>
                    <a:ext uri="{9D8B030D-6E8A-4147-A177-3AD203B41FA5}">
                      <a16:colId xmlns:a16="http://schemas.microsoft.com/office/drawing/2014/main" val="2161264650"/>
                    </a:ext>
                  </a:extLst>
                </a:gridCol>
                <a:gridCol w="1457434">
                  <a:extLst>
                    <a:ext uri="{9D8B030D-6E8A-4147-A177-3AD203B41FA5}">
                      <a16:colId xmlns:a16="http://schemas.microsoft.com/office/drawing/2014/main" val="2055969186"/>
                    </a:ext>
                  </a:extLst>
                </a:gridCol>
              </a:tblGrid>
              <a:tr h="262462">
                <a:tc>
                  <a:txBody>
                    <a:bodyPr/>
                    <a:lstStyle/>
                    <a:p>
                      <a:pPr marL="0" algn="ctr" defTabSz="411475" rtl="0" eaLnBrk="1" fontAlgn="b" latinLnBrk="0" hangingPunct="1"/>
                      <a:r>
                        <a:rPr lang="en-US" sz="1620" b="1" kern="1200">
                          <a:solidFill>
                            <a:schemeClr val="lt1"/>
                          </a:solidFill>
                          <a:latin typeface="+mn-lt"/>
                          <a:ea typeface="+mn-ea"/>
                          <a:cs typeface="+mn-cs"/>
                        </a:rPr>
                        <a:t>Date</a:t>
                      </a:r>
                    </a:p>
                  </a:txBody>
                  <a:tcPr marL="0" marR="0" marT="0" marB="0" anchor="ctr">
                    <a:solidFill>
                      <a:srgbClr val="395173"/>
                    </a:solidFill>
                  </a:tcPr>
                </a:tc>
                <a:tc>
                  <a:txBody>
                    <a:bodyPr/>
                    <a:lstStyle/>
                    <a:p>
                      <a:pPr marL="0" algn="ctr" defTabSz="411475" rtl="0" eaLnBrk="1" fontAlgn="b" latinLnBrk="0" hangingPunct="1"/>
                      <a:r>
                        <a:rPr lang="en-US" sz="1620" b="1" kern="1200">
                          <a:solidFill>
                            <a:schemeClr val="lt1"/>
                          </a:solidFill>
                          <a:latin typeface="+mn-lt"/>
                          <a:ea typeface="+mn-ea"/>
                          <a:cs typeface="+mn-cs"/>
                        </a:rPr>
                        <a:t>Elevation (ft)</a:t>
                      </a:r>
                    </a:p>
                  </a:txBody>
                  <a:tcPr marL="0" marR="0" marT="0" marB="0" anchor="ctr">
                    <a:solidFill>
                      <a:srgbClr val="395173"/>
                    </a:solidFill>
                  </a:tcPr>
                </a:tc>
                <a:extLst>
                  <a:ext uri="{0D108BD9-81ED-4DB2-BD59-A6C34878D82A}">
                    <a16:rowId xmlns:a16="http://schemas.microsoft.com/office/drawing/2014/main" val="648198593"/>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11/30</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798.00</a:t>
                      </a:r>
                    </a:p>
                  </a:txBody>
                  <a:tcPr marL="0" marR="0" marT="0" marB="0" anchor="ctr">
                    <a:solidFill>
                      <a:srgbClr val="CED0D5"/>
                    </a:solidFill>
                  </a:tcPr>
                </a:tc>
                <a:extLst>
                  <a:ext uri="{0D108BD9-81ED-4DB2-BD59-A6C34878D82A}">
                    <a16:rowId xmlns:a16="http://schemas.microsoft.com/office/drawing/2014/main" val="289616225"/>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12/01</a:t>
                      </a:r>
                    </a:p>
                  </a:txBody>
                  <a:tcPr marL="0" marR="0" marT="0" marB="0" anchor="ct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787.50</a:t>
                      </a:r>
                    </a:p>
                  </a:txBody>
                  <a:tcPr marL="0" marR="0" marT="0" marB="0" anchor="ctr"/>
                </a:tc>
                <a:extLst>
                  <a:ext uri="{0D108BD9-81ED-4DB2-BD59-A6C34878D82A}">
                    <a16:rowId xmlns:a16="http://schemas.microsoft.com/office/drawing/2014/main" val="3196568561"/>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01/01</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787.50</a:t>
                      </a:r>
                    </a:p>
                  </a:txBody>
                  <a:tcPr marL="0" marR="0" marT="0" marB="0" anchor="ctr">
                    <a:solidFill>
                      <a:srgbClr val="CED0D5"/>
                    </a:solidFill>
                  </a:tcPr>
                </a:tc>
                <a:extLst>
                  <a:ext uri="{0D108BD9-81ED-4DB2-BD59-A6C34878D82A}">
                    <a16:rowId xmlns:a16="http://schemas.microsoft.com/office/drawing/2014/main" val="1344036584"/>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04/14</a:t>
                      </a:r>
                    </a:p>
                  </a:txBody>
                  <a:tcPr marL="0" marR="0" marT="0" marB="0" anchor="ct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787.50</a:t>
                      </a:r>
                    </a:p>
                  </a:txBody>
                  <a:tcPr marL="0" marR="0" marT="0" marB="0" anchor="ctr"/>
                </a:tc>
                <a:extLst>
                  <a:ext uri="{0D108BD9-81ED-4DB2-BD59-A6C34878D82A}">
                    <a16:rowId xmlns:a16="http://schemas.microsoft.com/office/drawing/2014/main" val="2617000107"/>
                  </a:ext>
                </a:extLst>
              </a:tr>
              <a:tr h="262462">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04/15</a:t>
                      </a:r>
                    </a:p>
                  </a:txBody>
                  <a:tcPr marL="0" marR="0" marT="0" marB="0" anchor="ctr">
                    <a:solidFill>
                      <a:srgbClr val="CED0D5"/>
                    </a:solidFill>
                  </a:tcPr>
                </a:tc>
                <a:tc>
                  <a:txBody>
                    <a:bodyPr/>
                    <a:lstStyle/>
                    <a:p>
                      <a:pPr marL="0" algn="ctr" defTabSz="411475" rtl="0" eaLnBrk="1" fontAlgn="b" latinLnBrk="0" hangingPunct="1"/>
                      <a:r>
                        <a:rPr lang="en-US" sz="1100" b="0" i="0" u="none" strike="noStrike" kern="1200">
                          <a:solidFill>
                            <a:srgbClr val="000000"/>
                          </a:solidFill>
                          <a:effectLst/>
                          <a:latin typeface="Arial" panose="020B0604020202020204" pitchFamily="34" charset="0"/>
                          <a:ea typeface="+mn-ea"/>
                          <a:cs typeface="+mn-cs"/>
                        </a:rPr>
                        <a:t>798.00</a:t>
                      </a:r>
                    </a:p>
                  </a:txBody>
                  <a:tcPr marL="0" marR="0" marT="0" marB="0" anchor="ctr">
                    <a:solidFill>
                      <a:srgbClr val="CED0D5"/>
                    </a:solidFill>
                  </a:tcPr>
                </a:tc>
                <a:extLst>
                  <a:ext uri="{0D108BD9-81ED-4DB2-BD59-A6C34878D82A}">
                    <a16:rowId xmlns:a16="http://schemas.microsoft.com/office/drawing/2014/main" val="1796342913"/>
                  </a:ext>
                </a:extLst>
              </a:tr>
            </a:tbl>
          </a:graphicData>
        </a:graphic>
      </p:graphicFrame>
    </p:spTree>
    <p:extLst>
      <p:ext uri="{BB962C8B-B14F-4D97-AF65-F5344CB8AC3E}">
        <p14:creationId xmlns:p14="http://schemas.microsoft.com/office/powerpoint/2010/main" val="5583791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C8CD6-0440-BC80-40FF-E6C657646DD6}"/>
            </a:ext>
          </a:extLst>
        </p:cNvPr>
        <p:cNvGrpSpPr/>
        <p:nvPr/>
      </p:nvGrpSpPr>
      <p:grpSpPr>
        <a:xfrm>
          <a:off x="0" y="0"/>
          <a:ext cx="0" cy="0"/>
          <a:chOff x="0" y="0"/>
          <a:chExt cx="0" cy="0"/>
        </a:xfrm>
      </p:grpSpPr>
      <p:sp>
        <p:nvSpPr>
          <p:cNvPr id="183" name="Title 182">
            <a:extLst>
              <a:ext uri="{FF2B5EF4-FFF2-40B4-BE49-F238E27FC236}">
                <a16:creationId xmlns:a16="http://schemas.microsoft.com/office/drawing/2014/main" id="{C982757D-379D-AC09-433B-3BD3DF4F39BD}"/>
              </a:ext>
            </a:extLst>
          </p:cNvPr>
          <p:cNvSpPr>
            <a:spLocks noGrp="1"/>
          </p:cNvSpPr>
          <p:nvPr>
            <p:ph type="title"/>
          </p:nvPr>
        </p:nvSpPr>
        <p:spPr/>
        <p:txBody>
          <a:bodyPr/>
          <a:lstStyle/>
          <a:p>
            <a:r>
              <a:rPr lang="en-US"/>
              <a:t>8060- Marysville Reservoir</a:t>
            </a:r>
          </a:p>
        </p:txBody>
      </p:sp>
      <p:sp>
        <p:nvSpPr>
          <p:cNvPr id="184" name="Text Placeholder 183">
            <a:extLst>
              <a:ext uri="{FF2B5EF4-FFF2-40B4-BE49-F238E27FC236}">
                <a16:creationId xmlns:a16="http://schemas.microsoft.com/office/drawing/2014/main" id="{4A4A7C23-6844-4CE0-033F-6A193E80FC53}"/>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43343F7D-CD7B-DECE-8FED-F432CD8BB620}"/>
              </a:ext>
            </a:extLst>
          </p:cNvPr>
          <p:cNvSpPr>
            <a:spLocks noGrp="1"/>
          </p:cNvSpPr>
          <p:nvPr>
            <p:ph type="body" sz="quarter" idx="13"/>
          </p:nvPr>
        </p:nvSpPr>
        <p:spPr>
          <a:xfrm>
            <a:off x="620486" y="1590675"/>
            <a:ext cx="4848661" cy="4581525"/>
          </a:xfrm>
        </p:spPr>
        <p:txBody>
          <a:bodyPr/>
          <a:lstStyle/>
          <a:p>
            <a:r>
              <a:rPr lang="en-US"/>
              <a:t>Maximum storage: constant = 1021 ft</a:t>
            </a:r>
          </a:p>
          <a:p>
            <a:r>
              <a:rPr lang="en-US"/>
              <a:t>Upper Rule Curve: constant = 1021 ft</a:t>
            </a:r>
          </a:p>
          <a:p>
            <a:r>
              <a:rPr lang="en-US"/>
              <a:t>Lower Rule Curve: constant = 0</a:t>
            </a:r>
          </a:p>
          <a:p>
            <a:r>
              <a:rPr lang="en-US"/>
              <a:t>Dead Storage: constant = 0</a:t>
            </a:r>
          </a:p>
          <a:p>
            <a:r>
              <a:rPr lang="en-US"/>
              <a:t>Nodes with Direct Withdrawals: 8020</a:t>
            </a:r>
          </a:p>
          <a:p>
            <a:r>
              <a:rPr lang="en-US"/>
              <a:t>Pumping Capacity: 2.00 MGD</a:t>
            </a:r>
          </a:p>
        </p:txBody>
      </p:sp>
      <p:sp>
        <p:nvSpPr>
          <p:cNvPr id="2" name="Slide Number Placeholder 1">
            <a:extLst>
              <a:ext uri="{FF2B5EF4-FFF2-40B4-BE49-F238E27FC236}">
                <a16:creationId xmlns:a16="http://schemas.microsoft.com/office/drawing/2014/main" id="{08CC7AB0-EBAD-CCA5-5AC9-044E1C04890A}"/>
              </a:ext>
            </a:extLst>
          </p:cNvPr>
          <p:cNvSpPr>
            <a:spLocks noGrp="1"/>
          </p:cNvSpPr>
          <p:nvPr>
            <p:ph type="sldNum" sz="quarter" idx="10"/>
          </p:nvPr>
        </p:nvSpPr>
        <p:spPr/>
        <p:txBody>
          <a:bodyPr/>
          <a:lstStyle/>
          <a:p>
            <a:fld id="{ABF72756-0213-4A1F-BBDA-2E3072667FD8}" type="slidenum">
              <a:rPr lang="en-US" smtClean="0"/>
              <a:pPr/>
              <a:t>48</a:t>
            </a:fld>
            <a:endParaRPr lang="en-US"/>
          </a:p>
        </p:txBody>
      </p:sp>
      <p:graphicFrame>
        <p:nvGraphicFramePr>
          <p:cNvPr id="3" name="Table 2">
            <a:extLst>
              <a:ext uri="{FF2B5EF4-FFF2-40B4-BE49-F238E27FC236}">
                <a16:creationId xmlns:a16="http://schemas.microsoft.com/office/drawing/2014/main" id="{C12C1FDF-0692-2451-34E1-15B96CA42339}"/>
              </a:ext>
            </a:extLst>
          </p:cNvPr>
          <p:cNvGraphicFramePr>
            <a:graphicFrameLocks noGrp="1"/>
          </p:cNvGraphicFramePr>
          <p:nvPr/>
        </p:nvGraphicFramePr>
        <p:xfrm>
          <a:off x="5602036" y="1401152"/>
          <a:ext cx="5969478" cy="1876886"/>
        </p:xfrm>
        <a:graphic>
          <a:graphicData uri="http://schemas.openxmlformats.org/drawingml/2006/table">
            <a:tbl>
              <a:tblPr firstRow="1" bandRow="1">
                <a:tableStyleId>{5C22544A-7EE6-4342-B048-85BDC9FD1C3A}</a:tableStyleId>
              </a:tblPr>
              <a:tblGrid>
                <a:gridCol w="1989826">
                  <a:extLst>
                    <a:ext uri="{9D8B030D-6E8A-4147-A177-3AD203B41FA5}">
                      <a16:colId xmlns:a16="http://schemas.microsoft.com/office/drawing/2014/main" val="2719996581"/>
                    </a:ext>
                  </a:extLst>
                </a:gridCol>
                <a:gridCol w="1989826">
                  <a:extLst>
                    <a:ext uri="{9D8B030D-6E8A-4147-A177-3AD203B41FA5}">
                      <a16:colId xmlns:a16="http://schemas.microsoft.com/office/drawing/2014/main" val="2082454259"/>
                    </a:ext>
                  </a:extLst>
                </a:gridCol>
                <a:gridCol w="1989826">
                  <a:extLst>
                    <a:ext uri="{9D8B030D-6E8A-4147-A177-3AD203B41FA5}">
                      <a16:colId xmlns:a16="http://schemas.microsoft.com/office/drawing/2014/main" val="552803286"/>
                    </a:ext>
                  </a:extLst>
                </a:gridCol>
              </a:tblGrid>
              <a:tr h="1016738">
                <a:tc>
                  <a:txBody>
                    <a:bodyPr/>
                    <a:lstStyle/>
                    <a:p>
                      <a:pPr algn="ctr"/>
                      <a:r>
                        <a:rPr lang="en-US"/>
                        <a:t>Elevation (ft)</a:t>
                      </a:r>
                    </a:p>
                  </a:txBody>
                  <a:tcPr anchor="ctr"/>
                </a:tc>
                <a:tc>
                  <a:txBody>
                    <a:bodyPr/>
                    <a:lstStyle/>
                    <a:p>
                      <a:pPr algn="ctr"/>
                      <a:r>
                        <a:rPr lang="en-US"/>
                        <a:t>Storage (MG)</a:t>
                      </a:r>
                    </a:p>
                  </a:txBody>
                  <a:tcPr anchor="ctr"/>
                </a:tc>
                <a:tc>
                  <a:txBody>
                    <a:bodyPr/>
                    <a:lstStyle/>
                    <a:p>
                      <a:pPr algn="ctr"/>
                      <a:r>
                        <a:rPr lang="en-US"/>
                        <a:t>Area (acres)</a:t>
                      </a:r>
                    </a:p>
                  </a:txBody>
                  <a:tcPr anchor="ctr"/>
                </a:tc>
                <a:extLst>
                  <a:ext uri="{0D108BD9-81ED-4DB2-BD59-A6C34878D82A}">
                    <a16:rowId xmlns:a16="http://schemas.microsoft.com/office/drawing/2014/main" val="3859031447"/>
                  </a:ext>
                </a:extLst>
              </a:tr>
              <a:tr h="430074">
                <a:tc>
                  <a:txBody>
                    <a:bodyPr/>
                    <a:lstStyle/>
                    <a:p>
                      <a:pPr algn="ctr" fontAlgn="b"/>
                      <a:r>
                        <a:rPr lang="en-US" sz="1100" b="0" i="0" u="none" strike="noStrike">
                          <a:solidFill>
                            <a:srgbClr val="000000"/>
                          </a:solidFill>
                          <a:effectLst/>
                          <a:latin typeface="Arial" panose="020B0604020202020204" pitchFamily="34" charset="0"/>
                        </a:rPr>
                        <a:t>973.00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0.00</a:t>
                      </a:r>
                    </a:p>
                  </a:txBody>
                  <a:tcPr marL="0" marR="0" marT="0" marB="0" anchor="ctr"/>
                </a:tc>
                <a:extLst>
                  <a:ext uri="{0D108BD9-81ED-4DB2-BD59-A6C34878D82A}">
                    <a16:rowId xmlns:a16="http://schemas.microsoft.com/office/drawing/2014/main" val="4261115255"/>
                  </a:ext>
                </a:extLst>
              </a:tr>
              <a:tr h="430074">
                <a:tc>
                  <a:txBody>
                    <a:bodyPr/>
                    <a:lstStyle/>
                    <a:p>
                      <a:pPr algn="ctr" fontAlgn="b"/>
                      <a:r>
                        <a:rPr lang="en-US" sz="1100" b="0" i="0" u="none" strike="noStrike">
                          <a:solidFill>
                            <a:srgbClr val="000000"/>
                          </a:solidFill>
                          <a:effectLst/>
                          <a:latin typeface="Arial" panose="020B0604020202020204" pitchFamily="34" charset="0"/>
                        </a:rPr>
                        <a:t>1021.00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1510.00</a:t>
                      </a:r>
                    </a:p>
                  </a:txBody>
                  <a:tcPr marL="0" marR="0" marT="0" marB="0" anchor="ctr"/>
                </a:tc>
                <a:tc>
                  <a:txBody>
                    <a:bodyPr/>
                    <a:lstStyle/>
                    <a:p>
                      <a:pPr algn="ctr" fontAlgn="b"/>
                      <a:r>
                        <a:rPr lang="en-US" sz="1100" b="0" i="0" u="none" strike="noStrike">
                          <a:solidFill>
                            <a:srgbClr val="000000"/>
                          </a:solidFill>
                          <a:effectLst/>
                          <a:latin typeface="Arial" panose="020B0604020202020204" pitchFamily="34" charset="0"/>
                        </a:rPr>
                        <a:t>171.00</a:t>
                      </a:r>
                    </a:p>
                  </a:txBody>
                  <a:tcPr marL="0" marR="0" marT="0" marB="0" anchor="ctr"/>
                </a:tc>
                <a:extLst>
                  <a:ext uri="{0D108BD9-81ED-4DB2-BD59-A6C34878D82A}">
                    <a16:rowId xmlns:a16="http://schemas.microsoft.com/office/drawing/2014/main" val="1376731378"/>
                  </a:ext>
                </a:extLst>
              </a:tr>
            </a:tbl>
          </a:graphicData>
        </a:graphic>
      </p:graphicFrame>
    </p:spTree>
    <p:extLst>
      <p:ext uri="{BB962C8B-B14F-4D97-AF65-F5344CB8AC3E}">
        <p14:creationId xmlns:p14="http://schemas.microsoft.com/office/powerpoint/2010/main" val="2956384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C466C-0C87-D447-DFE8-1AEC49F8BA8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9253FBF-E4C6-E9FA-5CC4-302237FDAFA7}"/>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342C25F3-D084-88F5-05D2-2D488B1DAA5A}"/>
              </a:ext>
            </a:extLst>
          </p:cNvPr>
          <p:cNvSpPr>
            <a:spLocks noGrp="1"/>
          </p:cNvSpPr>
          <p:nvPr>
            <p:ph type="title"/>
          </p:nvPr>
        </p:nvSpPr>
        <p:spPr/>
        <p:txBody>
          <a:bodyPr/>
          <a:lstStyle/>
          <a:p>
            <a:r>
              <a:rPr lang="en-US">
                <a:latin typeface="Times New Roman"/>
                <a:ea typeface="MS PGothic"/>
                <a:cs typeface="Times New Roman"/>
              </a:rPr>
              <a:t>Water Treatment Plants</a:t>
            </a:r>
          </a:p>
        </p:txBody>
      </p:sp>
      <p:sp>
        <p:nvSpPr>
          <p:cNvPr id="4" name="Slide Number Placeholder 3">
            <a:extLst>
              <a:ext uri="{FF2B5EF4-FFF2-40B4-BE49-F238E27FC236}">
                <a16:creationId xmlns:a16="http://schemas.microsoft.com/office/drawing/2014/main" id="{560F3CEE-4848-59CC-0E68-B9D88E73964F}"/>
              </a:ext>
            </a:extLst>
          </p:cNvPr>
          <p:cNvSpPr>
            <a:spLocks noGrp="1"/>
          </p:cNvSpPr>
          <p:nvPr>
            <p:ph type="sldNum" sz="quarter" idx="13"/>
          </p:nvPr>
        </p:nvSpPr>
        <p:spPr/>
        <p:txBody>
          <a:bodyPr/>
          <a:lstStyle/>
          <a:p>
            <a:fld id="{ABF72756-0213-4A1F-BBDA-2E3072667FD8}" type="slidenum">
              <a:rPr lang="en-US" smtClean="0"/>
              <a:pPr/>
              <a:t>49</a:t>
            </a:fld>
            <a:endParaRPr lang="en-US"/>
          </a:p>
        </p:txBody>
      </p:sp>
    </p:spTree>
    <p:extLst>
      <p:ext uri="{BB962C8B-B14F-4D97-AF65-F5344CB8AC3E}">
        <p14:creationId xmlns:p14="http://schemas.microsoft.com/office/powerpoint/2010/main" val="2259545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35A3B-9EFE-4FEB-99B9-5DB0F446C2F6}"/>
              </a:ext>
            </a:extLst>
          </p:cNvPr>
          <p:cNvSpPr>
            <a:spLocks noGrp="1"/>
          </p:cNvSpPr>
          <p:nvPr>
            <p:ph type="title"/>
          </p:nvPr>
        </p:nvSpPr>
        <p:spPr/>
        <p:txBody>
          <a:bodyPr>
            <a:normAutofit/>
          </a:bodyPr>
          <a:lstStyle/>
          <a:p>
            <a:r>
              <a:rPr lang="en-US" sz="2850">
                <a:ea typeface="MS PGothic"/>
              </a:rPr>
              <a:t>What OASIS Does and Role of Constraints and Goals</a:t>
            </a:r>
            <a:endParaRPr lang="en-US" sz="2880"/>
          </a:p>
        </p:txBody>
      </p:sp>
      <p:pic>
        <p:nvPicPr>
          <p:cNvPr id="6" name="Picture 5">
            <a:extLst>
              <a:ext uri="{FF2B5EF4-FFF2-40B4-BE49-F238E27FC236}">
                <a16:creationId xmlns:a16="http://schemas.microsoft.com/office/drawing/2014/main" id="{F7858987-65A4-46D7-82E2-C5C91F12D104}"/>
              </a:ext>
            </a:extLst>
          </p:cNvPr>
          <p:cNvPicPr>
            <a:picLocks noChangeAspect="1"/>
          </p:cNvPicPr>
          <p:nvPr/>
        </p:nvPicPr>
        <p:blipFill>
          <a:blip r:embed="rId2"/>
          <a:stretch>
            <a:fillRect/>
          </a:stretch>
        </p:blipFill>
        <p:spPr>
          <a:xfrm>
            <a:off x="2434936" y="1205313"/>
            <a:ext cx="7260965" cy="1764944"/>
          </a:xfrm>
          <a:prstGeom prst="rect">
            <a:avLst/>
          </a:prstGeom>
          <a:ln>
            <a:noFill/>
          </a:ln>
        </p:spPr>
      </p:pic>
      <p:sp>
        <p:nvSpPr>
          <p:cNvPr id="7" name="Rectangle 6">
            <a:extLst>
              <a:ext uri="{FF2B5EF4-FFF2-40B4-BE49-F238E27FC236}">
                <a16:creationId xmlns:a16="http://schemas.microsoft.com/office/drawing/2014/main" id="{A59CCDB4-B04E-4066-A2B4-D7439C72BFC2}"/>
              </a:ext>
            </a:extLst>
          </p:cNvPr>
          <p:cNvSpPr/>
          <p:nvPr/>
        </p:nvSpPr>
        <p:spPr>
          <a:xfrm>
            <a:off x="800396" y="2493387"/>
            <a:ext cx="7511190" cy="1126462"/>
          </a:xfrm>
          <a:prstGeom prst="rect">
            <a:avLst/>
          </a:prstGeom>
          <a:ln>
            <a:noFill/>
          </a:ln>
        </p:spPr>
        <p:txBody>
          <a:bodyPr wrap="square">
            <a:spAutoFit/>
          </a:bodyPr>
          <a:lstStyle/>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altLang="en-US" sz="1680" b="1" i="0" u="none" strike="noStrike" kern="1200" cap="none" spc="0" normalizeH="0" baseline="0" noProof="0">
                <a:ln>
                  <a:noFill/>
                </a:ln>
                <a:solidFill>
                  <a:srgbClr val="FF0000"/>
                </a:solidFill>
                <a:effectLst/>
                <a:uLnTx/>
                <a:uFillTx/>
                <a:latin typeface="Arial" panose="020B0604020202020204"/>
                <a:ea typeface="MS PGothic" panose="020B0600070205080204" pitchFamily="34" charset="-128"/>
                <a:cs typeface="+mn-cs"/>
              </a:rPr>
              <a:t>Flow</a:t>
            </a:r>
            <a:r>
              <a:rPr kumimoji="0" lang="en-US" altLang="en-US" sz="1680" b="0" i="0" u="none" strike="noStrike" kern="1200" cap="none" spc="0" normalizeH="0" baseline="0" noProof="0">
                <a:ln>
                  <a:noFill/>
                </a:ln>
                <a:solidFill>
                  <a:srgbClr val="000000"/>
                </a:solidFill>
                <a:effectLst/>
                <a:uLnTx/>
                <a:uFillTx/>
                <a:latin typeface="Arial" panose="020B0604020202020204"/>
                <a:ea typeface="MS PGothic" panose="020B0600070205080204" pitchFamily="34" charset="-128"/>
                <a:cs typeface="+mn-cs"/>
              </a:rPr>
              <a:t> through arcs</a:t>
            </a:r>
          </a:p>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altLang="en-US" sz="1680" b="1" i="0" u="none" strike="noStrike" kern="1200" cap="none" spc="0" normalizeH="0" baseline="0" noProof="0">
                <a:ln>
                  <a:noFill/>
                </a:ln>
                <a:solidFill>
                  <a:srgbClr val="FF0000"/>
                </a:solidFill>
                <a:effectLst/>
                <a:uLnTx/>
                <a:uFillTx/>
                <a:latin typeface="Arial" panose="020B0604020202020204"/>
                <a:ea typeface="MS PGothic" panose="020B0600070205080204" pitchFamily="34" charset="-128"/>
                <a:cs typeface="+mn-cs"/>
              </a:rPr>
              <a:t>Volume</a:t>
            </a:r>
            <a:r>
              <a:rPr kumimoji="0" lang="en-US" altLang="en-US" sz="1680" b="0" i="0" u="none" strike="noStrike" kern="1200" cap="none" spc="0" normalizeH="0" baseline="0" noProof="0">
                <a:ln>
                  <a:noFill/>
                </a:ln>
                <a:solidFill>
                  <a:srgbClr val="000000"/>
                </a:solidFill>
                <a:effectLst/>
                <a:uLnTx/>
                <a:uFillTx/>
                <a:latin typeface="Arial" panose="020B0604020202020204"/>
                <a:ea typeface="MS PGothic" panose="020B0600070205080204" pitchFamily="34" charset="-128"/>
                <a:cs typeface="+mn-cs"/>
              </a:rPr>
              <a:t> stored in each reservoir</a:t>
            </a:r>
          </a:p>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altLang="en-US" sz="1680" b="1" i="0" u="none" strike="noStrike" kern="1200" cap="none" spc="0" normalizeH="0" baseline="0" noProof="0">
                <a:ln>
                  <a:noFill/>
                </a:ln>
                <a:solidFill>
                  <a:srgbClr val="FF0000"/>
                </a:solidFill>
                <a:effectLst/>
                <a:uLnTx/>
                <a:uFillTx/>
                <a:latin typeface="Arial" panose="020B0604020202020204"/>
                <a:ea typeface="MS PGothic" panose="020B0600070205080204" pitchFamily="34" charset="-128"/>
                <a:cs typeface="+mn-cs"/>
              </a:rPr>
              <a:t>Delivery</a:t>
            </a:r>
            <a:r>
              <a:rPr kumimoji="0" lang="en-US" altLang="en-US" sz="1680" b="0" i="0" u="none" strike="noStrike" kern="1200" cap="none" spc="0" normalizeH="0" baseline="0" noProof="0">
                <a:ln>
                  <a:noFill/>
                </a:ln>
                <a:solidFill>
                  <a:srgbClr val="000000"/>
                </a:solidFill>
                <a:effectLst/>
                <a:uLnTx/>
                <a:uFillTx/>
                <a:latin typeface="Arial" panose="020B0604020202020204"/>
                <a:ea typeface="MS PGothic" panose="020B0600070205080204" pitchFamily="34" charset="-128"/>
                <a:cs typeface="+mn-cs"/>
              </a:rPr>
              <a:t> (volume) allocated to each demand node</a:t>
            </a:r>
          </a:p>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sz="1680" b="0" i="0" u="none" strike="noStrike" kern="1200" cap="none" spc="0" normalizeH="0" baseline="0" noProof="0">
                <a:ln>
                  <a:noFill/>
                </a:ln>
                <a:solidFill>
                  <a:srgbClr val="000000"/>
                </a:solidFill>
                <a:effectLst/>
                <a:uLnTx/>
                <a:uFillTx/>
                <a:latin typeface="Arial" panose="020B0604020202020204"/>
                <a:ea typeface="MS PGothic" panose="020B0600070205080204" pitchFamily="34" charset="-128"/>
                <a:cs typeface="+mn-cs"/>
              </a:rPr>
              <a:t>                              … calculated every timestep for the period of record</a:t>
            </a:r>
          </a:p>
        </p:txBody>
      </p:sp>
      <p:sp>
        <p:nvSpPr>
          <p:cNvPr id="8" name="Content Placeholder 2">
            <a:extLst>
              <a:ext uri="{FF2B5EF4-FFF2-40B4-BE49-F238E27FC236}">
                <a16:creationId xmlns:a16="http://schemas.microsoft.com/office/drawing/2014/main" id="{F14B7F3E-53C1-4931-9271-5C2F0B64ACEF}"/>
              </a:ext>
            </a:extLst>
          </p:cNvPr>
          <p:cNvSpPr txBox="1">
            <a:spLocks/>
          </p:cNvSpPr>
          <p:nvPr/>
        </p:nvSpPr>
        <p:spPr>
          <a:xfrm>
            <a:off x="800396" y="4236353"/>
            <a:ext cx="3904608" cy="900908"/>
          </a:xfrm>
          <a:prstGeom prst="rect">
            <a:avLst/>
          </a:prstGeom>
          <a:ln>
            <a:noFill/>
          </a:ln>
        </p:spPr>
        <p:txBody>
          <a:bodyPr/>
          <a:lstStyle>
            <a:lvl1pPr marL="0" marR="0" indent="0" algn="l" defTabSz="914400" rtl="0" eaLnBrk="1" fontAlgn="auto" latinLnBrk="0" hangingPunct="1">
              <a:lnSpc>
                <a:spcPct val="100000"/>
              </a:lnSpc>
              <a:spcBef>
                <a:spcPts val="0"/>
              </a:spcBef>
              <a:spcAft>
                <a:spcPts val="950"/>
              </a:spcAft>
              <a:buClr>
                <a:schemeClr val="tx1">
                  <a:lumMod val="75000"/>
                  <a:lumOff val="25000"/>
                </a:schemeClr>
              </a:buClr>
              <a:buSzPct val="105000"/>
              <a:buFont typeface="Arial" panose="020B0604020202020204" pitchFamily="34" charset="0"/>
              <a:buNone/>
              <a:tabLst/>
              <a:defRPr sz="2600" kern="1200">
                <a:solidFill>
                  <a:schemeClr val="tx1">
                    <a:lumMod val="75000"/>
                    <a:lumOff val="25000"/>
                  </a:schemeClr>
                </a:solidFill>
                <a:latin typeface="+mn-lt"/>
                <a:ea typeface="MS PGothic" panose="020B0600070205080204" pitchFamily="34" charset="-128"/>
                <a:cs typeface="+mn-cs"/>
              </a:defRPr>
            </a:lvl1pPr>
            <a:lvl2pPr marL="457200" marR="0" indent="0" algn="l" defTabSz="914400" rtl="0" eaLnBrk="1" fontAlgn="auto" latinLnBrk="0" hangingPunct="1">
              <a:lnSpc>
                <a:spcPct val="100000"/>
              </a:lnSpc>
              <a:spcBef>
                <a:spcPts val="0"/>
              </a:spcBef>
              <a:spcAft>
                <a:spcPts val="950"/>
              </a:spcAft>
              <a:buClr>
                <a:schemeClr val="tx1">
                  <a:lumMod val="75000"/>
                  <a:lumOff val="25000"/>
                </a:schemeClr>
              </a:buClr>
              <a:buSzPct val="105000"/>
              <a:buFont typeface="Arial" panose="020B0604020202020204" pitchFamily="34" charset="0"/>
              <a:buNone/>
              <a:tabLst/>
              <a:defRPr sz="2000" kern="1200">
                <a:solidFill>
                  <a:schemeClr val="tx1">
                    <a:lumMod val="75000"/>
                    <a:lumOff val="25000"/>
                  </a:schemeClr>
                </a:solidFill>
                <a:latin typeface="+mn-lt"/>
                <a:ea typeface="MS PGothic" panose="020B0600070205080204" pitchFamily="34" charset="-128"/>
                <a:cs typeface="+mn-cs"/>
              </a:defRPr>
            </a:lvl2pPr>
            <a:lvl3pPr marL="914400" marR="0" indent="0" algn="l" defTabSz="914400" rtl="0" eaLnBrk="1" fontAlgn="auto" latinLnBrk="0" hangingPunct="1">
              <a:lnSpc>
                <a:spcPct val="100000"/>
              </a:lnSpc>
              <a:spcBef>
                <a:spcPts val="0"/>
              </a:spcBef>
              <a:spcAft>
                <a:spcPts val="950"/>
              </a:spcAft>
              <a:buClr>
                <a:schemeClr val="tx1">
                  <a:lumMod val="75000"/>
                  <a:lumOff val="25000"/>
                </a:schemeClr>
              </a:buClr>
              <a:buSzPct val="105000"/>
              <a:buFont typeface="Arial" panose="020B0604020202020204" pitchFamily="34" charset="0"/>
              <a:buNone/>
              <a:tabLst/>
              <a:defRPr sz="1500" b="0" kern="1200">
                <a:solidFill>
                  <a:schemeClr val="tx1">
                    <a:lumMod val="50000"/>
                    <a:lumOff val="50000"/>
                  </a:schemeClr>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
                <a:srgbClr val="000000">
                  <a:lumMod val="75000"/>
                  <a:lumOff val="25000"/>
                </a:srgbClr>
              </a:buClr>
              <a:buSzPct val="105000"/>
              <a:buFont typeface="Arial" panose="020B0604020202020204" pitchFamily="34" charset="0"/>
              <a:buNone/>
              <a:tabLst/>
              <a:defRPr/>
            </a:pPr>
            <a:r>
              <a:rPr kumimoji="0" lang="en-US" altLang="en-US" sz="2160" b="0" i="0" u="none" strike="noStrike" kern="1200" cap="none" spc="0" normalizeH="0" baseline="0" noProof="0">
                <a:ln>
                  <a:noFill/>
                </a:ln>
                <a:solidFill>
                  <a:srgbClr val="000000">
                    <a:lumMod val="75000"/>
                    <a:lumOff val="25000"/>
                  </a:srgbClr>
                </a:solidFill>
                <a:effectLst/>
                <a:uLnTx/>
                <a:uFillTx/>
                <a:latin typeface="Arial" panose="020B0604020202020204"/>
                <a:ea typeface="MS PGothic" panose="020B0600070205080204" pitchFamily="34" charset="-128"/>
                <a:cs typeface="+mn-cs"/>
              </a:rPr>
              <a:t>A </a:t>
            </a:r>
            <a:r>
              <a:rPr kumimoji="0" lang="en-US" altLang="en-US" sz="2160" b="1" i="0" u="none" strike="noStrike" kern="1200" cap="none" spc="0" normalizeH="0" baseline="0" noProof="0">
                <a:ln>
                  <a:noFill/>
                </a:ln>
                <a:solidFill>
                  <a:srgbClr val="000000"/>
                </a:solidFill>
                <a:effectLst/>
                <a:uLnTx/>
                <a:uFillTx/>
                <a:latin typeface="Arial" panose="020B0604020202020204"/>
                <a:ea typeface="MS PGothic" panose="020B0600070205080204" pitchFamily="34" charset="-128"/>
                <a:cs typeface="+mn-cs"/>
              </a:rPr>
              <a:t>linear programming </a:t>
            </a:r>
            <a:r>
              <a:rPr kumimoji="0" lang="en-US" altLang="en-US" sz="2160" b="1" i="0" u="none" strike="noStrike" kern="1200" cap="none" spc="0" normalizeH="0" baseline="0" noProof="0">
                <a:ln>
                  <a:noFill/>
                </a:ln>
                <a:solidFill>
                  <a:srgbClr val="000000">
                    <a:lumMod val="75000"/>
                    <a:lumOff val="25000"/>
                  </a:srgbClr>
                </a:solidFill>
                <a:effectLst/>
                <a:uLnTx/>
                <a:uFillTx/>
                <a:latin typeface="Arial" panose="020B0604020202020204"/>
                <a:ea typeface="MS PGothic" panose="020B0600070205080204" pitchFamily="34" charset="-128"/>
                <a:cs typeface="+mn-cs"/>
              </a:rPr>
              <a:t>solver</a:t>
            </a:r>
          </a:p>
          <a:p>
            <a:pPr marL="0" marR="0" lvl="0" indent="0" algn="l" defTabSz="914400" rtl="0" eaLnBrk="1" fontAlgn="auto" latinLnBrk="0" hangingPunct="1">
              <a:lnSpc>
                <a:spcPct val="100000"/>
              </a:lnSpc>
              <a:spcBef>
                <a:spcPct val="0"/>
              </a:spcBef>
              <a:spcAft>
                <a:spcPts val="0"/>
              </a:spcAft>
              <a:buClr>
                <a:srgbClr val="000000">
                  <a:lumMod val="75000"/>
                  <a:lumOff val="25000"/>
                </a:srgbClr>
              </a:buClr>
              <a:buSzPct val="105000"/>
              <a:buFont typeface="Arial" panose="020B0604020202020204" pitchFamily="34" charset="0"/>
              <a:buNone/>
              <a:tabLst/>
              <a:defRPr/>
            </a:pPr>
            <a:r>
              <a:rPr kumimoji="0" lang="en-US" altLang="en-US" sz="2160" b="0" i="0" u="none" strike="noStrike" kern="1200" cap="none" spc="0" normalizeH="0" baseline="0" noProof="0">
                <a:ln>
                  <a:noFill/>
                </a:ln>
                <a:solidFill>
                  <a:srgbClr val="000000">
                    <a:lumMod val="75000"/>
                    <a:lumOff val="25000"/>
                  </a:srgbClr>
                </a:solidFill>
                <a:effectLst/>
                <a:uLnTx/>
                <a:uFillTx/>
                <a:latin typeface="Arial" panose="020B0604020202020204"/>
                <a:ea typeface="MS PGothic" panose="020B0600070205080204" pitchFamily="34" charset="-128"/>
                <a:cs typeface="+mn-cs"/>
              </a:rPr>
              <a:t>is called every time step</a:t>
            </a:r>
            <a:endParaRPr kumimoji="0" lang="en-US" altLang="en-US" sz="3360" b="0" i="0" u="none" strike="noStrike" kern="1200" cap="none" spc="0" normalizeH="0" baseline="0" noProof="0">
              <a:ln>
                <a:noFill/>
              </a:ln>
              <a:solidFill>
                <a:srgbClr val="000000">
                  <a:lumMod val="75000"/>
                  <a:lumOff val="25000"/>
                </a:srgbClr>
              </a:solidFill>
              <a:effectLst/>
              <a:uLnTx/>
              <a:uFillTx/>
              <a:latin typeface="Arial" panose="020B0604020202020204"/>
              <a:ea typeface="MS PGothic" panose="020B0600070205080204" pitchFamily="34" charset="-128"/>
              <a:cs typeface="+mn-cs"/>
            </a:endParaRPr>
          </a:p>
        </p:txBody>
      </p:sp>
      <p:sp>
        <p:nvSpPr>
          <p:cNvPr id="10" name="Text Box 4">
            <a:extLst>
              <a:ext uri="{FF2B5EF4-FFF2-40B4-BE49-F238E27FC236}">
                <a16:creationId xmlns:a16="http://schemas.microsoft.com/office/drawing/2014/main" id="{61A44B7D-17E4-4A91-AAE8-A236EBF03AF8}"/>
              </a:ext>
            </a:extLst>
          </p:cNvPr>
          <p:cNvSpPr txBox="1">
            <a:spLocks noChangeArrowheads="1"/>
          </p:cNvSpPr>
          <p:nvPr/>
        </p:nvSpPr>
        <p:spPr bwMode="auto">
          <a:xfrm>
            <a:off x="926339" y="5234137"/>
            <a:ext cx="4052713" cy="609398"/>
          </a:xfrm>
          <a:prstGeom prst="rect">
            <a:avLst/>
          </a:prstGeom>
          <a:noFill/>
          <a:ln w="2857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nchor="t">
            <a:spAutoFit/>
          </a:bodyPr>
          <a:lstStyle/>
          <a:p>
            <a:pPr marL="0" marR="0" lvl="0" indent="0" algn="just" defTabSz="356616" rtl="0" eaLnBrk="0" fontAlgn="base" latinLnBrk="0" hangingPunct="0">
              <a:lnSpc>
                <a:spcPct val="100000"/>
              </a:lnSpc>
              <a:spcBef>
                <a:spcPct val="0"/>
              </a:spcBef>
              <a:spcAft>
                <a:spcPct val="0"/>
              </a:spcAft>
              <a:buClrTx/>
              <a:buSzTx/>
              <a:buFontTx/>
              <a:buNone/>
              <a:tabLst/>
              <a:defRPr/>
            </a:pPr>
            <a:r>
              <a:rPr kumimoji="0" lang="en-US" altLang="en-US" sz="1650" b="1" i="0" u="none" strike="noStrike" kern="1200" cap="none" spc="0" normalizeH="0" baseline="0" noProof="0">
                <a:ln>
                  <a:noFill/>
                </a:ln>
                <a:solidFill>
                  <a:srgbClr val="FF0000"/>
                </a:solidFill>
                <a:effectLst/>
                <a:uLnTx/>
                <a:uFillTx/>
                <a:latin typeface="Arial" panose="020B0604020202020204"/>
                <a:ea typeface="MS PGothic"/>
                <a:cs typeface="+mn-cs"/>
              </a:rPr>
              <a:t>Constraints</a:t>
            </a:r>
            <a:r>
              <a:rPr kumimoji="0" lang="en-US" altLang="en-US" sz="1650" b="0" i="0" u="none" strike="noStrike" kern="1200" cap="none" spc="0" normalizeH="0" baseline="0" noProof="0">
                <a:ln>
                  <a:noFill/>
                </a:ln>
                <a:solidFill>
                  <a:srgbClr val="000000"/>
                </a:solidFill>
                <a:effectLst/>
                <a:uLnTx/>
                <a:uFillTx/>
                <a:latin typeface="Arial" panose="020B0604020202020204"/>
                <a:ea typeface="MS PGothic"/>
                <a:cs typeface="+mn-cs"/>
              </a:rPr>
              <a:t>: rules that OASIS must obey</a:t>
            </a:r>
          </a:p>
          <a:p>
            <a:pPr marL="0" marR="0" lvl="0" indent="0" algn="just" defTabSz="356616" rtl="0" eaLnBrk="0" fontAlgn="base" latinLnBrk="0" hangingPunct="0">
              <a:lnSpc>
                <a:spcPct val="100000"/>
              </a:lnSpc>
              <a:spcBef>
                <a:spcPct val="0"/>
              </a:spcBef>
              <a:spcAft>
                <a:spcPct val="0"/>
              </a:spcAft>
              <a:buClrTx/>
              <a:buSzTx/>
              <a:buFontTx/>
              <a:buNone/>
              <a:tabLst/>
              <a:defRPr/>
            </a:pPr>
            <a:r>
              <a:rPr kumimoji="0" lang="en-US" altLang="en-US" sz="1650" b="1" i="0" u="none" strike="noStrike" kern="1200" cap="none" spc="0" normalizeH="0" baseline="0" noProof="0">
                <a:ln>
                  <a:noFill/>
                </a:ln>
                <a:solidFill>
                  <a:srgbClr val="008080"/>
                </a:solidFill>
                <a:effectLst/>
                <a:uLnTx/>
                <a:uFillTx/>
                <a:latin typeface="Arial" panose="020B0604020202020204"/>
                <a:ea typeface="MS PGothic"/>
                <a:cs typeface="+mn-cs"/>
              </a:rPr>
              <a:t>Goal</a:t>
            </a:r>
            <a:r>
              <a:rPr kumimoji="0" lang="en-US" altLang="en-US" sz="1650" b="0" i="0" u="none" strike="noStrike" kern="1200" cap="none" spc="0" normalizeH="0" baseline="0" noProof="0">
                <a:ln>
                  <a:noFill/>
                </a:ln>
                <a:solidFill>
                  <a:srgbClr val="000000"/>
                </a:solidFill>
                <a:effectLst/>
                <a:uLnTx/>
                <a:uFillTx/>
                <a:latin typeface="Arial" panose="020B0604020202020204"/>
                <a:ea typeface="MS PGothic"/>
                <a:cs typeface="+mn-cs"/>
              </a:rPr>
              <a:t>: rule that OASIS tries to meet</a:t>
            </a:r>
            <a:endParaRPr kumimoji="0" lang="en-US" altLang="en-US" sz="1650" b="0" i="0" u="none" strike="noStrike" kern="1200" cap="none" spc="0" normalizeH="0" baseline="0" noProof="0">
              <a:ln>
                <a:noFill/>
              </a:ln>
              <a:solidFill>
                <a:srgbClr val="000000"/>
              </a:solidFill>
              <a:effectLst/>
              <a:uLnTx/>
              <a:uFillTx/>
              <a:latin typeface="Arial" panose="020B0604020202020204"/>
              <a:ea typeface="MS PGothic"/>
              <a:cs typeface="Arial"/>
            </a:endParaRPr>
          </a:p>
        </p:txBody>
      </p:sp>
      <p:sp>
        <p:nvSpPr>
          <p:cNvPr id="11" name="Rectangle 10">
            <a:extLst>
              <a:ext uri="{FF2B5EF4-FFF2-40B4-BE49-F238E27FC236}">
                <a16:creationId xmlns:a16="http://schemas.microsoft.com/office/drawing/2014/main" id="{2AEC48B0-6379-4172-A06B-F32DD82CB3C9}"/>
              </a:ext>
            </a:extLst>
          </p:cNvPr>
          <p:cNvSpPr/>
          <p:nvPr/>
        </p:nvSpPr>
        <p:spPr>
          <a:xfrm>
            <a:off x="1977899" y="1229522"/>
            <a:ext cx="7986822" cy="50126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56616"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13" name="Group 12">
            <a:extLst>
              <a:ext uri="{FF2B5EF4-FFF2-40B4-BE49-F238E27FC236}">
                <a16:creationId xmlns:a16="http://schemas.microsoft.com/office/drawing/2014/main" id="{717903F8-54F4-F557-AF29-D4F560ED7EEC}"/>
              </a:ext>
            </a:extLst>
          </p:cNvPr>
          <p:cNvGrpSpPr/>
          <p:nvPr/>
        </p:nvGrpSpPr>
        <p:grpSpPr>
          <a:xfrm>
            <a:off x="5531047" y="4347555"/>
            <a:ext cx="5561077" cy="1561749"/>
            <a:chOff x="5531047" y="4347555"/>
            <a:chExt cx="5561077" cy="1561749"/>
          </a:xfrm>
        </p:grpSpPr>
        <p:sp>
          <p:nvSpPr>
            <p:cNvPr id="5" name="Rectangle 4">
              <a:extLst>
                <a:ext uri="{FF2B5EF4-FFF2-40B4-BE49-F238E27FC236}">
                  <a16:creationId xmlns:a16="http://schemas.microsoft.com/office/drawing/2014/main" id="{1344E6D6-704E-8A87-1EDB-30369F7BF1E5}"/>
                </a:ext>
              </a:extLst>
            </p:cNvPr>
            <p:cNvSpPr/>
            <p:nvPr/>
          </p:nvSpPr>
          <p:spPr>
            <a:xfrm>
              <a:off x="5531047" y="4347555"/>
              <a:ext cx="5561077" cy="1537540"/>
            </a:xfrm>
            <a:prstGeom prst="rect">
              <a:avLst/>
            </a:prstGeom>
            <a:solidFill>
              <a:schemeClr val="bg2">
                <a:lumMod val="20000"/>
                <a:lumOff val="80000"/>
              </a:schemeClr>
            </a:solidFill>
            <a:ln w="3175">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56616"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9AA59815-D616-44F5-AEB0-5DFEA06CDF07}"/>
                </a:ext>
              </a:extLst>
            </p:cNvPr>
            <p:cNvSpPr/>
            <p:nvPr/>
          </p:nvSpPr>
          <p:spPr>
            <a:xfrm>
              <a:off x="5839925" y="4431976"/>
              <a:ext cx="5187142" cy="1477328"/>
            </a:xfrm>
            <a:prstGeom prst="rect">
              <a:avLst/>
            </a:prstGeom>
            <a:noFill/>
            <a:ln w="3175">
              <a:noFill/>
            </a:ln>
          </p:spPr>
          <p:txBody>
            <a:bodyPr wrap="square">
              <a:spAutoFit/>
            </a:bodyPr>
            <a:lstStyle/>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a:ea typeface="MS PGothic" panose="020B0600070205080204" pitchFamily="34" charset="-128"/>
                  <a:cs typeface="+mn-cs"/>
                </a:rPr>
                <a:t>You specify </a:t>
              </a:r>
              <a:r>
                <a:rPr kumimoji="0" lang="en-US" altLang="en-US" sz="1800" b="1" i="1" u="none" strike="noStrike" kern="1200" cap="none" spc="0" normalizeH="0" baseline="0" noProof="0">
                  <a:ln>
                    <a:noFill/>
                  </a:ln>
                  <a:solidFill>
                    <a:srgbClr val="000000"/>
                  </a:solidFill>
                  <a:effectLst/>
                  <a:uLnTx/>
                  <a:uFillTx/>
                  <a:latin typeface="Arial" panose="020B0604020202020204"/>
                  <a:ea typeface="MS PGothic" panose="020B0600070205080204" pitchFamily="34" charset="-128"/>
                  <a:cs typeface="+mn-cs"/>
                </a:rPr>
                <a:t>what</a:t>
              </a:r>
              <a:r>
                <a:rPr kumimoji="0" lang="en-US" altLang="en-US" sz="1800" b="0" i="0" u="none" strike="noStrike" kern="1200" cap="none" spc="0" normalizeH="0" baseline="0" noProof="0">
                  <a:ln>
                    <a:noFill/>
                  </a:ln>
                  <a:solidFill>
                    <a:srgbClr val="000000"/>
                  </a:solidFill>
                  <a:effectLst/>
                  <a:uLnTx/>
                  <a:uFillTx/>
                  <a:latin typeface="Arial" panose="020B0604020202020204"/>
                  <a:ea typeface="MS PGothic" panose="020B0600070205080204" pitchFamily="34" charset="-128"/>
                  <a:cs typeface="+mn-cs"/>
                </a:rPr>
                <a:t> to do but not </a:t>
              </a:r>
              <a:r>
                <a:rPr kumimoji="0" lang="en-US" altLang="en-US" sz="1800" b="1" i="1" u="none" strike="noStrike" kern="1200" cap="none" spc="0" normalizeH="0" baseline="0" noProof="0">
                  <a:ln>
                    <a:noFill/>
                  </a:ln>
                  <a:solidFill>
                    <a:srgbClr val="000000"/>
                  </a:solidFill>
                  <a:effectLst/>
                  <a:uLnTx/>
                  <a:uFillTx/>
                  <a:latin typeface="Arial" panose="020B0604020202020204"/>
                  <a:ea typeface="MS PGothic" panose="020B0600070205080204" pitchFamily="34" charset="-128"/>
                  <a:cs typeface="+mn-cs"/>
                </a:rPr>
                <a:t>how</a:t>
              </a:r>
              <a:r>
                <a:rPr kumimoji="0" lang="en-US" altLang="en-US" sz="1800" b="0" i="0" u="none" strike="noStrike" kern="1200" cap="none" spc="0" normalizeH="0" baseline="0" noProof="0">
                  <a:ln>
                    <a:noFill/>
                  </a:ln>
                  <a:solidFill>
                    <a:srgbClr val="000000"/>
                  </a:solidFill>
                  <a:effectLst/>
                  <a:uLnTx/>
                  <a:uFillTx/>
                  <a:latin typeface="Arial" panose="020B0604020202020204"/>
                  <a:ea typeface="MS PGothic" panose="020B0600070205080204" pitchFamily="34" charset="-128"/>
                  <a:cs typeface="+mn-cs"/>
                </a:rPr>
                <a:t> to do it.</a:t>
              </a:r>
            </a:p>
            <a:p>
              <a:pPr marL="0" marR="0" lvl="0" indent="0" algn="l" defTabSz="356616"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a:ea typeface="MS PGothic" panose="020B0600070205080204" pitchFamily="34" charset="-128"/>
                <a:cs typeface="+mn-cs"/>
              </a:endParaRPr>
            </a:p>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a:ea typeface="MS PGothic" panose="020B0600070205080204" pitchFamily="34" charset="-128"/>
                  <a:cs typeface="+mn-cs"/>
                </a:rPr>
                <a:t>The solver is a “smart operator” that obeys the laws of physics (and other specified constraints) while aiming to achieve water supply goals.</a:t>
              </a:r>
            </a:p>
          </p:txBody>
        </p:sp>
      </p:grpSp>
      <p:sp>
        <p:nvSpPr>
          <p:cNvPr id="3" name="TextBox 2">
            <a:extLst>
              <a:ext uri="{FF2B5EF4-FFF2-40B4-BE49-F238E27FC236}">
                <a16:creationId xmlns:a16="http://schemas.microsoft.com/office/drawing/2014/main" id="{1C666134-E596-3011-6C6B-310A34344CF4}"/>
              </a:ext>
            </a:extLst>
          </p:cNvPr>
          <p:cNvSpPr txBox="1"/>
          <p:nvPr/>
        </p:nvSpPr>
        <p:spPr>
          <a:xfrm>
            <a:off x="2392665" y="1116089"/>
            <a:ext cx="720069" cy="338554"/>
          </a:xfrm>
          <a:prstGeom prst="rect">
            <a:avLst/>
          </a:prstGeom>
          <a:solidFill>
            <a:schemeClr val="bg1"/>
          </a:solidFill>
        </p:spPr>
        <p:txBody>
          <a:bodyPr wrap="none" lIns="91440" rIns="91440" rtlCol="0">
            <a:spAutoFit/>
          </a:bodyPr>
          <a:lstStyle/>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404040"/>
                </a:solidFill>
                <a:effectLst/>
                <a:uLnTx/>
                <a:uFillTx/>
                <a:latin typeface="Arial" panose="020B0604020202020204"/>
                <a:ea typeface="MS PGothic" panose="020B0600070205080204" pitchFamily="34" charset="-128"/>
                <a:cs typeface="+mn-cs"/>
              </a:rPr>
              <a:t>Inflow</a:t>
            </a:r>
          </a:p>
        </p:txBody>
      </p:sp>
      <p:sp>
        <p:nvSpPr>
          <p:cNvPr id="4" name="TextBox 3">
            <a:extLst>
              <a:ext uri="{FF2B5EF4-FFF2-40B4-BE49-F238E27FC236}">
                <a16:creationId xmlns:a16="http://schemas.microsoft.com/office/drawing/2014/main" id="{D2817286-075B-64D3-D4E4-E98DEABBFF0A}"/>
              </a:ext>
            </a:extLst>
          </p:cNvPr>
          <p:cNvSpPr txBox="1"/>
          <p:nvPr/>
        </p:nvSpPr>
        <p:spPr>
          <a:xfrm>
            <a:off x="2860498" y="2094768"/>
            <a:ext cx="1061509" cy="338554"/>
          </a:xfrm>
          <a:prstGeom prst="rect">
            <a:avLst/>
          </a:prstGeom>
          <a:solidFill>
            <a:schemeClr val="bg1"/>
          </a:solidFill>
        </p:spPr>
        <p:txBody>
          <a:bodyPr wrap="none" lIns="91440" rIns="91440" rtlCol="0">
            <a:spAutoFit/>
          </a:bodyPr>
          <a:lstStyle/>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404040"/>
                </a:solidFill>
                <a:effectLst/>
                <a:uLnTx/>
                <a:uFillTx/>
                <a:latin typeface="Arial" panose="020B0604020202020204"/>
                <a:ea typeface="MS PGothic" panose="020B0600070205080204" pitchFamily="34" charset="-128"/>
                <a:cs typeface="+mn-cs"/>
              </a:rPr>
              <a:t>Reservoir</a:t>
            </a:r>
          </a:p>
        </p:txBody>
      </p:sp>
      <p:sp>
        <p:nvSpPr>
          <p:cNvPr id="12" name="TextBox 11">
            <a:extLst>
              <a:ext uri="{FF2B5EF4-FFF2-40B4-BE49-F238E27FC236}">
                <a16:creationId xmlns:a16="http://schemas.microsoft.com/office/drawing/2014/main" id="{B7EAAA04-3AE2-3C60-4A2F-DFEE827C9CBE}"/>
              </a:ext>
            </a:extLst>
          </p:cNvPr>
          <p:cNvSpPr txBox="1"/>
          <p:nvPr/>
        </p:nvSpPr>
        <p:spPr>
          <a:xfrm>
            <a:off x="4228554" y="1967177"/>
            <a:ext cx="947695" cy="338554"/>
          </a:xfrm>
          <a:prstGeom prst="rect">
            <a:avLst/>
          </a:prstGeom>
          <a:solidFill>
            <a:schemeClr val="bg1"/>
          </a:solidFill>
        </p:spPr>
        <p:txBody>
          <a:bodyPr wrap="none" lIns="91440" rIns="91440" rtlCol="0">
            <a:spAutoFit/>
          </a:bodyPr>
          <a:lstStyle/>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404040"/>
                </a:solidFill>
                <a:effectLst/>
                <a:uLnTx/>
                <a:uFillTx/>
                <a:latin typeface="Arial" panose="020B0604020202020204"/>
                <a:ea typeface="MS PGothic" panose="020B0600070205080204" pitchFamily="34" charset="-128"/>
                <a:cs typeface="+mn-cs"/>
              </a:rPr>
              <a:t>Junction</a:t>
            </a:r>
          </a:p>
        </p:txBody>
      </p:sp>
      <p:sp>
        <p:nvSpPr>
          <p:cNvPr id="14" name="TextBox 13">
            <a:extLst>
              <a:ext uri="{FF2B5EF4-FFF2-40B4-BE49-F238E27FC236}">
                <a16:creationId xmlns:a16="http://schemas.microsoft.com/office/drawing/2014/main" id="{91C17528-46B0-5B8C-F8EE-6575A37C9FA0}"/>
              </a:ext>
            </a:extLst>
          </p:cNvPr>
          <p:cNvSpPr txBox="1"/>
          <p:nvPr/>
        </p:nvSpPr>
        <p:spPr>
          <a:xfrm>
            <a:off x="5745465" y="1967177"/>
            <a:ext cx="947695" cy="338554"/>
          </a:xfrm>
          <a:prstGeom prst="rect">
            <a:avLst/>
          </a:prstGeom>
          <a:solidFill>
            <a:schemeClr val="bg1"/>
          </a:solidFill>
        </p:spPr>
        <p:txBody>
          <a:bodyPr wrap="none" lIns="91440" rIns="91440" rtlCol="0">
            <a:spAutoFit/>
          </a:bodyPr>
          <a:lstStyle/>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404040"/>
                </a:solidFill>
                <a:effectLst/>
                <a:uLnTx/>
                <a:uFillTx/>
                <a:latin typeface="Arial" panose="020B0604020202020204"/>
                <a:ea typeface="MS PGothic" panose="020B0600070205080204" pitchFamily="34" charset="-128"/>
                <a:cs typeface="+mn-cs"/>
              </a:rPr>
              <a:t>Junction</a:t>
            </a:r>
          </a:p>
        </p:txBody>
      </p:sp>
      <p:sp>
        <p:nvSpPr>
          <p:cNvPr id="15" name="TextBox 14">
            <a:extLst>
              <a:ext uri="{FF2B5EF4-FFF2-40B4-BE49-F238E27FC236}">
                <a16:creationId xmlns:a16="http://schemas.microsoft.com/office/drawing/2014/main" id="{CB57F4C6-9C9D-C6CC-8B29-415046B617EE}"/>
              </a:ext>
            </a:extLst>
          </p:cNvPr>
          <p:cNvSpPr txBox="1"/>
          <p:nvPr/>
        </p:nvSpPr>
        <p:spPr>
          <a:xfrm>
            <a:off x="8786376" y="1967177"/>
            <a:ext cx="958596" cy="338554"/>
          </a:xfrm>
          <a:prstGeom prst="rect">
            <a:avLst/>
          </a:prstGeom>
          <a:solidFill>
            <a:schemeClr val="bg1"/>
          </a:solidFill>
        </p:spPr>
        <p:txBody>
          <a:bodyPr wrap="none" lIns="91440" rIns="91440" rtlCol="0">
            <a:spAutoFit/>
          </a:bodyPr>
          <a:lstStyle/>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404040"/>
                </a:solidFill>
                <a:effectLst/>
                <a:uLnTx/>
                <a:uFillTx/>
                <a:latin typeface="Arial" panose="020B0604020202020204"/>
                <a:ea typeface="MS PGothic" panose="020B0600070205080204" pitchFamily="34" charset="-128"/>
                <a:cs typeface="+mn-cs"/>
              </a:rPr>
              <a:t>Terminal</a:t>
            </a:r>
          </a:p>
        </p:txBody>
      </p:sp>
      <p:sp>
        <p:nvSpPr>
          <p:cNvPr id="16" name="TextBox 15">
            <a:extLst>
              <a:ext uri="{FF2B5EF4-FFF2-40B4-BE49-F238E27FC236}">
                <a16:creationId xmlns:a16="http://schemas.microsoft.com/office/drawing/2014/main" id="{1E7EE469-6148-9C89-E763-BDD15D5F55AD}"/>
              </a:ext>
            </a:extLst>
          </p:cNvPr>
          <p:cNvSpPr txBox="1"/>
          <p:nvPr/>
        </p:nvSpPr>
        <p:spPr>
          <a:xfrm>
            <a:off x="7565368" y="2761652"/>
            <a:ext cx="958917" cy="338554"/>
          </a:xfrm>
          <a:prstGeom prst="rect">
            <a:avLst/>
          </a:prstGeom>
          <a:solidFill>
            <a:schemeClr val="bg1"/>
          </a:solidFill>
        </p:spPr>
        <p:txBody>
          <a:bodyPr wrap="none" lIns="91440" rIns="91440" rtlCol="0">
            <a:spAutoFit/>
          </a:bodyPr>
          <a:lstStyle/>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404040"/>
                </a:solidFill>
                <a:effectLst/>
                <a:uLnTx/>
                <a:uFillTx/>
                <a:latin typeface="Arial" panose="020B0604020202020204"/>
                <a:ea typeface="MS PGothic" panose="020B0600070205080204" pitchFamily="34" charset="-128"/>
                <a:cs typeface="+mn-cs"/>
              </a:rPr>
              <a:t>Demand</a:t>
            </a:r>
          </a:p>
        </p:txBody>
      </p:sp>
      <p:sp>
        <p:nvSpPr>
          <p:cNvPr id="17" name="TextBox 16">
            <a:extLst>
              <a:ext uri="{FF2B5EF4-FFF2-40B4-BE49-F238E27FC236}">
                <a16:creationId xmlns:a16="http://schemas.microsoft.com/office/drawing/2014/main" id="{35427F39-E9C6-2841-979A-E74F91B06186}"/>
              </a:ext>
            </a:extLst>
          </p:cNvPr>
          <p:cNvSpPr txBox="1"/>
          <p:nvPr/>
        </p:nvSpPr>
        <p:spPr>
          <a:xfrm>
            <a:off x="7941053" y="1522236"/>
            <a:ext cx="492443" cy="246221"/>
          </a:xfrm>
          <a:prstGeom prst="rect">
            <a:avLst/>
          </a:prstGeom>
          <a:solidFill>
            <a:schemeClr val="bg1"/>
          </a:solidFill>
        </p:spPr>
        <p:txBody>
          <a:bodyPr wrap="none" lIns="91440" tIns="0" rIns="91440" bIns="0" rtlCol="0">
            <a:spAutoFit/>
          </a:bodyPr>
          <a:lstStyle/>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404040"/>
                </a:solidFill>
                <a:effectLst/>
                <a:uLnTx/>
                <a:uFillTx/>
                <a:latin typeface="Arial" panose="020B0604020202020204"/>
                <a:ea typeface="MS PGothic" panose="020B0600070205080204" pitchFamily="34" charset="-128"/>
                <a:cs typeface="+mn-cs"/>
              </a:rPr>
              <a:t>Arc</a:t>
            </a:r>
          </a:p>
        </p:txBody>
      </p:sp>
      <p:sp>
        <p:nvSpPr>
          <p:cNvPr id="18" name="TextBox 17">
            <a:extLst>
              <a:ext uri="{FF2B5EF4-FFF2-40B4-BE49-F238E27FC236}">
                <a16:creationId xmlns:a16="http://schemas.microsoft.com/office/drawing/2014/main" id="{35F79460-0CCA-91F9-BBB5-9FD9035EEFE9}"/>
              </a:ext>
            </a:extLst>
          </p:cNvPr>
          <p:cNvSpPr txBox="1"/>
          <p:nvPr/>
        </p:nvSpPr>
        <p:spPr>
          <a:xfrm>
            <a:off x="6509202" y="1522236"/>
            <a:ext cx="492443" cy="246221"/>
          </a:xfrm>
          <a:prstGeom prst="rect">
            <a:avLst/>
          </a:prstGeom>
          <a:solidFill>
            <a:schemeClr val="bg1"/>
          </a:solidFill>
        </p:spPr>
        <p:txBody>
          <a:bodyPr wrap="none" lIns="91440" tIns="0" rIns="91440" bIns="0" rtlCol="0">
            <a:spAutoFit/>
          </a:bodyPr>
          <a:lstStyle/>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404040"/>
                </a:solidFill>
                <a:effectLst/>
                <a:uLnTx/>
                <a:uFillTx/>
                <a:latin typeface="Arial" panose="020B0604020202020204"/>
                <a:ea typeface="MS PGothic" panose="020B0600070205080204" pitchFamily="34" charset="-128"/>
                <a:cs typeface="+mn-cs"/>
              </a:rPr>
              <a:t>Arc</a:t>
            </a:r>
          </a:p>
        </p:txBody>
      </p:sp>
      <p:sp>
        <p:nvSpPr>
          <p:cNvPr id="19" name="TextBox 18">
            <a:extLst>
              <a:ext uri="{FF2B5EF4-FFF2-40B4-BE49-F238E27FC236}">
                <a16:creationId xmlns:a16="http://schemas.microsoft.com/office/drawing/2014/main" id="{E2B84F66-3133-CBEE-ABA1-E93487D40C74}"/>
              </a:ext>
            </a:extLst>
          </p:cNvPr>
          <p:cNvSpPr txBox="1"/>
          <p:nvPr/>
        </p:nvSpPr>
        <p:spPr>
          <a:xfrm>
            <a:off x="5183676" y="1522236"/>
            <a:ext cx="492443" cy="246221"/>
          </a:xfrm>
          <a:prstGeom prst="rect">
            <a:avLst/>
          </a:prstGeom>
          <a:solidFill>
            <a:schemeClr val="bg1"/>
          </a:solidFill>
        </p:spPr>
        <p:txBody>
          <a:bodyPr wrap="none" lIns="91440" tIns="0" rIns="91440" bIns="0" rtlCol="0">
            <a:spAutoFit/>
          </a:bodyPr>
          <a:lstStyle/>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404040"/>
                </a:solidFill>
                <a:effectLst/>
                <a:uLnTx/>
                <a:uFillTx/>
                <a:latin typeface="Arial" panose="020B0604020202020204"/>
                <a:ea typeface="MS PGothic" panose="020B0600070205080204" pitchFamily="34" charset="-128"/>
                <a:cs typeface="+mn-cs"/>
              </a:rPr>
              <a:t>Arc</a:t>
            </a:r>
          </a:p>
        </p:txBody>
      </p:sp>
      <p:sp>
        <p:nvSpPr>
          <p:cNvPr id="20" name="TextBox 19">
            <a:extLst>
              <a:ext uri="{FF2B5EF4-FFF2-40B4-BE49-F238E27FC236}">
                <a16:creationId xmlns:a16="http://schemas.microsoft.com/office/drawing/2014/main" id="{FFA6E4A8-2FED-A58D-34D5-2AE100F85385}"/>
              </a:ext>
            </a:extLst>
          </p:cNvPr>
          <p:cNvSpPr txBox="1"/>
          <p:nvPr/>
        </p:nvSpPr>
        <p:spPr>
          <a:xfrm>
            <a:off x="3602969" y="1522236"/>
            <a:ext cx="492443" cy="246221"/>
          </a:xfrm>
          <a:prstGeom prst="rect">
            <a:avLst/>
          </a:prstGeom>
          <a:solidFill>
            <a:schemeClr val="bg1"/>
          </a:solidFill>
        </p:spPr>
        <p:txBody>
          <a:bodyPr wrap="none" lIns="91440" tIns="0" rIns="91440" bIns="0" rtlCol="0">
            <a:spAutoFit/>
          </a:bodyPr>
          <a:lstStyle/>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404040"/>
                </a:solidFill>
                <a:effectLst/>
                <a:uLnTx/>
                <a:uFillTx/>
                <a:latin typeface="Arial" panose="020B0604020202020204"/>
                <a:ea typeface="MS PGothic" panose="020B0600070205080204" pitchFamily="34" charset="-128"/>
                <a:cs typeface="+mn-cs"/>
              </a:rPr>
              <a:t>Arc</a:t>
            </a:r>
          </a:p>
        </p:txBody>
      </p:sp>
      <p:sp>
        <p:nvSpPr>
          <p:cNvPr id="21" name="TextBox 20">
            <a:extLst>
              <a:ext uri="{FF2B5EF4-FFF2-40B4-BE49-F238E27FC236}">
                <a16:creationId xmlns:a16="http://schemas.microsoft.com/office/drawing/2014/main" id="{39EC860B-8386-BD95-1F26-2F4FD49C6D35}"/>
              </a:ext>
            </a:extLst>
          </p:cNvPr>
          <p:cNvSpPr txBox="1"/>
          <p:nvPr/>
        </p:nvSpPr>
        <p:spPr>
          <a:xfrm>
            <a:off x="7120609" y="1137837"/>
            <a:ext cx="1061509" cy="338554"/>
          </a:xfrm>
          <a:prstGeom prst="rect">
            <a:avLst/>
          </a:prstGeom>
          <a:solidFill>
            <a:schemeClr val="bg1"/>
          </a:solidFill>
        </p:spPr>
        <p:txBody>
          <a:bodyPr wrap="none" lIns="91440" rIns="91440" rtlCol="0">
            <a:spAutoFit/>
          </a:bodyPr>
          <a:lstStyle/>
          <a:p>
            <a:pPr marL="0" marR="0" lvl="0" indent="0" algn="l" defTabSz="356616"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404040"/>
                </a:solidFill>
                <a:effectLst/>
                <a:uLnTx/>
                <a:uFillTx/>
                <a:latin typeface="Arial" panose="020B0604020202020204"/>
                <a:ea typeface="MS PGothic" panose="020B0600070205080204" pitchFamily="34" charset="-128"/>
                <a:cs typeface="+mn-cs"/>
              </a:rPr>
              <a:t>Reservoir</a:t>
            </a:r>
          </a:p>
        </p:txBody>
      </p:sp>
      <p:sp>
        <p:nvSpPr>
          <p:cNvPr id="24" name="Slide Number Placeholder 4">
            <a:extLst>
              <a:ext uri="{FF2B5EF4-FFF2-40B4-BE49-F238E27FC236}">
                <a16:creationId xmlns:a16="http://schemas.microsoft.com/office/drawing/2014/main" id="{8636EC04-8DB7-7E0B-3A6F-8DA995562F63}"/>
              </a:ext>
            </a:extLst>
          </p:cNvPr>
          <p:cNvSpPr>
            <a:spLocks noGrp="1"/>
          </p:cNvSpPr>
          <p:nvPr>
            <p:ph type="sldNum" sz="quarter" idx="10"/>
          </p:nvPr>
        </p:nvSpPr>
        <p:spPr>
          <a:xfrm>
            <a:off x="8991600" y="6572250"/>
            <a:ext cx="2590800" cy="262890"/>
          </a:xfrm>
        </p:spPr>
        <p:txBody>
          <a:bodyPr anchor="ctr">
            <a:normAutofit/>
          </a:bodyPr>
          <a:lstStyle/>
          <a:p>
            <a:pPr marL="0" marR="0" lvl="0" indent="0" algn="r" defTabSz="356616" rtl="0" eaLnBrk="0" fontAlgn="base" latinLnBrk="0" hangingPunct="0">
              <a:lnSpc>
                <a:spcPct val="100000"/>
              </a:lnSpc>
              <a:spcBef>
                <a:spcPct val="0"/>
              </a:spcBef>
              <a:spcAft>
                <a:spcPts val="720"/>
              </a:spcAft>
              <a:buClrTx/>
              <a:buSzTx/>
              <a:buFontTx/>
              <a:buNone/>
              <a:tabLst/>
              <a:defRPr/>
            </a:pPr>
            <a:fld id="{AAAAF933-B985-4433-97C3-72934A437ACB}" type="slidenum">
              <a:rPr kumimoji="0" lang="en-US" sz="1000" b="0" i="0" u="none" strike="noStrike" kern="1200" cap="none" spc="0" normalizeH="0" baseline="0" noProof="0" smtClean="0">
                <a:ln>
                  <a:noFill/>
                </a:ln>
                <a:solidFill>
                  <a:srgbClr val="FFFFFF"/>
                </a:solidFill>
                <a:effectLst/>
                <a:uLnTx/>
                <a:uFillTx/>
                <a:latin typeface="Arial" panose="020B0604020202020204"/>
                <a:ea typeface="MS PGothic" panose="020B0600070205080204" pitchFamily="34" charset="-128"/>
                <a:cs typeface="+mn-cs"/>
              </a:rPr>
              <a:pPr marL="0" marR="0" lvl="0" indent="0" algn="r" defTabSz="356616" rtl="0" eaLnBrk="0" fontAlgn="base" latinLnBrk="0" hangingPunct="0">
                <a:lnSpc>
                  <a:spcPct val="100000"/>
                </a:lnSpc>
                <a:spcBef>
                  <a:spcPct val="0"/>
                </a:spcBef>
                <a:spcAft>
                  <a:spcPts val="720"/>
                </a:spcAft>
                <a:buClrTx/>
                <a:buSzTx/>
                <a:buFontTx/>
                <a:buNone/>
                <a:tabLst/>
                <a:defRPr/>
              </a:pPr>
              <a:t>5</a:t>
            </a:fld>
            <a:endParaRPr kumimoji="0" lang="en-US" sz="1000" b="0" i="0" u="none" strike="noStrike" kern="1200" cap="none" spc="0" normalizeH="0" baseline="0" noProof="0">
              <a:ln>
                <a:noFill/>
              </a:ln>
              <a:solidFill>
                <a:srgbClr val="FFFFFF"/>
              </a:solidFill>
              <a:effectLst/>
              <a:uLnTx/>
              <a:uFillTx/>
              <a:latin typeface="Arial" panose="020B0604020202020204"/>
              <a:ea typeface="MS PGothic" panose="020B0600070205080204" pitchFamily="34" charset="-128"/>
              <a:cs typeface="+mn-cs"/>
            </a:endParaRPr>
          </a:p>
        </p:txBody>
      </p:sp>
    </p:spTree>
    <p:extLst>
      <p:ext uri="{BB962C8B-B14F-4D97-AF65-F5344CB8AC3E}">
        <p14:creationId xmlns:p14="http://schemas.microsoft.com/office/powerpoint/2010/main" val="202743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E3610-07EB-13CB-6BF7-987925EABAE6}"/>
              </a:ext>
            </a:extLst>
          </p:cNvPr>
          <p:cNvSpPr>
            <a:spLocks noGrp="1"/>
          </p:cNvSpPr>
          <p:nvPr>
            <p:ph type="title"/>
          </p:nvPr>
        </p:nvSpPr>
        <p:spPr/>
        <p:txBody>
          <a:bodyPr/>
          <a:lstStyle/>
          <a:p>
            <a:r>
              <a:rPr lang="en-US"/>
              <a:t>Data Used</a:t>
            </a:r>
          </a:p>
        </p:txBody>
      </p:sp>
      <p:sp>
        <p:nvSpPr>
          <p:cNvPr id="3" name="Slide Number Placeholder 2">
            <a:extLst>
              <a:ext uri="{FF2B5EF4-FFF2-40B4-BE49-F238E27FC236}">
                <a16:creationId xmlns:a16="http://schemas.microsoft.com/office/drawing/2014/main" id="{1A12F624-0540-386D-1856-81E532256ED9}"/>
              </a:ext>
            </a:extLst>
          </p:cNvPr>
          <p:cNvSpPr>
            <a:spLocks noGrp="1"/>
          </p:cNvSpPr>
          <p:nvPr>
            <p:ph type="sldNum" sz="quarter" idx="10"/>
          </p:nvPr>
        </p:nvSpPr>
        <p:spPr/>
        <p:txBody>
          <a:bodyPr/>
          <a:lstStyle/>
          <a:p>
            <a:fld id="{ABF72756-0213-4A1F-BBDA-2E3072667FD8}" type="slidenum">
              <a:rPr lang="en-US" smtClean="0"/>
              <a:pPr/>
              <a:t>50</a:t>
            </a:fld>
            <a:endParaRPr lang="en-US"/>
          </a:p>
        </p:txBody>
      </p:sp>
      <p:sp>
        <p:nvSpPr>
          <p:cNvPr id="4" name="Text Placeholder 3">
            <a:extLst>
              <a:ext uri="{FF2B5EF4-FFF2-40B4-BE49-F238E27FC236}">
                <a16:creationId xmlns:a16="http://schemas.microsoft.com/office/drawing/2014/main" id="{105EE984-8095-8BE3-DDE2-174629FDD11A}"/>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85D6A478-9829-F0A6-57C9-A6F91F0DC2D3}"/>
              </a:ext>
            </a:extLst>
          </p:cNvPr>
          <p:cNvSpPr>
            <a:spLocks noGrp="1"/>
          </p:cNvSpPr>
          <p:nvPr>
            <p:ph type="body" sz="quarter" idx="13"/>
          </p:nvPr>
        </p:nvSpPr>
        <p:spPr/>
        <p:txBody>
          <a:bodyPr/>
          <a:lstStyle/>
          <a:p>
            <a:r>
              <a:rPr lang="en-US"/>
              <a:t>OASIS model includes all water treatment plants (WTPs) with associated permitted treatment capacities and connections to demands</a:t>
            </a:r>
          </a:p>
          <a:p>
            <a:r>
              <a:rPr lang="en-US"/>
              <a:t>The following data were used for water treatment plant characterization </a:t>
            </a:r>
          </a:p>
          <a:p>
            <a:pPr lvl="1"/>
            <a:r>
              <a:rPr lang="en-US"/>
              <a:t>Historical Water Treatment Plant Production Data – Used to calculate average daily demand, monthly peaking factors, and to validate OASIS flows</a:t>
            </a:r>
          </a:p>
          <a:p>
            <a:pPr lvl="1"/>
            <a:r>
              <a:rPr lang="en-US"/>
              <a:t>Master Plans – Used for utility specific information, as available</a:t>
            </a:r>
          </a:p>
          <a:p>
            <a:pPr lvl="1"/>
            <a:r>
              <a:rPr lang="en-US"/>
              <a:t>Municipality Consumer Confidence Reports - Used to confirm operations and water supply sources </a:t>
            </a:r>
          </a:p>
          <a:p>
            <a:pPr lvl="1"/>
            <a:r>
              <a:rPr lang="en-US">
                <a:hlinkClick r:id="rId2"/>
              </a:rPr>
              <a:t>Home - Drinking Water Viewer</a:t>
            </a:r>
            <a:r>
              <a:rPr lang="en-US"/>
              <a:t> – Used to identify emergency connections or water purchases between plants</a:t>
            </a:r>
          </a:p>
          <a:p>
            <a:pPr lvl="1"/>
            <a:r>
              <a:rPr lang="en-US"/>
              <a:t>ODNR Surface Water / ground water Withdraw Capacities – used to identify water supply withdraw limits</a:t>
            </a:r>
          </a:p>
          <a:p>
            <a:endParaRPr lang="en-US"/>
          </a:p>
        </p:txBody>
      </p:sp>
    </p:spTree>
    <p:extLst>
      <p:ext uri="{BB962C8B-B14F-4D97-AF65-F5344CB8AC3E}">
        <p14:creationId xmlns:p14="http://schemas.microsoft.com/office/powerpoint/2010/main" val="26161240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43E156-5F75-5881-BD63-D174013528F9}"/>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401782F0-71B6-9BDC-8B87-E3DAC3A214D1}"/>
              </a:ext>
            </a:extLst>
          </p:cNvPr>
          <p:cNvSpPr>
            <a:spLocks noGrp="1"/>
          </p:cNvSpPr>
          <p:nvPr>
            <p:ph type="title"/>
          </p:nvPr>
        </p:nvSpPr>
        <p:spPr/>
        <p:txBody>
          <a:bodyPr/>
          <a:lstStyle/>
          <a:p>
            <a:r>
              <a:rPr lang="en-US"/>
              <a:t>WTP Capacities in Model</a:t>
            </a:r>
          </a:p>
        </p:txBody>
      </p:sp>
      <p:sp>
        <p:nvSpPr>
          <p:cNvPr id="4" name="Slide Number Placeholder 3">
            <a:extLst>
              <a:ext uri="{FF2B5EF4-FFF2-40B4-BE49-F238E27FC236}">
                <a16:creationId xmlns:a16="http://schemas.microsoft.com/office/drawing/2014/main" id="{22515A46-4A68-E380-062A-99820CE8EA5A}"/>
              </a:ext>
            </a:extLst>
          </p:cNvPr>
          <p:cNvSpPr>
            <a:spLocks noGrp="1"/>
          </p:cNvSpPr>
          <p:nvPr>
            <p:ph type="sldNum" sz="quarter" idx="13"/>
          </p:nvPr>
        </p:nvSpPr>
        <p:spPr/>
        <p:txBody>
          <a:bodyPr/>
          <a:lstStyle/>
          <a:p>
            <a:fld id="{ABF72756-0213-4A1F-BBDA-2E3072667FD8}" type="slidenum">
              <a:rPr lang="en-US" smtClean="0"/>
              <a:pPr/>
              <a:t>51</a:t>
            </a:fld>
            <a:endParaRPr lang="en-US"/>
          </a:p>
        </p:txBody>
      </p:sp>
    </p:spTree>
    <p:extLst>
      <p:ext uri="{BB962C8B-B14F-4D97-AF65-F5344CB8AC3E}">
        <p14:creationId xmlns:p14="http://schemas.microsoft.com/office/powerpoint/2010/main" val="5117159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4E7BC-B779-EC01-DD79-4B74391DC0AF}"/>
              </a:ext>
            </a:extLst>
          </p:cNvPr>
          <p:cNvSpPr>
            <a:spLocks noGrp="1"/>
          </p:cNvSpPr>
          <p:nvPr>
            <p:ph type="title"/>
          </p:nvPr>
        </p:nvSpPr>
        <p:spPr/>
        <p:txBody>
          <a:bodyPr/>
          <a:lstStyle/>
          <a:p>
            <a:r>
              <a:rPr lang="en-US"/>
              <a:t>WTP Capacities (Base Year)</a:t>
            </a:r>
          </a:p>
        </p:txBody>
      </p:sp>
      <p:sp>
        <p:nvSpPr>
          <p:cNvPr id="3" name="Slide Number Placeholder 2">
            <a:extLst>
              <a:ext uri="{FF2B5EF4-FFF2-40B4-BE49-F238E27FC236}">
                <a16:creationId xmlns:a16="http://schemas.microsoft.com/office/drawing/2014/main" id="{3EFFBBF9-833D-DF44-8962-6CE3A472CE49}"/>
              </a:ext>
            </a:extLst>
          </p:cNvPr>
          <p:cNvSpPr>
            <a:spLocks noGrp="1"/>
          </p:cNvSpPr>
          <p:nvPr>
            <p:ph type="sldNum" sz="quarter" idx="10"/>
          </p:nvPr>
        </p:nvSpPr>
        <p:spPr/>
        <p:txBody>
          <a:bodyPr/>
          <a:lstStyle/>
          <a:p>
            <a:fld id="{ABF72756-0213-4A1F-BBDA-2E3072667FD8}" type="slidenum">
              <a:rPr lang="en-US" smtClean="0"/>
              <a:pPr/>
              <a:t>52</a:t>
            </a:fld>
            <a:endParaRPr lang="en-US"/>
          </a:p>
        </p:txBody>
      </p:sp>
      <p:sp>
        <p:nvSpPr>
          <p:cNvPr id="4" name="Text Placeholder 3">
            <a:extLst>
              <a:ext uri="{FF2B5EF4-FFF2-40B4-BE49-F238E27FC236}">
                <a16:creationId xmlns:a16="http://schemas.microsoft.com/office/drawing/2014/main" id="{D2880693-11EE-3313-80E3-D1EFB40B7DCF}"/>
              </a:ext>
            </a:extLst>
          </p:cNvPr>
          <p:cNvSpPr>
            <a:spLocks noGrp="1"/>
          </p:cNvSpPr>
          <p:nvPr>
            <p:ph type="body" sz="quarter" idx="12"/>
          </p:nvPr>
        </p:nvSpPr>
        <p:spPr/>
        <p:txBody>
          <a:bodyPr/>
          <a:lstStyle/>
          <a:p>
            <a:endParaRPr lang="en-US"/>
          </a:p>
        </p:txBody>
      </p:sp>
      <p:graphicFrame>
        <p:nvGraphicFramePr>
          <p:cNvPr id="7" name="Table 6">
            <a:extLst>
              <a:ext uri="{FF2B5EF4-FFF2-40B4-BE49-F238E27FC236}">
                <a16:creationId xmlns:a16="http://schemas.microsoft.com/office/drawing/2014/main" id="{41E51D7D-0919-8B6B-CA11-7637CDC7B551}"/>
              </a:ext>
            </a:extLst>
          </p:cNvPr>
          <p:cNvGraphicFramePr>
            <a:graphicFrameLocks noGrp="1"/>
          </p:cNvGraphicFramePr>
          <p:nvPr>
            <p:extLst>
              <p:ext uri="{D42A27DB-BD31-4B8C-83A1-F6EECF244321}">
                <p14:modId xmlns:p14="http://schemas.microsoft.com/office/powerpoint/2010/main" val="2062257928"/>
              </p:ext>
            </p:extLst>
          </p:nvPr>
        </p:nvGraphicFramePr>
        <p:xfrm>
          <a:off x="394609" y="1593464"/>
          <a:ext cx="3749220" cy="4754880"/>
        </p:xfrm>
        <a:graphic>
          <a:graphicData uri="http://schemas.openxmlformats.org/drawingml/2006/table">
            <a:tbl>
              <a:tblPr/>
              <a:tblGrid>
                <a:gridCol w="702671">
                  <a:extLst>
                    <a:ext uri="{9D8B030D-6E8A-4147-A177-3AD203B41FA5}">
                      <a16:colId xmlns:a16="http://schemas.microsoft.com/office/drawing/2014/main" val="3214031463"/>
                    </a:ext>
                  </a:extLst>
                </a:gridCol>
                <a:gridCol w="2417216">
                  <a:extLst>
                    <a:ext uri="{9D8B030D-6E8A-4147-A177-3AD203B41FA5}">
                      <a16:colId xmlns:a16="http://schemas.microsoft.com/office/drawing/2014/main" val="478708541"/>
                    </a:ext>
                  </a:extLst>
                </a:gridCol>
                <a:gridCol w="629333">
                  <a:extLst>
                    <a:ext uri="{9D8B030D-6E8A-4147-A177-3AD203B41FA5}">
                      <a16:colId xmlns:a16="http://schemas.microsoft.com/office/drawing/2014/main" val="987758435"/>
                    </a:ext>
                  </a:extLst>
                </a:gridCol>
              </a:tblGrid>
              <a:tr h="180975">
                <a:tc>
                  <a:txBody>
                    <a:bodyPr/>
                    <a:lstStyle/>
                    <a:p>
                      <a:pPr algn="ctr" fontAlgn="b"/>
                      <a:r>
                        <a:rPr lang="en-US" sz="1100" b="1" i="0" u="none" strike="noStrike">
                          <a:solidFill>
                            <a:srgbClr val="000000"/>
                          </a:solidFill>
                          <a:effectLst/>
                          <a:latin typeface="Arial (Body)"/>
                        </a:rPr>
                        <a:t>OASIS NUMBER</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PLANT NAME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Capacity (MGD)</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5032705"/>
                  </a:ext>
                </a:extLst>
              </a:tr>
              <a:tr h="180975">
                <a:tc>
                  <a:txBody>
                    <a:bodyPr/>
                    <a:lstStyle/>
                    <a:p>
                      <a:pPr algn="ctr" fontAlgn="b"/>
                      <a:r>
                        <a:rPr lang="en-US" sz="1100" b="0" i="0" u="none" strike="noStrike">
                          <a:solidFill>
                            <a:srgbClr val="000000"/>
                          </a:solidFill>
                          <a:effectLst/>
                          <a:latin typeface="Arial (Body)"/>
                        </a:rPr>
                        <a:t>2120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DELAWARE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8.04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6093478"/>
                  </a:ext>
                </a:extLst>
              </a:tr>
              <a:tr h="180975">
                <a:tc>
                  <a:txBody>
                    <a:bodyPr/>
                    <a:lstStyle/>
                    <a:p>
                      <a:pPr algn="ctr" fontAlgn="b"/>
                      <a:r>
                        <a:rPr lang="en-US" sz="1100" b="0" i="0" u="none" strike="noStrike">
                          <a:solidFill>
                            <a:srgbClr val="000000"/>
                          </a:solidFill>
                          <a:effectLst/>
                          <a:latin typeface="Arial (Body)"/>
                        </a:rPr>
                        <a:t>2121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DEL-CO OLENTANGY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28.8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3356034"/>
                  </a:ext>
                </a:extLst>
              </a:tr>
              <a:tr h="180975">
                <a:tc>
                  <a:txBody>
                    <a:bodyPr/>
                    <a:lstStyle/>
                    <a:p>
                      <a:pPr algn="ctr" fontAlgn="b"/>
                      <a:r>
                        <a:rPr lang="en-US" sz="1100" b="0" i="0" u="none" strike="noStrike">
                          <a:solidFill>
                            <a:srgbClr val="000000"/>
                          </a:solidFill>
                          <a:effectLst/>
                          <a:latin typeface="Arial (Body)"/>
                        </a:rPr>
                        <a:t>2122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RE SCOTT WTP (ALUM CK)</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6.55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3543306"/>
                  </a:ext>
                </a:extLst>
              </a:tr>
              <a:tr h="180975">
                <a:tc>
                  <a:txBody>
                    <a:bodyPr/>
                    <a:lstStyle/>
                    <a:p>
                      <a:pPr algn="ctr" fontAlgn="b"/>
                      <a:r>
                        <a:rPr lang="en-US" sz="1100" b="0" i="0" u="none" strike="noStrike">
                          <a:solidFill>
                            <a:srgbClr val="000000"/>
                          </a:solidFill>
                          <a:effectLst/>
                          <a:latin typeface="Arial (Body)"/>
                        </a:rPr>
                        <a:t>2123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THOMAS E. STEWARD WTF</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2960147"/>
                  </a:ext>
                </a:extLst>
              </a:tr>
              <a:tr h="190500">
                <a:tc>
                  <a:txBody>
                    <a:bodyPr/>
                    <a:lstStyle/>
                    <a:p>
                      <a:pPr algn="ctr" fontAlgn="b"/>
                      <a:r>
                        <a:rPr lang="en-US" sz="1100" b="0" i="0" u="none" strike="noStrike">
                          <a:solidFill>
                            <a:srgbClr val="000000"/>
                          </a:solidFill>
                          <a:effectLst/>
                          <a:latin typeface="Arial (Body)"/>
                        </a:rPr>
                        <a:t>2125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TFM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4579438"/>
                  </a:ext>
                </a:extLst>
              </a:tr>
              <a:tr h="180975">
                <a:tc>
                  <a:txBody>
                    <a:bodyPr/>
                    <a:lstStyle/>
                    <a:p>
                      <a:pPr algn="ctr" fontAlgn="b"/>
                      <a:r>
                        <a:rPr lang="en-US" sz="1100" b="0" i="0" u="none" strike="noStrike">
                          <a:solidFill>
                            <a:srgbClr val="000000"/>
                          </a:solidFill>
                          <a:effectLst/>
                          <a:latin typeface="Arial (Body)"/>
                        </a:rPr>
                        <a:t>2320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AMANDA VILLAGE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0.288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62133754"/>
                  </a:ext>
                </a:extLst>
              </a:tr>
              <a:tr h="180975">
                <a:tc>
                  <a:txBody>
                    <a:bodyPr/>
                    <a:lstStyle/>
                    <a:p>
                      <a:pPr algn="ctr" fontAlgn="b"/>
                      <a:r>
                        <a:rPr lang="en-US" sz="1100" b="0" i="0" u="none" strike="noStrike">
                          <a:solidFill>
                            <a:srgbClr val="000000"/>
                          </a:solidFill>
                          <a:effectLst/>
                          <a:latin typeface="Arial (Body)"/>
                        </a:rPr>
                        <a:t>2321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BALTIMORE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0.72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3774473"/>
                  </a:ext>
                </a:extLst>
              </a:tr>
              <a:tr h="180975">
                <a:tc>
                  <a:txBody>
                    <a:bodyPr/>
                    <a:lstStyle/>
                    <a:p>
                      <a:pPr algn="ctr" fontAlgn="b"/>
                      <a:r>
                        <a:rPr lang="en-US" sz="1100" b="0" i="0" u="none" strike="noStrike">
                          <a:solidFill>
                            <a:srgbClr val="000000"/>
                          </a:solidFill>
                          <a:effectLst/>
                          <a:latin typeface="Arial (Body)"/>
                        </a:rPr>
                        <a:t>2322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BREMEN VILLAGE OF</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0.432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0851658"/>
                  </a:ext>
                </a:extLst>
              </a:tr>
              <a:tr h="180975">
                <a:tc>
                  <a:txBody>
                    <a:bodyPr/>
                    <a:lstStyle/>
                    <a:p>
                      <a:pPr algn="ctr" fontAlgn="b"/>
                      <a:r>
                        <a:rPr lang="en-US" sz="1100" b="0" i="0" u="none" strike="noStrike">
                          <a:solidFill>
                            <a:srgbClr val="000000"/>
                          </a:solidFill>
                          <a:effectLst/>
                          <a:latin typeface="Arial (Body)"/>
                        </a:rPr>
                        <a:t>2323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FAIRFIELD COUNTY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4232570"/>
                  </a:ext>
                </a:extLst>
              </a:tr>
              <a:tr h="180975">
                <a:tc>
                  <a:txBody>
                    <a:bodyPr/>
                    <a:lstStyle/>
                    <a:p>
                      <a:pPr algn="ctr" fontAlgn="b"/>
                      <a:r>
                        <a:rPr lang="en-US" sz="1100" b="0" i="0" u="none" strike="noStrike">
                          <a:solidFill>
                            <a:srgbClr val="000000"/>
                          </a:solidFill>
                          <a:effectLst/>
                          <a:latin typeface="Arial (Body)"/>
                        </a:rPr>
                        <a:t>2324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GREENFIELD TWP WATER DISTRICT</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0.576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4379716"/>
                  </a:ext>
                </a:extLst>
              </a:tr>
              <a:tr h="180975">
                <a:tc>
                  <a:txBody>
                    <a:bodyPr/>
                    <a:lstStyle/>
                    <a:p>
                      <a:pPr algn="ctr" fontAlgn="b"/>
                      <a:r>
                        <a:rPr lang="en-US" sz="1100" b="0" i="0" u="none" strike="noStrike">
                          <a:solidFill>
                            <a:srgbClr val="000000"/>
                          </a:solidFill>
                          <a:effectLst/>
                          <a:latin typeface="Arial (Body)"/>
                        </a:rPr>
                        <a:t>2325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LANCASTER CITY - NORTH PLANT</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9.3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0756904"/>
                  </a:ext>
                </a:extLst>
              </a:tr>
              <a:tr h="180975">
                <a:tc>
                  <a:txBody>
                    <a:bodyPr/>
                    <a:lstStyle/>
                    <a:p>
                      <a:pPr algn="ctr" fontAlgn="b"/>
                      <a:r>
                        <a:rPr lang="en-US" sz="1100" b="0" i="0" u="none" strike="noStrike">
                          <a:solidFill>
                            <a:srgbClr val="000000"/>
                          </a:solidFill>
                          <a:effectLst/>
                          <a:latin typeface="Arial (Body)"/>
                        </a:rPr>
                        <a:t>2326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LANCASTER CITY - SOUTH PLANT</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8.4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4856626"/>
                  </a:ext>
                </a:extLst>
              </a:tr>
              <a:tr h="180975">
                <a:tc>
                  <a:txBody>
                    <a:bodyPr/>
                    <a:lstStyle/>
                    <a:p>
                      <a:pPr algn="ctr" fontAlgn="b"/>
                      <a:r>
                        <a:rPr lang="en-US" sz="1100" b="0" i="0" u="none" strike="noStrike">
                          <a:solidFill>
                            <a:srgbClr val="000000"/>
                          </a:solidFill>
                          <a:effectLst/>
                          <a:latin typeface="Arial (Body)"/>
                        </a:rPr>
                        <a:t>2328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LITTLE WALNUT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181823"/>
                  </a:ext>
                </a:extLst>
              </a:tr>
              <a:tr h="180975">
                <a:tc>
                  <a:txBody>
                    <a:bodyPr/>
                    <a:lstStyle/>
                    <a:p>
                      <a:pPr algn="ctr" fontAlgn="b"/>
                      <a:r>
                        <a:rPr lang="en-US" sz="1100" b="0" i="0" u="none" strike="noStrike">
                          <a:solidFill>
                            <a:srgbClr val="000000"/>
                          </a:solidFill>
                          <a:effectLst/>
                          <a:latin typeface="Arial (Body)"/>
                        </a:rPr>
                        <a:t>2329</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MILLERSPORT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2336597"/>
                  </a:ext>
                </a:extLst>
              </a:tr>
              <a:tr h="180975">
                <a:tc>
                  <a:txBody>
                    <a:bodyPr/>
                    <a:lstStyle/>
                    <a:p>
                      <a:pPr algn="ctr" fontAlgn="b"/>
                      <a:r>
                        <a:rPr lang="en-US" sz="1100" b="0" i="0" u="none" strike="noStrike">
                          <a:solidFill>
                            <a:srgbClr val="000000"/>
                          </a:solidFill>
                          <a:effectLst/>
                          <a:latin typeface="Arial (Body)"/>
                        </a:rPr>
                        <a:t>2330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PICKERINGTON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3.5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3503956"/>
                  </a:ext>
                </a:extLst>
              </a:tr>
              <a:tr h="180975">
                <a:tc>
                  <a:txBody>
                    <a:bodyPr/>
                    <a:lstStyle/>
                    <a:p>
                      <a:pPr algn="ctr" fontAlgn="b"/>
                      <a:r>
                        <a:rPr lang="en-US" sz="1100" b="0" i="0" u="none" strike="noStrike">
                          <a:solidFill>
                            <a:srgbClr val="000000"/>
                          </a:solidFill>
                          <a:effectLst/>
                          <a:latin typeface="Arial (Body)"/>
                        </a:rPr>
                        <a:t>2331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PLEASANTVILLE PWS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0.1224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6297047"/>
                  </a:ext>
                </a:extLst>
              </a:tr>
              <a:tr h="190500">
                <a:tc>
                  <a:txBody>
                    <a:bodyPr/>
                    <a:lstStyle/>
                    <a:p>
                      <a:pPr algn="ctr" fontAlgn="b"/>
                      <a:r>
                        <a:rPr lang="en-US" sz="1100" b="0" i="0" u="none" strike="noStrike">
                          <a:solidFill>
                            <a:srgbClr val="000000"/>
                          </a:solidFill>
                          <a:effectLst/>
                          <a:latin typeface="Arial (Body)"/>
                        </a:rPr>
                        <a:t>2332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SUGAR GROVE VILLAGE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0.1224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8820790"/>
                  </a:ext>
                </a:extLst>
              </a:tr>
              <a:tr h="190500">
                <a:tc>
                  <a:txBody>
                    <a:bodyPr/>
                    <a:lstStyle/>
                    <a:p>
                      <a:pPr algn="ctr" fontAlgn="b"/>
                      <a:r>
                        <a:rPr lang="en-US" sz="1100" b="0" i="0" u="none" strike="noStrike">
                          <a:solidFill>
                            <a:srgbClr val="000000"/>
                          </a:solidFill>
                          <a:effectLst/>
                          <a:latin typeface="Arial (Body)"/>
                        </a:rPr>
                        <a:t>2333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THURSTON WTP 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0.144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812815"/>
                  </a:ext>
                </a:extLst>
              </a:tr>
              <a:tr h="190500">
                <a:tc>
                  <a:txBody>
                    <a:bodyPr/>
                    <a:lstStyle/>
                    <a:p>
                      <a:pPr algn="ctr" fontAlgn="b"/>
                      <a:r>
                        <a:rPr lang="en-US" sz="1100" b="0" i="0" u="none" strike="noStrike">
                          <a:solidFill>
                            <a:srgbClr val="000000"/>
                          </a:solidFill>
                          <a:effectLst/>
                          <a:latin typeface="Arial (Body)"/>
                        </a:rPr>
                        <a:t>2352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Arial (Body)"/>
                        </a:rPr>
                        <a:t>LITHOPOLIS PWS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Arial (Body)"/>
                        </a:rPr>
                        <a:t>0.5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424406736"/>
                  </a:ext>
                </a:extLst>
              </a:tr>
            </a:tbl>
          </a:graphicData>
        </a:graphic>
      </p:graphicFrame>
      <p:graphicFrame>
        <p:nvGraphicFramePr>
          <p:cNvPr id="8" name="Table 7">
            <a:extLst>
              <a:ext uri="{FF2B5EF4-FFF2-40B4-BE49-F238E27FC236}">
                <a16:creationId xmlns:a16="http://schemas.microsoft.com/office/drawing/2014/main" id="{47F4085E-77B5-4DE8-D89F-2029371DEADA}"/>
              </a:ext>
            </a:extLst>
          </p:cNvPr>
          <p:cNvGraphicFramePr>
            <a:graphicFrameLocks noGrp="1"/>
          </p:cNvGraphicFramePr>
          <p:nvPr>
            <p:extLst>
              <p:ext uri="{D42A27DB-BD31-4B8C-83A1-F6EECF244321}">
                <p14:modId xmlns:p14="http://schemas.microsoft.com/office/powerpoint/2010/main" val="1404348200"/>
              </p:ext>
            </p:extLst>
          </p:nvPr>
        </p:nvGraphicFramePr>
        <p:xfrm>
          <a:off x="4426223" y="1591808"/>
          <a:ext cx="3621950" cy="4701540"/>
        </p:xfrm>
        <a:graphic>
          <a:graphicData uri="http://schemas.openxmlformats.org/drawingml/2006/table">
            <a:tbl>
              <a:tblPr/>
              <a:tblGrid>
                <a:gridCol w="706030">
                  <a:extLst>
                    <a:ext uri="{9D8B030D-6E8A-4147-A177-3AD203B41FA5}">
                      <a16:colId xmlns:a16="http://schemas.microsoft.com/office/drawing/2014/main" val="2064588865"/>
                    </a:ext>
                  </a:extLst>
                </a:gridCol>
                <a:gridCol w="2242502">
                  <a:extLst>
                    <a:ext uri="{9D8B030D-6E8A-4147-A177-3AD203B41FA5}">
                      <a16:colId xmlns:a16="http://schemas.microsoft.com/office/drawing/2014/main" val="3582570000"/>
                    </a:ext>
                  </a:extLst>
                </a:gridCol>
                <a:gridCol w="673418">
                  <a:extLst>
                    <a:ext uri="{9D8B030D-6E8A-4147-A177-3AD203B41FA5}">
                      <a16:colId xmlns:a16="http://schemas.microsoft.com/office/drawing/2014/main" val="2340422786"/>
                    </a:ext>
                  </a:extLst>
                </a:gridCol>
              </a:tblGrid>
              <a:tr h="180975">
                <a:tc>
                  <a:txBody>
                    <a:bodyPr/>
                    <a:lstStyle/>
                    <a:p>
                      <a:pPr algn="ctr" fontAlgn="b"/>
                      <a:r>
                        <a:rPr lang="en-US" sz="1100" b="1" i="0" u="none" strike="noStrike">
                          <a:solidFill>
                            <a:srgbClr val="000000"/>
                          </a:solidFill>
                          <a:effectLst/>
                          <a:latin typeface="Arial (Body)"/>
                        </a:rPr>
                        <a:t>OASIS NUMBER</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PLANT NAME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Capacity (MGD)</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5871759"/>
                  </a:ext>
                </a:extLst>
              </a:tr>
              <a:tr h="180975">
                <a:tc>
                  <a:txBody>
                    <a:bodyPr/>
                    <a:lstStyle/>
                    <a:p>
                      <a:pPr algn="ctr" fontAlgn="b"/>
                      <a:r>
                        <a:rPr lang="en-US" sz="1100" b="0" i="0" u="none" strike="noStrike">
                          <a:solidFill>
                            <a:srgbClr val="000000"/>
                          </a:solidFill>
                          <a:effectLst/>
                          <a:latin typeface="Arial (Body)"/>
                        </a:rPr>
                        <a:t>2420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BLOOMINGBURG PWS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0019384"/>
                  </a:ext>
                </a:extLst>
              </a:tr>
              <a:tr h="180975">
                <a:tc>
                  <a:txBody>
                    <a:bodyPr/>
                    <a:lstStyle/>
                    <a:p>
                      <a:pPr algn="ctr" fontAlgn="b"/>
                      <a:r>
                        <a:rPr lang="en-US" sz="1100" b="0" i="0" u="none" strike="noStrike">
                          <a:solidFill>
                            <a:srgbClr val="000000"/>
                          </a:solidFill>
                          <a:effectLst/>
                          <a:latin typeface="Arial (Body)"/>
                        </a:rPr>
                        <a:t>2421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JEFFERSONVILLE PWS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0.3744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5323117"/>
                  </a:ext>
                </a:extLst>
              </a:tr>
              <a:tr h="180975">
                <a:tc>
                  <a:txBody>
                    <a:bodyPr/>
                    <a:lstStyle/>
                    <a:p>
                      <a:pPr algn="ctr" fontAlgn="b"/>
                      <a:r>
                        <a:rPr lang="en-US" sz="1100" b="0" i="0" u="none" strike="noStrike">
                          <a:solidFill>
                            <a:srgbClr val="000000"/>
                          </a:solidFill>
                          <a:effectLst/>
                          <a:latin typeface="Arial (Body)"/>
                        </a:rPr>
                        <a:t>2422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WASHINGTON COURT HOUSE PWS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0164364"/>
                  </a:ext>
                </a:extLst>
              </a:tr>
              <a:tr h="190500">
                <a:tc>
                  <a:txBody>
                    <a:bodyPr/>
                    <a:lstStyle/>
                    <a:p>
                      <a:pPr algn="ctr" fontAlgn="b"/>
                      <a:r>
                        <a:rPr lang="en-US" sz="1100" b="0" i="0" u="none" strike="noStrike">
                          <a:solidFill>
                            <a:srgbClr val="000000"/>
                          </a:solidFill>
                          <a:effectLst/>
                          <a:latin typeface="Arial (Body)"/>
                        </a:rPr>
                        <a:t>2423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I-71 &amp; ST RTE 35 PWS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0.2016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0069774"/>
                  </a:ext>
                </a:extLst>
              </a:tr>
              <a:tr h="180975">
                <a:tc>
                  <a:txBody>
                    <a:bodyPr/>
                    <a:lstStyle/>
                    <a:p>
                      <a:pPr algn="ctr" fontAlgn="b"/>
                      <a:r>
                        <a:rPr lang="en-US" sz="1100" b="0" i="0" u="none" strike="noStrike">
                          <a:solidFill>
                            <a:srgbClr val="000000"/>
                          </a:solidFill>
                          <a:effectLst/>
                          <a:latin typeface="Arial (Body)"/>
                        </a:rPr>
                        <a:t>2520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AQUA OHIO - BLACKLICK</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1.44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3301105"/>
                  </a:ext>
                </a:extLst>
              </a:tr>
              <a:tr h="180975">
                <a:tc>
                  <a:txBody>
                    <a:bodyPr/>
                    <a:lstStyle/>
                    <a:p>
                      <a:pPr algn="ctr" fontAlgn="b"/>
                      <a:r>
                        <a:rPr lang="en-US" sz="1100" b="0" i="0" u="none" strike="noStrike">
                          <a:solidFill>
                            <a:srgbClr val="000000"/>
                          </a:solidFill>
                          <a:effectLst/>
                          <a:latin typeface="Arial (Body)"/>
                        </a:rPr>
                        <a:t>2521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AQUA OHIO - HUBER RIDGE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1.15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433943"/>
                  </a:ext>
                </a:extLst>
              </a:tr>
              <a:tr h="180975">
                <a:tc>
                  <a:txBody>
                    <a:bodyPr/>
                    <a:lstStyle/>
                    <a:p>
                      <a:pPr algn="ctr" fontAlgn="b"/>
                      <a:r>
                        <a:rPr lang="en-US" sz="1100" b="0" i="0" u="none" strike="noStrike">
                          <a:solidFill>
                            <a:srgbClr val="000000"/>
                          </a:solidFill>
                          <a:effectLst/>
                          <a:latin typeface="Arial (Body)"/>
                        </a:rPr>
                        <a:t>2522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AQUA OHIO - LAKE DARBY</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0.72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8530100"/>
                  </a:ext>
                </a:extLst>
              </a:tr>
              <a:tr h="180975">
                <a:tc>
                  <a:txBody>
                    <a:bodyPr/>
                    <a:lstStyle/>
                    <a:p>
                      <a:pPr algn="ctr" fontAlgn="b"/>
                      <a:r>
                        <a:rPr lang="en-US" sz="1100" b="0" i="0" u="none" strike="noStrike">
                          <a:solidFill>
                            <a:srgbClr val="000000"/>
                          </a:solidFill>
                          <a:effectLst/>
                          <a:latin typeface="Arial (Body)"/>
                        </a:rPr>
                        <a:t>2523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AQUA OHIO - WORTHINGTON HILLS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0.72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076758"/>
                  </a:ext>
                </a:extLst>
              </a:tr>
              <a:tr h="180975">
                <a:tc>
                  <a:txBody>
                    <a:bodyPr/>
                    <a:lstStyle/>
                    <a:p>
                      <a:pPr algn="ctr" fontAlgn="b"/>
                      <a:r>
                        <a:rPr lang="en-US" sz="1100" b="0" i="0" u="none" strike="noStrike">
                          <a:solidFill>
                            <a:srgbClr val="000000"/>
                          </a:solidFill>
                          <a:effectLst/>
                          <a:latin typeface="Arial (Body)"/>
                        </a:rPr>
                        <a:t>2524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CANAL WINCHESTER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4908385"/>
                  </a:ext>
                </a:extLst>
              </a:tr>
              <a:tr h="180975">
                <a:tc>
                  <a:txBody>
                    <a:bodyPr/>
                    <a:lstStyle/>
                    <a:p>
                      <a:pPr algn="ctr" fontAlgn="b"/>
                      <a:r>
                        <a:rPr lang="en-US" sz="1100" b="0" i="0" u="none" strike="noStrike">
                          <a:solidFill>
                            <a:srgbClr val="000000"/>
                          </a:solidFill>
                          <a:effectLst/>
                          <a:latin typeface="Arial (Body)"/>
                        </a:rPr>
                        <a:t>2525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CITY OF GROVEPORT WTP 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0.576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7451660"/>
                  </a:ext>
                </a:extLst>
              </a:tr>
              <a:tr h="180975">
                <a:tc>
                  <a:txBody>
                    <a:bodyPr/>
                    <a:lstStyle/>
                    <a:p>
                      <a:pPr algn="ctr" fontAlgn="b"/>
                      <a:r>
                        <a:rPr lang="en-US" sz="1100" b="0" i="0" u="none" strike="noStrike">
                          <a:solidFill>
                            <a:srgbClr val="000000"/>
                          </a:solidFill>
                          <a:effectLst/>
                          <a:latin typeface="Arial (Body)"/>
                        </a:rPr>
                        <a:t>2526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COLUMBUS DUBLIN ROAD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80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285834"/>
                  </a:ext>
                </a:extLst>
              </a:tr>
              <a:tr h="180975">
                <a:tc>
                  <a:txBody>
                    <a:bodyPr/>
                    <a:lstStyle/>
                    <a:p>
                      <a:pPr algn="ctr" fontAlgn="b"/>
                      <a:r>
                        <a:rPr lang="en-US" sz="1100" b="0" i="0" u="none" strike="noStrike">
                          <a:solidFill>
                            <a:srgbClr val="000000"/>
                          </a:solidFill>
                          <a:effectLst/>
                          <a:latin typeface="Arial (Body)"/>
                        </a:rPr>
                        <a:t>2527</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COLUMBUS HAP CREMEAN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0906188"/>
                  </a:ext>
                </a:extLst>
              </a:tr>
              <a:tr h="180975">
                <a:tc>
                  <a:txBody>
                    <a:bodyPr/>
                    <a:lstStyle/>
                    <a:p>
                      <a:pPr algn="ctr" fontAlgn="b"/>
                      <a:r>
                        <a:rPr lang="en-US" sz="1100" b="0" i="0" u="none" strike="noStrike">
                          <a:solidFill>
                            <a:srgbClr val="000000"/>
                          </a:solidFill>
                          <a:effectLst/>
                          <a:latin typeface="Arial (Body)"/>
                        </a:rPr>
                        <a:t>2528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COLUMBUS PARSONS AVE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50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1954953"/>
                  </a:ext>
                </a:extLst>
              </a:tr>
              <a:tr h="180975">
                <a:tc>
                  <a:txBody>
                    <a:bodyPr/>
                    <a:lstStyle/>
                    <a:p>
                      <a:pPr algn="ctr" fontAlgn="b"/>
                      <a:r>
                        <a:rPr lang="en-US" sz="1100" b="0" i="0" u="none" strike="noStrike">
                          <a:solidFill>
                            <a:srgbClr val="000000"/>
                          </a:solidFill>
                          <a:effectLst/>
                          <a:latin typeface="Arial (Body)"/>
                        </a:rPr>
                        <a:t>2529</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JWSD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1.73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8842738"/>
                  </a:ext>
                </a:extLst>
              </a:tr>
              <a:tr h="180975">
                <a:tc>
                  <a:txBody>
                    <a:bodyPr/>
                    <a:lstStyle/>
                    <a:p>
                      <a:pPr algn="ctr" fontAlgn="b"/>
                      <a:r>
                        <a:rPr lang="en-US" sz="1100" b="0" i="0" u="none" strike="noStrike">
                          <a:solidFill>
                            <a:srgbClr val="000000"/>
                          </a:solidFill>
                          <a:effectLst/>
                          <a:latin typeface="Arial (Body)"/>
                        </a:rPr>
                        <a:t>2530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AQUA OHIO - TIMBERBROOK</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0424217"/>
                  </a:ext>
                </a:extLst>
              </a:tr>
              <a:tr h="180975">
                <a:tc>
                  <a:txBody>
                    <a:bodyPr/>
                    <a:lstStyle/>
                    <a:p>
                      <a:pPr algn="ctr" fontAlgn="b"/>
                      <a:r>
                        <a:rPr lang="en-US" sz="1100" b="0" i="0" u="none" strike="noStrike">
                          <a:solidFill>
                            <a:srgbClr val="000000"/>
                          </a:solidFill>
                          <a:effectLst/>
                          <a:latin typeface="Arial (Body)"/>
                        </a:rPr>
                        <a:t>2531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TIMBERLAKE WATER SYSTEM</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6041898"/>
                  </a:ext>
                </a:extLst>
              </a:tr>
              <a:tr h="180975">
                <a:tc>
                  <a:txBody>
                    <a:bodyPr/>
                    <a:lstStyle/>
                    <a:p>
                      <a:pPr algn="ctr" fontAlgn="b"/>
                      <a:r>
                        <a:rPr lang="en-US" sz="1100" b="0" i="0" u="none" strike="noStrike">
                          <a:solidFill>
                            <a:srgbClr val="000000"/>
                          </a:solidFill>
                          <a:effectLst/>
                          <a:latin typeface="Arial (Body)"/>
                        </a:rPr>
                        <a:t>2532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OBETZ PWS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0.432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359690"/>
                  </a:ext>
                </a:extLst>
              </a:tr>
              <a:tr h="190500">
                <a:tc>
                  <a:txBody>
                    <a:bodyPr/>
                    <a:lstStyle/>
                    <a:p>
                      <a:pPr algn="ctr" fontAlgn="b"/>
                      <a:r>
                        <a:rPr lang="en-US" sz="1100" b="0" i="0" u="none" strike="noStrike">
                          <a:solidFill>
                            <a:srgbClr val="000000"/>
                          </a:solidFill>
                          <a:effectLst/>
                          <a:latin typeface="Arial (Body)"/>
                        </a:rPr>
                        <a:t>2533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WESTERVILLE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7.5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6633718"/>
                  </a:ext>
                </a:extLst>
              </a:tr>
            </a:tbl>
          </a:graphicData>
        </a:graphic>
      </p:graphicFrame>
      <p:graphicFrame>
        <p:nvGraphicFramePr>
          <p:cNvPr id="9" name="Table 8">
            <a:extLst>
              <a:ext uri="{FF2B5EF4-FFF2-40B4-BE49-F238E27FC236}">
                <a16:creationId xmlns:a16="http://schemas.microsoft.com/office/drawing/2014/main" id="{7AF99760-CCFE-E8AA-CBD7-1CA5B3666D81}"/>
              </a:ext>
            </a:extLst>
          </p:cNvPr>
          <p:cNvGraphicFramePr>
            <a:graphicFrameLocks noGrp="1"/>
          </p:cNvGraphicFramePr>
          <p:nvPr>
            <p:extLst>
              <p:ext uri="{D42A27DB-BD31-4B8C-83A1-F6EECF244321}">
                <p14:modId xmlns:p14="http://schemas.microsoft.com/office/powerpoint/2010/main" val="662066395"/>
              </p:ext>
            </p:extLst>
          </p:nvPr>
        </p:nvGraphicFramePr>
        <p:xfrm>
          <a:off x="8330567" y="1591804"/>
          <a:ext cx="3749674" cy="4701547"/>
        </p:xfrm>
        <a:graphic>
          <a:graphicData uri="http://schemas.openxmlformats.org/drawingml/2006/table">
            <a:tbl>
              <a:tblPr/>
              <a:tblGrid>
                <a:gridCol w="699585">
                  <a:extLst>
                    <a:ext uri="{9D8B030D-6E8A-4147-A177-3AD203B41FA5}">
                      <a16:colId xmlns:a16="http://schemas.microsoft.com/office/drawing/2014/main" val="429948253"/>
                    </a:ext>
                  </a:extLst>
                </a:gridCol>
                <a:gridCol w="2326622">
                  <a:extLst>
                    <a:ext uri="{9D8B030D-6E8A-4147-A177-3AD203B41FA5}">
                      <a16:colId xmlns:a16="http://schemas.microsoft.com/office/drawing/2014/main" val="3429056359"/>
                    </a:ext>
                  </a:extLst>
                </a:gridCol>
                <a:gridCol w="723467">
                  <a:extLst>
                    <a:ext uri="{9D8B030D-6E8A-4147-A177-3AD203B41FA5}">
                      <a16:colId xmlns:a16="http://schemas.microsoft.com/office/drawing/2014/main" val="2962583695"/>
                    </a:ext>
                  </a:extLst>
                </a:gridCol>
              </a:tblGrid>
              <a:tr h="402990">
                <a:tc>
                  <a:txBody>
                    <a:bodyPr/>
                    <a:lstStyle/>
                    <a:p>
                      <a:pPr algn="ctr" fontAlgn="b"/>
                      <a:r>
                        <a:rPr lang="en-US" sz="1100" b="1" i="0" u="none" strike="noStrike">
                          <a:solidFill>
                            <a:srgbClr val="000000"/>
                          </a:solidFill>
                          <a:effectLst/>
                          <a:latin typeface="Arial (Body)"/>
                        </a:rPr>
                        <a:t>OASIS NUMBER</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PLANT NAME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Capacity (MGD)</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6551999"/>
                  </a:ext>
                </a:extLst>
              </a:tr>
              <a:tr h="229151">
                <a:tc>
                  <a:txBody>
                    <a:bodyPr/>
                    <a:lstStyle/>
                    <a:p>
                      <a:pPr algn="ctr" fontAlgn="b"/>
                      <a:r>
                        <a:rPr lang="en-US" sz="1100" b="0" i="0" u="none" strike="noStrike">
                          <a:solidFill>
                            <a:srgbClr val="000000"/>
                          </a:solidFill>
                          <a:effectLst/>
                          <a:latin typeface="Arial (Body)"/>
                        </a:rPr>
                        <a:t>3720</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LAURELVILLE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0.4248</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1706196"/>
                  </a:ext>
                </a:extLst>
              </a:tr>
              <a:tr h="229151">
                <a:tc>
                  <a:txBody>
                    <a:bodyPr/>
                    <a:lstStyle/>
                    <a:p>
                      <a:pPr algn="ctr" fontAlgn="b"/>
                      <a:r>
                        <a:rPr lang="en-US" sz="1100" b="0" i="0" u="none" strike="noStrike">
                          <a:solidFill>
                            <a:srgbClr val="000000"/>
                          </a:solidFill>
                          <a:effectLst/>
                          <a:latin typeface="Arial (Body)"/>
                        </a:rPr>
                        <a:t>3721</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LOGAN WTP</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2.5</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2935037"/>
                  </a:ext>
                </a:extLst>
              </a:tr>
              <a:tr h="229151">
                <a:tc>
                  <a:txBody>
                    <a:bodyPr/>
                    <a:lstStyle/>
                    <a:p>
                      <a:pPr algn="ctr" fontAlgn="b"/>
                      <a:r>
                        <a:rPr lang="en-US" sz="1100" b="0" i="0" u="none" strike="noStrike">
                          <a:solidFill>
                            <a:srgbClr val="000000"/>
                          </a:solidFill>
                          <a:effectLst/>
                          <a:latin typeface="Arial (Body)"/>
                        </a:rPr>
                        <a:t>4220</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DANVILLE STU 2</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0.3</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9602453"/>
                  </a:ext>
                </a:extLst>
              </a:tr>
              <a:tr h="229151">
                <a:tc>
                  <a:txBody>
                    <a:bodyPr/>
                    <a:lstStyle/>
                    <a:p>
                      <a:pPr algn="ctr" fontAlgn="b"/>
                      <a:r>
                        <a:rPr lang="en-US" sz="1100" b="0" i="0" u="none" strike="noStrike">
                          <a:solidFill>
                            <a:srgbClr val="000000"/>
                          </a:solidFill>
                          <a:effectLst/>
                          <a:latin typeface="Arial (Body)"/>
                        </a:rPr>
                        <a:t>4221</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FREDERICKTOWN WTP</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0.67</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5644203"/>
                  </a:ext>
                </a:extLst>
              </a:tr>
              <a:tr h="229151">
                <a:tc>
                  <a:txBody>
                    <a:bodyPr/>
                    <a:lstStyle/>
                    <a:p>
                      <a:pPr algn="ctr" fontAlgn="b"/>
                      <a:r>
                        <a:rPr lang="en-US" sz="1100" b="0" i="0" u="none" strike="noStrike">
                          <a:solidFill>
                            <a:srgbClr val="000000"/>
                          </a:solidFill>
                          <a:effectLst/>
                          <a:latin typeface="Arial (Body)"/>
                        </a:rPr>
                        <a:t>4222</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KNOX CO W &amp; WW</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1.152</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8769308"/>
                  </a:ext>
                </a:extLst>
              </a:tr>
              <a:tr h="229151">
                <a:tc>
                  <a:txBody>
                    <a:bodyPr/>
                    <a:lstStyle/>
                    <a:p>
                      <a:pPr algn="ctr" fontAlgn="b"/>
                      <a:r>
                        <a:rPr lang="en-US" sz="1100" b="0" i="0" u="none" strike="noStrike">
                          <a:solidFill>
                            <a:srgbClr val="000000"/>
                          </a:solidFill>
                          <a:effectLst/>
                          <a:latin typeface="Arial (Body)"/>
                        </a:rPr>
                        <a:t>4223</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MARTINSBURG VILLAGE</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0.0432</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5728131"/>
                  </a:ext>
                </a:extLst>
              </a:tr>
              <a:tr h="229151">
                <a:tc>
                  <a:txBody>
                    <a:bodyPr/>
                    <a:lstStyle/>
                    <a:p>
                      <a:pPr algn="ctr" fontAlgn="b"/>
                      <a:r>
                        <a:rPr lang="en-US" sz="1100" b="0" i="0" u="none" strike="noStrike">
                          <a:solidFill>
                            <a:srgbClr val="000000"/>
                          </a:solidFill>
                          <a:effectLst/>
                          <a:latin typeface="Arial (Body)"/>
                        </a:rPr>
                        <a:t>4224</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MOUNT VERNON WTP</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6.2</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478360"/>
                  </a:ext>
                </a:extLst>
              </a:tr>
              <a:tr h="229151">
                <a:tc>
                  <a:txBody>
                    <a:bodyPr/>
                    <a:lstStyle/>
                    <a:p>
                      <a:pPr algn="ctr" fontAlgn="b"/>
                      <a:r>
                        <a:rPr lang="en-US" sz="1100" b="0" i="0" u="none" strike="noStrike">
                          <a:solidFill>
                            <a:srgbClr val="000000"/>
                          </a:solidFill>
                          <a:effectLst/>
                          <a:latin typeface="Arial (Body)"/>
                        </a:rPr>
                        <a:t>4520</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GRANVILLE WTP</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2</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7236373"/>
                  </a:ext>
                </a:extLst>
              </a:tr>
              <a:tr h="229151">
                <a:tc>
                  <a:txBody>
                    <a:bodyPr/>
                    <a:lstStyle/>
                    <a:p>
                      <a:pPr algn="ctr" fontAlgn="b"/>
                      <a:r>
                        <a:rPr lang="en-US" sz="1100" b="0" i="0" u="none" strike="noStrike">
                          <a:solidFill>
                            <a:srgbClr val="000000"/>
                          </a:solidFill>
                          <a:effectLst/>
                          <a:latin typeface="Arial (Body)"/>
                        </a:rPr>
                        <a:t>4521</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HEATH CITY</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4</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4949789"/>
                  </a:ext>
                </a:extLst>
              </a:tr>
              <a:tr h="229151">
                <a:tc>
                  <a:txBody>
                    <a:bodyPr/>
                    <a:lstStyle/>
                    <a:p>
                      <a:pPr algn="ctr" fontAlgn="b"/>
                      <a:r>
                        <a:rPr lang="en-US" sz="1100" b="0" i="0" u="none" strike="noStrike">
                          <a:solidFill>
                            <a:srgbClr val="000000"/>
                          </a:solidFill>
                          <a:effectLst/>
                          <a:latin typeface="Arial (Body)"/>
                        </a:rPr>
                        <a:t>4522</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HEBRON VILLAGE</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2.16</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6690695"/>
                  </a:ext>
                </a:extLst>
              </a:tr>
              <a:tr h="229151">
                <a:tc>
                  <a:txBody>
                    <a:bodyPr/>
                    <a:lstStyle/>
                    <a:p>
                      <a:pPr algn="ctr" fontAlgn="b"/>
                      <a:r>
                        <a:rPr lang="en-US" sz="1100" b="0" i="0" u="none" strike="noStrike">
                          <a:solidFill>
                            <a:srgbClr val="000000"/>
                          </a:solidFill>
                          <a:effectLst/>
                          <a:latin typeface="Arial (Body)"/>
                        </a:rPr>
                        <a:t>4523</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JOHNSTOWN WTP</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1856292"/>
                  </a:ext>
                </a:extLst>
              </a:tr>
              <a:tr h="229151">
                <a:tc>
                  <a:txBody>
                    <a:bodyPr/>
                    <a:lstStyle/>
                    <a:p>
                      <a:pPr algn="ctr" fontAlgn="b"/>
                      <a:r>
                        <a:rPr lang="en-US" sz="1100" b="0" i="0" u="none" strike="noStrike">
                          <a:solidFill>
                            <a:srgbClr val="000000"/>
                          </a:solidFill>
                          <a:effectLst/>
                          <a:latin typeface="Arial (Body)"/>
                        </a:rPr>
                        <a:t>4524</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NEWARK WTP</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15</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2688937"/>
                  </a:ext>
                </a:extLst>
              </a:tr>
              <a:tr h="402990">
                <a:tc>
                  <a:txBody>
                    <a:bodyPr/>
                    <a:lstStyle/>
                    <a:p>
                      <a:pPr algn="ctr" fontAlgn="b"/>
                      <a:r>
                        <a:rPr lang="en-US" sz="1100" b="0" i="0" u="none" strike="noStrike">
                          <a:solidFill>
                            <a:srgbClr val="000000"/>
                          </a:solidFill>
                          <a:effectLst/>
                          <a:latin typeface="Arial (Body)"/>
                        </a:rPr>
                        <a:t>4525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LICKING CO PRESCOTT ESTATES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0.17</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9252957"/>
                  </a:ext>
                </a:extLst>
              </a:tr>
              <a:tr h="229151">
                <a:tc>
                  <a:txBody>
                    <a:bodyPr/>
                    <a:lstStyle/>
                    <a:p>
                      <a:pPr algn="ctr" fontAlgn="b"/>
                      <a:r>
                        <a:rPr lang="en-US" sz="1100" b="0" i="0" u="none" strike="noStrike">
                          <a:solidFill>
                            <a:srgbClr val="000000"/>
                          </a:solidFill>
                          <a:effectLst/>
                          <a:latin typeface="Arial (Body)"/>
                        </a:rPr>
                        <a:t>4526</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PATASKALA WTF STU 1</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1.3</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31771497"/>
                  </a:ext>
                </a:extLst>
              </a:tr>
              <a:tr h="229151">
                <a:tc>
                  <a:txBody>
                    <a:bodyPr/>
                    <a:lstStyle/>
                    <a:p>
                      <a:pPr algn="ctr" fontAlgn="b"/>
                      <a:r>
                        <a:rPr lang="en-US" sz="1100" b="0" i="0" u="none" strike="noStrike">
                          <a:solidFill>
                            <a:srgbClr val="000000"/>
                          </a:solidFill>
                          <a:effectLst/>
                          <a:latin typeface="Arial (Body)"/>
                        </a:rPr>
                        <a:t>4527</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PATASKALA WTF STU 2</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0.864</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0611759"/>
                  </a:ext>
                </a:extLst>
              </a:tr>
              <a:tr h="229151">
                <a:tc>
                  <a:txBody>
                    <a:bodyPr/>
                    <a:lstStyle/>
                    <a:p>
                      <a:pPr algn="ctr" fontAlgn="b"/>
                      <a:r>
                        <a:rPr lang="en-US" sz="1100" b="0" i="0" u="none" strike="noStrike">
                          <a:solidFill>
                            <a:srgbClr val="000000"/>
                          </a:solidFill>
                          <a:effectLst/>
                          <a:latin typeface="Arial (Body)"/>
                        </a:rPr>
                        <a:t>4528</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ST. LOUISVILLE WTP</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0.108</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590340"/>
                  </a:ext>
                </a:extLst>
              </a:tr>
              <a:tr h="229151">
                <a:tc>
                  <a:txBody>
                    <a:bodyPr/>
                    <a:lstStyle/>
                    <a:p>
                      <a:pPr algn="ctr" fontAlgn="b"/>
                      <a:r>
                        <a:rPr lang="en-US" sz="1100" b="0" i="0" u="none" strike="noStrike">
                          <a:solidFill>
                            <a:srgbClr val="000000"/>
                          </a:solidFill>
                          <a:effectLst/>
                          <a:latin typeface="Arial (Body)"/>
                        </a:rPr>
                        <a:t>4529</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SWLCW STU 2</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3</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9624554"/>
                  </a:ext>
                </a:extLst>
              </a:tr>
              <a:tr h="229151">
                <a:tc>
                  <a:txBody>
                    <a:bodyPr/>
                    <a:lstStyle/>
                    <a:p>
                      <a:pPr algn="ctr" fontAlgn="b"/>
                      <a:r>
                        <a:rPr lang="en-US" sz="1100" b="0" i="0" u="none" strike="noStrike">
                          <a:solidFill>
                            <a:srgbClr val="000000"/>
                          </a:solidFill>
                          <a:effectLst/>
                          <a:latin typeface="Arial (Body)"/>
                        </a:rPr>
                        <a:t>4530</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UTICA WATER DEPT</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0.72</a:t>
                      </a:r>
                    </a:p>
                  </a:txBody>
                  <a:tcPr marL="7620" marR="7620" marT="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8518902"/>
                  </a:ext>
                </a:extLst>
              </a:tr>
            </a:tbl>
          </a:graphicData>
        </a:graphic>
      </p:graphicFrame>
    </p:spTree>
    <p:extLst>
      <p:ext uri="{BB962C8B-B14F-4D97-AF65-F5344CB8AC3E}">
        <p14:creationId xmlns:p14="http://schemas.microsoft.com/office/powerpoint/2010/main" val="3253110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F80BC-DED9-FA8D-D07A-716E8A9597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971E27-780A-6C52-7411-1FA1A2CB46CE}"/>
              </a:ext>
            </a:extLst>
          </p:cNvPr>
          <p:cNvSpPr>
            <a:spLocks noGrp="1"/>
          </p:cNvSpPr>
          <p:nvPr>
            <p:ph type="title"/>
          </p:nvPr>
        </p:nvSpPr>
        <p:spPr/>
        <p:txBody>
          <a:bodyPr/>
          <a:lstStyle/>
          <a:p>
            <a:r>
              <a:rPr lang="en-US"/>
              <a:t>WTP Capacities (Base Year) Continued</a:t>
            </a:r>
          </a:p>
        </p:txBody>
      </p:sp>
      <p:sp>
        <p:nvSpPr>
          <p:cNvPr id="3" name="Slide Number Placeholder 2">
            <a:extLst>
              <a:ext uri="{FF2B5EF4-FFF2-40B4-BE49-F238E27FC236}">
                <a16:creationId xmlns:a16="http://schemas.microsoft.com/office/drawing/2014/main" id="{A3D26AE1-9087-1769-4B16-2C1431630EE6}"/>
              </a:ext>
            </a:extLst>
          </p:cNvPr>
          <p:cNvSpPr>
            <a:spLocks noGrp="1"/>
          </p:cNvSpPr>
          <p:nvPr>
            <p:ph type="sldNum" sz="quarter" idx="10"/>
          </p:nvPr>
        </p:nvSpPr>
        <p:spPr/>
        <p:txBody>
          <a:bodyPr/>
          <a:lstStyle/>
          <a:p>
            <a:fld id="{ABF72756-0213-4A1F-BBDA-2E3072667FD8}" type="slidenum">
              <a:rPr lang="en-US" smtClean="0"/>
              <a:pPr/>
              <a:t>53</a:t>
            </a:fld>
            <a:endParaRPr lang="en-US"/>
          </a:p>
        </p:txBody>
      </p:sp>
      <p:sp>
        <p:nvSpPr>
          <p:cNvPr id="4" name="Text Placeholder 3">
            <a:extLst>
              <a:ext uri="{FF2B5EF4-FFF2-40B4-BE49-F238E27FC236}">
                <a16:creationId xmlns:a16="http://schemas.microsoft.com/office/drawing/2014/main" id="{2FA26DEE-F60D-D785-A1FD-E65F10F898A3}"/>
              </a:ext>
            </a:extLst>
          </p:cNvPr>
          <p:cNvSpPr>
            <a:spLocks noGrp="1"/>
          </p:cNvSpPr>
          <p:nvPr>
            <p:ph type="body" sz="quarter" idx="12"/>
          </p:nvPr>
        </p:nvSpPr>
        <p:spPr/>
        <p:txBody>
          <a:bodyPr/>
          <a:lstStyle/>
          <a:p>
            <a:endParaRPr lang="en-US"/>
          </a:p>
        </p:txBody>
      </p:sp>
      <p:graphicFrame>
        <p:nvGraphicFramePr>
          <p:cNvPr id="5" name="Table 4">
            <a:extLst>
              <a:ext uri="{FF2B5EF4-FFF2-40B4-BE49-F238E27FC236}">
                <a16:creationId xmlns:a16="http://schemas.microsoft.com/office/drawing/2014/main" id="{B06277E7-D6BB-376B-24AD-0508936BEE4D}"/>
              </a:ext>
            </a:extLst>
          </p:cNvPr>
          <p:cNvGraphicFramePr>
            <a:graphicFrameLocks noGrp="1"/>
          </p:cNvGraphicFramePr>
          <p:nvPr>
            <p:extLst>
              <p:ext uri="{D42A27DB-BD31-4B8C-83A1-F6EECF244321}">
                <p14:modId xmlns:p14="http://schemas.microsoft.com/office/powerpoint/2010/main" val="1571268507"/>
              </p:ext>
            </p:extLst>
          </p:nvPr>
        </p:nvGraphicFramePr>
        <p:xfrm>
          <a:off x="375490" y="1710686"/>
          <a:ext cx="3719514" cy="4382137"/>
        </p:xfrm>
        <a:graphic>
          <a:graphicData uri="http://schemas.openxmlformats.org/drawingml/2006/table">
            <a:tbl>
              <a:tblPr/>
              <a:tblGrid>
                <a:gridCol w="750415">
                  <a:extLst>
                    <a:ext uri="{9D8B030D-6E8A-4147-A177-3AD203B41FA5}">
                      <a16:colId xmlns:a16="http://schemas.microsoft.com/office/drawing/2014/main" val="815970391"/>
                    </a:ext>
                  </a:extLst>
                </a:gridCol>
                <a:gridCol w="2231114">
                  <a:extLst>
                    <a:ext uri="{9D8B030D-6E8A-4147-A177-3AD203B41FA5}">
                      <a16:colId xmlns:a16="http://schemas.microsoft.com/office/drawing/2014/main" val="1824578749"/>
                    </a:ext>
                  </a:extLst>
                </a:gridCol>
                <a:gridCol w="737985">
                  <a:extLst>
                    <a:ext uri="{9D8B030D-6E8A-4147-A177-3AD203B41FA5}">
                      <a16:colId xmlns:a16="http://schemas.microsoft.com/office/drawing/2014/main" val="3481490921"/>
                    </a:ext>
                  </a:extLst>
                </a:gridCol>
              </a:tblGrid>
              <a:tr h="389354">
                <a:tc>
                  <a:txBody>
                    <a:bodyPr/>
                    <a:lstStyle/>
                    <a:p>
                      <a:pPr algn="ctr" fontAlgn="b"/>
                      <a:r>
                        <a:rPr lang="en-US" sz="1100" b="1" i="0" u="none" strike="noStrike">
                          <a:solidFill>
                            <a:srgbClr val="000000"/>
                          </a:solidFill>
                          <a:effectLst/>
                          <a:latin typeface="Arial (Body)"/>
                        </a:rPr>
                        <a:t>OASIS NUMBER</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PLANT NAME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Capacity (MGD)</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2704436"/>
                  </a:ext>
                </a:extLst>
              </a:tr>
              <a:tr h="221397">
                <a:tc>
                  <a:txBody>
                    <a:bodyPr/>
                    <a:lstStyle/>
                    <a:p>
                      <a:pPr algn="ctr" fontAlgn="b"/>
                      <a:r>
                        <a:rPr lang="en-US" sz="1100" b="0" i="0" u="none" strike="noStrike">
                          <a:solidFill>
                            <a:srgbClr val="000000"/>
                          </a:solidFill>
                          <a:effectLst/>
                          <a:latin typeface="Arial (Body)"/>
                        </a:rPr>
                        <a:t>4620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BELLE CENTER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0.489</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4921534"/>
                  </a:ext>
                </a:extLst>
              </a:tr>
              <a:tr h="389354">
                <a:tc>
                  <a:txBody>
                    <a:bodyPr/>
                    <a:lstStyle/>
                    <a:p>
                      <a:pPr algn="ctr" fontAlgn="b"/>
                      <a:r>
                        <a:rPr lang="en-US" sz="1100" b="0" i="0" u="none" strike="noStrike">
                          <a:solidFill>
                            <a:srgbClr val="000000"/>
                          </a:solidFill>
                          <a:effectLst/>
                          <a:latin typeface="Arial (Body)"/>
                        </a:rPr>
                        <a:t>4621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BELLEFONTAINE CITY STU 2  WEST</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4.61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9994400"/>
                  </a:ext>
                </a:extLst>
              </a:tr>
              <a:tr h="221397">
                <a:tc>
                  <a:txBody>
                    <a:bodyPr/>
                    <a:lstStyle/>
                    <a:p>
                      <a:pPr algn="ctr" fontAlgn="b"/>
                      <a:r>
                        <a:rPr lang="en-US" sz="1100" b="0" i="0" u="none" strike="noStrike">
                          <a:solidFill>
                            <a:srgbClr val="000000"/>
                          </a:solidFill>
                          <a:effectLst/>
                          <a:latin typeface="Arial (Body)"/>
                        </a:rPr>
                        <a:t>4622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DEGRAFF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8364331"/>
                  </a:ext>
                </a:extLst>
              </a:tr>
              <a:tr h="389354">
                <a:tc>
                  <a:txBody>
                    <a:bodyPr/>
                    <a:lstStyle/>
                    <a:p>
                      <a:pPr algn="ctr" fontAlgn="b"/>
                      <a:r>
                        <a:rPr lang="en-US" sz="1100" b="0" i="0" u="none" strike="noStrike">
                          <a:solidFill>
                            <a:srgbClr val="000000"/>
                          </a:solidFill>
                          <a:effectLst/>
                          <a:latin typeface="Arial (Body)"/>
                        </a:rPr>
                        <a:t>4623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LAKEVIEW WATER DEPARTMENT</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0.374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6305009"/>
                  </a:ext>
                </a:extLst>
              </a:tr>
              <a:tr h="221397">
                <a:tc>
                  <a:txBody>
                    <a:bodyPr/>
                    <a:lstStyle/>
                    <a:p>
                      <a:pPr algn="ctr" fontAlgn="b"/>
                      <a:r>
                        <a:rPr lang="en-US" sz="1100" b="0" i="0" u="none" strike="noStrike">
                          <a:solidFill>
                            <a:srgbClr val="000000"/>
                          </a:solidFill>
                          <a:effectLst/>
                          <a:latin typeface="Arial (Body)"/>
                        </a:rPr>
                        <a:t>4624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RUSSELLS POINT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8092300"/>
                  </a:ext>
                </a:extLst>
              </a:tr>
              <a:tr h="221397">
                <a:tc>
                  <a:txBody>
                    <a:bodyPr/>
                    <a:lstStyle/>
                    <a:p>
                      <a:pPr algn="ctr" fontAlgn="b"/>
                      <a:r>
                        <a:rPr lang="en-US" sz="1100" b="0" i="0" u="none" strike="noStrike">
                          <a:solidFill>
                            <a:srgbClr val="000000"/>
                          </a:solidFill>
                          <a:effectLst/>
                          <a:latin typeface="Arial (Body)"/>
                        </a:rPr>
                        <a:t>4625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QUINCY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0.576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3771155"/>
                  </a:ext>
                </a:extLst>
              </a:tr>
              <a:tr h="221397">
                <a:tc>
                  <a:txBody>
                    <a:bodyPr/>
                    <a:lstStyle/>
                    <a:p>
                      <a:pPr algn="ctr" fontAlgn="b"/>
                      <a:r>
                        <a:rPr lang="en-US" sz="1100" b="0" i="0" u="none" strike="noStrike">
                          <a:solidFill>
                            <a:srgbClr val="000000"/>
                          </a:solidFill>
                          <a:effectLst/>
                          <a:latin typeface="Arial (Body)"/>
                        </a:rPr>
                        <a:t>4626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RUSHSYLVANIA PWS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7953929"/>
                  </a:ext>
                </a:extLst>
              </a:tr>
              <a:tr h="221397">
                <a:tc>
                  <a:txBody>
                    <a:bodyPr/>
                    <a:lstStyle/>
                    <a:p>
                      <a:pPr algn="ctr" fontAlgn="b"/>
                      <a:r>
                        <a:rPr lang="en-US" sz="1100" b="0" i="0" u="none" strike="noStrike">
                          <a:solidFill>
                            <a:srgbClr val="000000"/>
                          </a:solidFill>
                          <a:effectLst/>
                          <a:latin typeface="Arial (Body)"/>
                        </a:rPr>
                        <a:t>4627</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WEST LIBERTY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1607889"/>
                  </a:ext>
                </a:extLst>
              </a:tr>
              <a:tr h="221397">
                <a:tc>
                  <a:txBody>
                    <a:bodyPr/>
                    <a:lstStyle/>
                    <a:p>
                      <a:pPr algn="ctr" fontAlgn="b"/>
                      <a:r>
                        <a:rPr lang="en-US" sz="1100" b="0" i="0" u="none" strike="noStrike">
                          <a:solidFill>
                            <a:srgbClr val="000000"/>
                          </a:solidFill>
                          <a:effectLst/>
                          <a:latin typeface="Arial (Body)"/>
                        </a:rPr>
                        <a:t>4628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WEST MANSFIELD PWS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3912405"/>
                  </a:ext>
                </a:extLst>
              </a:tr>
              <a:tr h="221397">
                <a:tc>
                  <a:txBody>
                    <a:bodyPr/>
                    <a:lstStyle/>
                    <a:p>
                      <a:pPr algn="ctr" fontAlgn="b"/>
                      <a:r>
                        <a:rPr lang="en-US" sz="1100" b="0" i="0" u="none" strike="noStrike">
                          <a:solidFill>
                            <a:srgbClr val="000000"/>
                          </a:solidFill>
                          <a:effectLst/>
                          <a:latin typeface="Arial (Body)"/>
                        </a:rPr>
                        <a:t>4920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CHOCTAW UTILITIES STU2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0.55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3654336"/>
                  </a:ext>
                </a:extLst>
              </a:tr>
              <a:tr h="221397">
                <a:tc>
                  <a:txBody>
                    <a:bodyPr/>
                    <a:lstStyle/>
                    <a:p>
                      <a:pPr algn="ctr" fontAlgn="b"/>
                      <a:r>
                        <a:rPr lang="en-US" sz="1100" b="0" i="0" u="none" strike="noStrike">
                          <a:solidFill>
                            <a:srgbClr val="000000"/>
                          </a:solidFill>
                          <a:effectLst/>
                          <a:latin typeface="Arial (Body)"/>
                        </a:rPr>
                        <a:t>4921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LONDON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0274461"/>
                  </a:ext>
                </a:extLst>
              </a:tr>
              <a:tr h="389354">
                <a:tc>
                  <a:txBody>
                    <a:bodyPr/>
                    <a:lstStyle/>
                    <a:p>
                      <a:pPr algn="ctr" fontAlgn="b"/>
                      <a:r>
                        <a:rPr lang="en-US" sz="1100" b="0" i="0" u="none" strike="noStrike">
                          <a:solidFill>
                            <a:srgbClr val="000000"/>
                          </a:solidFill>
                          <a:effectLst/>
                          <a:latin typeface="Arial (Body)"/>
                        </a:rPr>
                        <a:t>4922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WATER DISTRICT 1 TREATMENT PLANT</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9163185"/>
                  </a:ext>
                </a:extLst>
              </a:tr>
              <a:tr h="389354">
                <a:tc>
                  <a:txBody>
                    <a:bodyPr/>
                    <a:lstStyle/>
                    <a:p>
                      <a:pPr algn="ctr" fontAlgn="b"/>
                      <a:r>
                        <a:rPr lang="en-US" sz="1100" b="0" i="0" u="none" strike="noStrike">
                          <a:solidFill>
                            <a:srgbClr val="000000"/>
                          </a:solidFill>
                          <a:effectLst/>
                          <a:latin typeface="Arial (Body)"/>
                        </a:rPr>
                        <a:t>4923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MOUNT STERLING TREATMENT PLANT 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0.864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4090829"/>
                  </a:ext>
                </a:extLst>
              </a:tr>
              <a:tr h="221397">
                <a:tc>
                  <a:txBody>
                    <a:bodyPr/>
                    <a:lstStyle/>
                    <a:p>
                      <a:pPr algn="ctr" fontAlgn="b"/>
                      <a:r>
                        <a:rPr lang="en-US" sz="1100" b="0" i="0" u="none" strike="noStrike">
                          <a:solidFill>
                            <a:srgbClr val="000000"/>
                          </a:solidFill>
                          <a:effectLst/>
                          <a:latin typeface="Arial (Body)"/>
                        </a:rPr>
                        <a:t>4924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PLAIN CITY PWS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1.152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371179"/>
                  </a:ext>
                </a:extLst>
              </a:tr>
              <a:tr h="221397">
                <a:tc>
                  <a:txBody>
                    <a:bodyPr/>
                    <a:lstStyle/>
                    <a:p>
                      <a:pPr algn="ctr" fontAlgn="b"/>
                      <a:r>
                        <a:rPr lang="en-US" sz="1100" b="0" i="0" u="none" strike="noStrike">
                          <a:solidFill>
                            <a:srgbClr val="000000"/>
                          </a:solidFill>
                          <a:effectLst/>
                          <a:latin typeface="Arial (Body)"/>
                        </a:rPr>
                        <a:t>4925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WEST JEFFERSON PWS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0.936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3052090"/>
                  </a:ext>
                </a:extLst>
              </a:tr>
            </a:tbl>
          </a:graphicData>
        </a:graphic>
      </p:graphicFrame>
      <p:graphicFrame>
        <p:nvGraphicFramePr>
          <p:cNvPr id="6" name="Table 5">
            <a:extLst>
              <a:ext uri="{FF2B5EF4-FFF2-40B4-BE49-F238E27FC236}">
                <a16:creationId xmlns:a16="http://schemas.microsoft.com/office/drawing/2014/main" id="{3C4F4797-B78E-2349-EB99-217146CBB03F}"/>
              </a:ext>
            </a:extLst>
          </p:cNvPr>
          <p:cNvGraphicFramePr>
            <a:graphicFrameLocks noGrp="1"/>
          </p:cNvGraphicFramePr>
          <p:nvPr>
            <p:extLst>
              <p:ext uri="{D42A27DB-BD31-4B8C-83A1-F6EECF244321}">
                <p14:modId xmlns:p14="http://schemas.microsoft.com/office/powerpoint/2010/main" val="1916002989"/>
              </p:ext>
            </p:extLst>
          </p:nvPr>
        </p:nvGraphicFramePr>
        <p:xfrm>
          <a:off x="4408487" y="1718944"/>
          <a:ext cx="3719515" cy="4373882"/>
        </p:xfrm>
        <a:graphic>
          <a:graphicData uri="http://schemas.openxmlformats.org/drawingml/2006/table">
            <a:tbl>
              <a:tblPr/>
              <a:tblGrid>
                <a:gridCol w="694869">
                  <a:extLst>
                    <a:ext uri="{9D8B030D-6E8A-4147-A177-3AD203B41FA5}">
                      <a16:colId xmlns:a16="http://schemas.microsoft.com/office/drawing/2014/main" val="528111916"/>
                    </a:ext>
                  </a:extLst>
                </a:gridCol>
                <a:gridCol w="2300975">
                  <a:extLst>
                    <a:ext uri="{9D8B030D-6E8A-4147-A177-3AD203B41FA5}">
                      <a16:colId xmlns:a16="http://schemas.microsoft.com/office/drawing/2014/main" val="2845644291"/>
                    </a:ext>
                  </a:extLst>
                </a:gridCol>
                <a:gridCol w="723671">
                  <a:extLst>
                    <a:ext uri="{9D8B030D-6E8A-4147-A177-3AD203B41FA5}">
                      <a16:colId xmlns:a16="http://schemas.microsoft.com/office/drawing/2014/main" val="2535294259"/>
                    </a:ext>
                  </a:extLst>
                </a:gridCol>
              </a:tblGrid>
              <a:tr h="458987">
                <a:tc>
                  <a:txBody>
                    <a:bodyPr/>
                    <a:lstStyle/>
                    <a:p>
                      <a:pPr algn="ctr" fontAlgn="b"/>
                      <a:r>
                        <a:rPr lang="en-US" sz="1100" b="1" i="0" u="none" strike="noStrike">
                          <a:solidFill>
                            <a:srgbClr val="000000"/>
                          </a:solidFill>
                          <a:effectLst/>
                          <a:latin typeface="Arial (Body)"/>
                        </a:rPr>
                        <a:t>OASIS NUMBER</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PLANT NAME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Capacity (MGD)</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1549711"/>
                  </a:ext>
                </a:extLst>
              </a:tr>
              <a:tr h="260993">
                <a:tc>
                  <a:txBody>
                    <a:bodyPr/>
                    <a:lstStyle/>
                    <a:p>
                      <a:pPr algn="ctr" fontAlgn="b"/>
                      <a:r>
                        <a:rPr lang="en-US" sz="1100" b="0" i="0" u="none" strike="noStrike">
                          <a:solidFill>
                            <a:srgbClr val="000000"/>
                          </a:solidFill>
                          <a:effectLst/>
                          <a:latin typeface="Arial (Body)"/>
                        </a:rPr>
                        <a:t>4926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SOUTH SOLON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0.1224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1849099"/>
                  </a:ext>
                </a:extLst>
              </a:tr>
              <a:tr h="260993">
                <a:tc>
                  <a:txBody>
                    <a:bodyPr/>
                    <a:lstStyle/>
                    <a:p>
                      <a:pPr algn="ctr" fontAlgn="b"/>
                      <a:r>
                        <a:rPr lang="en-US" sz="1100" b="0" i="0" u="none" strike="noStrike">
                          <a:solidFill>
                            <a:srgbClr val="000000"/>
                          </a:solidFill>
                          <a:effectLst/>
                          <a:latin typeface="Arial (Body)"/>
                        </a:rPr>
                        <a:t>5120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AQUA OHIO - MARION</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9.1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9690145"/>
                  </a:ext>
                </a:extLst>
              </a:tr>
              <a:tr h="260993">
                <a:tc>
                  <a:txBody>
                    <a:bodyPr/>
                    <a:lstStyle/>
                    <a:p>
                      <a:pPr algn="ctr" fontAlgn="b"/>
                      <a:r>
                        <a:rPr lang="en-US" sz="1100" b="0" i="0" u="none" strike="noStrike">
                          <a:solidFill>
                            <a:srgbClr val="000000"/>
                          </a:solidFill>
                          <a:effectLst/>
                          <a:latin typeface="Arial (Body)"/>
                        </a:rPr>
                        <a:t>5121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LA RUE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2051877"/>
                  </a:ext>
                </a:extLst>
              </a:tr>
              <a:tr h="260993">
                <a:tc>
                  <a:txBody>
                    <a:bodyPr/>
                    <a:lstStyle/>
                    <a:p>
                      <a:pPr algn="ctr" fontAlgn="b"/>
                      <a:r>
                        <a:rPr lang="en-US" sz="1100" b="0" i="0" u="none" strike="noStrike">
                          <a:solidFill>
                            <a:srgbClr val="000000"/>
                          </a:solidFill>
                          <a:effectLst/>
                          <a:latin typeface="Arial (Body)"/>
                        </a:rPr>
                        <a:t>5122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OAKRIDGE ESTATES LLC</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0.0936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9021800"/>
                  </a:ext>
                </a:extLst>
              </a:tr>
              <a:tr h="260993">
                <a:tc>
                  <a:txBody>
                    <a:bodyPr/>
                    <a:lstStyle/>
                    <a:p>
                      <a:pPr algn="ctr" fontAlgn="b"/>
                      <a:r>
                        <a:rPr lang="en-US" sz="1100" b="0" i="0" u="none" strike="noStrike">
                          <a:solidFill>
                            <a:srgbClr val="000000"/>
                          </a:solidFill>
                          <a:effectLst/>
                          <a:latin typeface="Arial (Body)"/>
                        </a:rPr>
                        <a:t>5920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CARDINGTON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0.75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8069509"/>
                  </a:ext>
                </a:extLst>
              </a:tr>
              <a:tr h="260993">
                <a:tc>
                  <a:txBody>
                    <a:bodyPr/>
                    <a:lstStyle/>
                    <a:p>
                      <a:pPr algn="ctr" fontAlgn="b"/>
                      <a:r>
                        <a:rPr lang="en-US" sz="1100" b="0" i="0" u="none" strike="noStrike">
                          <a:solidFill>
                            <a:srgbClr val="000000"/>
                          </a:solidFill>
                          <a:effectLst/>
                          <a:latin typeface="Arial (Body)"/>
                        </a:rPr>
                        <a:t>5921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MT GILEAD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6773734"/>
                  </a:ext>
                </a:extLst>
              </a:tr>
              <a:tr h="260993">
                <a:tc>
                  <a:txBody>
                    <a:bodyPr/>
                    <a:lstStyle/>
                    <a:p>
                      <a:pPr algn="ctr" fontAlgn="b"/>
                      <a:r>
                        <a:rPr lang="en-US" sz="1100" b="0" i="0" u="none" strike="noStrike">
                          <a:solidFill>
                            <a:srgbClr val="000000"/>
                          </a:solidFill>
                          <a:effectLst/>
                          <a:latin typeface="Arial (Body)"/>
                        </a:rPr>
                        <a:t>6420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NEW LEXINGTON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7267576"/>
                  </a:ext>
                </a:extLst>
              </a:tr>
              <a:tr h="260993">
                <a:tc>
                  <a:txBody>
                    <a:bodyPr/>
                    <a:lstStyle/>
                    <a:p>
                      <a:pPr algn="ctr" fontAlgn="b"/>
                      <a:r>
                        <a:rPr lang="en-US" sz="1100" b="0" i="0" u="none" strike="noStrike">
                          <a:solidFill>
                            <a:srgbClr val="000000"/>
                          </a:solidFill>
                          <a:effectLst/>
                          <a:latin typeface="Arial (Body)"/>
                        </a:rPr>
                        <a:t>6421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WTP-SOMERSET</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675555"/>
                  </a:ext>
                </a:extLst>
              </a:tr>
              <a:tr h="260993">
                <a:tc>
                  <a:txBody>
                    <a:bodyPr/>
                    <a:lstStyle/>
                    <a:p>
                      <a:pPr algn="ctr" fontAlgn="b"/>
                      <a:r>
                        <a:rPr lang="en-US" sz="1100" b="0" i="0" u="none" strike="noStrike">
                          <a:solidFill>
                            <a:srgbClr val="000000"/>
                          </a:solidFill>
                          <a:effectLst/>
                          <a:latin typeface="Arial (Body)"/>
                        </a:rPr>
                        <a:t>6422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WTP-THORNVILLE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0.504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0747732"/>
                  </a:ext>
                </a:extLst>
              </a:tr>
              <a:tr h="260993">
                <a:tc>
                  <a:txBody>
                    <a:bodyPr/>
                    <a:lstStyle/>
                    <a:p>
                      <a:pPr algn="ctr" fontAlgn="b"/>
                      <a:r>
                        <a:rPr lang="en-US" sz="1100" b="0" i="0" u="none" strike="noStrike">
                          <a:solidFill>
                            <a:srgbClr val="000000"/>
                          </a:solidFill>
                          <a:effectLst/>
                          <a:latin typeface="Arial (Body)"/>
                        </a:rPr>
                        <a:t>6423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BURR OAK REGIONAL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9301435"/>
                  </a:ext>
                </a:extLst>
              </a:tr>
              <a:tr h="260993">
                <a:tc>
                  <a:txBody>
                    <a:bodyPr/>
                    <a:lstStyle/>
                    <a:p>
                      <a:pPr algn="ctr" fontAlgn="b"/>
                      <a:r>
                        <a:rPr lang="en-US" sz="1100" b="0" i="0" u="none" strike="noStrike">
                          <a:solidFill>
                            <a:srgbClr val="000000"/>
                          </a:solidFill>
                          <a:effectLst/>
                          <a:latin typeface="Arial (Body)"/>
                        </a:rPr>
                        <a:t>6424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ROSEVILLE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7697480"/>
                  </a:ext>
                </a:extLst>
              </a:tr>
              <a:tr h="260993">
                <a:tc>
                  <a:txBody>
                    <a:bodyPr/>
                    <a:lstStyle/>
                    <a:p>
                      <a:pPr algn="ctr" fontAlgn="b"/>
                      <a:r>
                        <a:rPr lang="en-US" sz="1100" b="0" i="0" u="none" strike="noStrike">
                          <a:solidFill>
                            <a:srgbClr val="000000"/>
                          </a:solidFill>
                          <a:effectLst/>
                          <a:latin typeface="Arial (Body)"/>
                        </a:rPr>
                        <a:t>6520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ASHVILLE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0.65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3706461"/>
                  </a:ext>
                </a:extLst>
              </a:tr>
              <a:tr h="260993">
                <a:tc>
                  <a:txBody>
                    <a:bodyPr/>
                    <a:lstStyle/>
                    <a:p>
                      <a:pPr algn="ctr" fontAlgn="b"/>
                      <a:r>
                        <a:rPr lang="en-US" sz="1100" b="0" i="0" u="none" strike="noStrike">
                          <a:solidFill>
                            <a:srgbClr val="000000"/>
                          </a:solidFill>
                          <a:effectLst/>
                          <a:latin typeface="Arial (Body)"/>
                        </a:rPr>
                        <a:t>6521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CIRCLEVILLE CITY</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8908753"/>
                  </a:ext>
                </a:extLst>
              </a:tr>
              <a:tr h="260993">
                <a:tc>
                  <a:txBody>
                    <a:bodyPr/>
                    <a:lstStyle/>
                    <a:p>
                      <a:pPr algn="ctr" fontAlgn="b"/>
                      <a:r>
                        <a:rPr lang="en-US" sz="1100" b="0" i="0" u="none" strike="noStrike">
                          <a:solidFill>
                            <a:srgbClr val="000000"/>
                          </a:solidFill>
                          <a:effectLst/>
                          <a:latin typeface="Arial (Body)"/>
                        </a:rPr>
                        <a:t>6522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COMMERCIAL POINT - TP2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0828316"/>
                  </a:ext>
                </a:extLst>
              </a:tr>
              <a:tr h="260993">
                <a:tc>
                  <a:txBody>
                    <a:bodyPr/>
                    <a:lstStyle/>
                    <a:p>
                      <a:pPr algn="ctr" fontAlgn="b"/>
                      <a:r>
                        <a:rPr lang="en-US" sz="1100" b="0" i="0" u="none" strike="noStrike">
                          <a:solidFill>
                            <a:srgbClr val="000000"/>
                          </a:solidFill>
                          <a:effectLst/>
                          <a:latin typeface="Arial (Body)"/>
                        </a:rPr>
                        <a:t>6523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DARBYVILLE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0.085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1178220"/>
                  </a:ext>
                </a:extLst>
              </a:tr>
            </a:tbl>
          </a:graphicData>
        </a:graphic>
      </p:graphicFrame>
      <p:graphicFrame>
        <p:nvGraphicFramePr>
          <p:cNvPr id="10" name="Table 9">
            <a:extLst>
              <a:ext uri="{FF2B5EF4-FFF2-40B4-BE49-F238E27FC236}">
                <a16:creationId xmlns:a16="http://schemas.microsoft.com/office/drawing/2014/main" id="{BCB62B36-DB92-70DD-9EF3-690324486578}"/>
              </a:ext>
            </a:extLst>
          </p:cNvPr>
          <p:cNvGraphicFramePr>
            <a:graphicFrameLocks noGrp="1"/>
          </p:cNvGraphicFramePr>
          <p:nvPr>
            <p:extLst>
              <p:ext uri="{D42A27DB-BD31-4B8C-83A1-F6EECF244321}">
                <p14:modId xmlns:p14="http://schemas.microsoft.com/office/powerpoint/2010/main" val="376735397"/>
              </p:ext>
            </p:extLst>
          </p:nvPr>
        </p:nvGraphicFramePr>
        <p:xfrm>
          <a:off x="8321040" y="1710687"/>
          <a:ext cx="3595370" cy="4373880"/>
        </p:xfrm>
        <a:graphic>
          <a:graphicData uri="http://schemas.openxmlformats.org/drawingml/2006/table">
            <a:tbl>
              <a:tblPr/>
              <a:tblGrid>
                <a:gridCol w="701040">
                  <a:extLst>
                    <a:ext uri="{9D8B030D-6E8A-4147-A177-3AD203B41FA5}">
                      <a16:colId xmlns:a16="http://schemas.microsoft.com/office/drawing/2014/main" val="1978771294"/>
                    </a:ext>
                  </a:extLst>
                </a:gridCol>
                <a:gridCol w="2103120">
                  <a:extLst>
                    <a:ext uri="{9D8B030D-6E8A-4147-A177-3AD203B41FA5}">
                      <a16:colId xmlns:a16="http://schemas.microsoft.com/office/drawing/2014/main" val="1300660822"/>
                    </a:ext>
                  </a:extLst>
                </a:gridCol>
                <a:gridCol w="791210">
                  <a:extLst>
                    <a:ext uri="{9D8B030D-6E8A-4147-A177-3AD203B41FA5}">
                      <a16:colId xmlns:a16="http://schemas.microsoft.com/office/drawing/2014/main" val="1669672157"/>
                    </a:ext>
                  </a:extLst>
                </a:gridCol>
              </a:tblGrid>
              <a:tr h="180975">
                <a:tc>
                  <a:txBody>
                    <a:bodyPr/>
                    <a:lstStyle/>
                    <a:p>
                      <a:pPr algn="ctr" fontAlgn="b"/>
                      <a:r>
                        <a:rPr lang="en-US" sz="1100" b="1" i="0" u="none" strike="noStrike">
                          <a:solidFill>
                            <a:srgbClr val="000000"/>
                          </a:solidFill>
                          <a:effectLst/>
                          <a:latin typeface="Arial (Body)"/>
                        </a:rPr>
                        <a:t>OASIS NUMBER</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PLANT NAME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Capacity (MGD)</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5905303"/>
                  </a:ext>
                </a:extLst>
              </a:tr>
              <a:tr h="180975">
                <a:tc>
                  <a:txBody>
                    <a:bodyPr/>
                    <a:lstStyle/>
                    <a:p>
                      <a:pPr algn="ctr" fontAlgn="b"/>
                      <a:r>
                        <a:rPr lang="en-US" sz="1100" b="0" i="0" u="none" strike="noStrike">
                          <a:solidFill>
                            <a:srgbClr val="000000"/>
                          </a:solidFill>
                          <a:effectLst/>
                          <a:latin typeface="Arial (Body)"/>
                        </a:rPr>
                        <a:t>6524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EARNHART HILL REGIONAL W &amp; SD</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2.16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29264198"/>
                  </a:ext>
                </a:extLst>
              </a:tr>
              <a:tr h="180975">
                <a:tc>
                  <a:txBody>
                    <a:bodyPr/>
                    <a:lstStyle/>
                    <a:p>
                      <a:pPr algn="ctr" fontAlgn="b"/>
                      <a:r>
                        <a:rPr lang="en-US" sz="1100" b="0" i="0" u="none" strike="noStrike">
                          <a:solidFill>
                            <a:srgbClr val="000000"/>
                          </a:solidFill>
                          <a:effectLst/>
                          <a:latin typeface="Arial (Body)"/>
                        </a:rPr>
                        <a:t>6525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NEW HOLLAND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0.216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0346594"/>
                  </a:ext>
                </a:extLst>
              </a:tr>
              <a:tr h="180975">
                <a:tc>
                  <a:txBody>
                    <a:bodyPr/>
                    <a:lstStyle/>
                    <a:p>
                      <a:pPr algn="ctr" fontAlgn="b"/>
                      <a:r>
                        <a:rPr lang="en-US" sz="1100" b="0" i="0" u="none" strike="noStrike">
                          <a:solidFill>
                            <a:srgbClr val="000000"/>
                          </a:solidFill>
                          <a:effectLst/>
                          <a:latin typeface="Arial (Body)"/>
                        </a:rPr>
                        <a:t>6526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SOUTH BLOOMFIELD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7878695"/>
                  </a:ext>
                </a:extLst>
              </a:tr>
              <a:tr h="180975">
                <a:tc>
                  <a:txBody>
                    <a:bodyPr/>
                    <a:lstStyle/>
                    <a:p>
                      <a:pPr algn="ctr" fontAlgn="b"/>
                      <a:r>
                        <a:rPr lang="en-US" sz="1100" b="0" i="0" u="none" strike="noStrike">
                          <a:solidFill>
                            <a:srgbClr val="000000"/>
                          </a:solidFill>
                          <a:effectLst/>
                          <a:latin typeface="Arial (Body)"/>
                        </a:rPr>
                        <a:t>6527</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WILLIAMSPORT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0.216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9787333"/>
                  </a:ext>
                </a:extLst>
              </a:tr>
              <a:tr h="180975">
                <a:tc>
                  <a:txBody>
                    <a:bodyPr/>
                    <a:lstStyle/>
                    <a:p>
                      <a:pPr algn="ctr" fontAlgn="b"/>
                      <a:r>
                        <a:rPr lang="en-US" sz="1100" b="0" i="0" u="none" strike="noStrike">
                          <a:solidFill>
                            <a:srgbClr val="000000"/>
                          </a:solidFill>
                          <a:effectLst/>
                          <a:latin typeface="Arial (Body)"/>
                        </a:rPr>
                        <a:t>6528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PICKAWAY CORRECTIONAL INSTITUTION </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2.3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6056466"/>
                  </a:ext>
                </a:extLst>
              </a:tr>
              <a:tr h="180975">
                <a:tc>
                  <a:txBody>
                    <a:bodyPr/>
                    <a:lstStyle/>
                    <a:p>
                      <a:pPr algn="ctr" fontAlgn="b"/>
                      <a:r>
                        <a:rPr lang="en-US" sz="1100" b="0" i="0" u="none" strike="noStrike">
                          <a:solidFill>
                            <a:srgbClr val="000000"/>
                          </a:solidFill>
                          <a:effectLst/>
                          <a:latin typeface="Arial (Body)"/>
                        </a:rPr>
                        <a:t>7120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BAINBRIDGE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0.432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0289429"/>
                  </a:ext>
                </a:extLst>
              </a:tr>
              <a:tr h="180975">
                <a:tc>
                  <a:txBody>
                    <a:bodyPr/>
                    <a:lstStyle/>
                    <a:p>
                      <a:pPr algn="ctr" fontAlgn="b"/>
                      <a:r>
                        <a:rPr lang="en-US" sz="1100" b="0" i="0" u="none" strike="noStrike">
                          <a:solidFill>
                            <a:srgbClr val="000000"/>
                          </a:solidFill>
                          <a:effectLst/>
                          <a:latin typeface="Arial (Body)"/>
                        </a:rPr>
                        <a:t>7121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CHILLICOTHE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7</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3307071"/>
                  </a:ext>
                </a:extLst>
              </a:tr>
              <a:tr h="180975">
                <a:tc>
                  <a:txBody>
                    <a:bodyPr/>
                    <a:lstStyle/>
                    <a:p>
                      <a:pPr algn="ctr" fontAlgn="b"/>
                      <a:r>
                        <a:rPr lang="en-US" sz="1100" b="0" i="0" u="none" strike="noStrike">
                          <a:solidFill>
                            <a:srgbClr val="000000"/>
                          </a:solidFill>
                          <a:effectLst/>
                          <a:latin typeface="Arial (Body)"/>
                        </a:rPr>
                        <a:t>7122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ROSS CO WATER SOUTH PLANT</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4.57</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366465"/>
                  </a:ext>
                </a:extLst>
              </a:tr>
              <a:tr h="180975">
                <a:tc>
                  <a:txBody>
                    <a:bodyPr/>
                    <a:lstStyle/>
                    <a:p>
                      <a:pPr algn="ctr" fontAlgn="b"/>
                      <a:r>
                        <a:rPr lang="en-US" sz="1100" b="0" i="0" u="none" strike="noStrike">
                          <a:solidFill>
                            <a:srgbClr val="000000"/>
                          </a:solidFill>
                          <a:effectLst/>
                          <a:latin typeface="Arial (Body)"/>
                        </a:rPr>
                        <a:t>7123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ROSS CO WATER NORTH PLANT</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054106"/>
                  </a:ext>
                </a:extLst>
              </a:tr>
              <a:tr h="180975">
                <a:tc>
                  <a:txBody>
                    <a:bodyPr/>
                    <a:lstStyle/>
                    <a:p>
                      <a:pPr algn="ctr" fontAlgn="b"/>
                      <a:r>
                        <a:rPr lang="en-US" sz="1100" b="0" i="0" u="none" strike="noStrike">
                          <a:solidFill>
                            <a:srgbClr val="000000"/>
                          </a:solidFill>
                          <a:effectLst/>
                          <a:latin typeface="Arial (Body)"/>
                        </a:rPr>
                        <a:t>7124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CLARKSBURG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0.072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888287"/>
                  </a:ext>
                </a:extLst>
              </a:tr>
              <a:tr h="180975">
                <a:tc>
                  <a:txBody>
                    <a:bodyPr/>
                    <a:lstStyle/>
                    <a:p>
                      <a:pPr algn="ctr" fontAlgn="b"/>
                      <a:r>
                        <a:rPr lang="en-US" sz="1100" b="0" i="0" u="none" strike="noStrike">
                          <a:solidFill>
                            <a:srgbClr val="000000"/>
                          </a:solidFill>
                          <a:effectLst/>
                          <a:latin typeface="Arial (Body)"/>
                        </a:rPr>
                        <a:t>7125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FRANKFORT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0.3168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0399175"/>
                  </a:ext>
                </a:extLst>
              </a:tr>
              <a:tr h="190500">
                <a:tc>
                  <a:txBody>
                    <a:bodyPr/>
                    <a:lstStyle/>
                    <a:p>
                      <a:pPr algn="ctr" fontAlgn="b"/>
                      <a:r>
                        <a:rPr lang="en-US" sz="1100" b="0" i="0" u="none" strike="noStrike">
                          <a:solidFill>
                            <a:srgbClr val="000000"/>
                          </a:solidFill>
                          <a:effectLst/>
                          <a:latin typeface="Arial (Body)"/>
                        </a:rPr>
                        <a:t>7126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KINGSTON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6453207"/>
                  </a:ext>
                </a:extLst>
              </a:tr>
              <a:tr h="180975">
                <a:tc>
                  <a:txBody>
                    <a:bodyPr/>
                    <a:lstStyle/>
                    <a:p>
                      <a:pPr algn="ctr" fontAlgn="b"/>
                      <a:r>
                        <a:rPr lang="en-US" sz="1100" b="0" i="0" u="none" strike="noStrike">
                          <a:solidFill>
                            <a:srgbClr val="000000"/>
                          </a:solidFill>
                          <a:effectLst/>
                          <a:latin typeface="Arial (Body)"/>
                        </a:rPr>
                        <a:t>8020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MARYSVILLE WTP 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0168112"/>
                  </a:ext>
                </a:extLst>
              </a:tr>
              <a:tr h="180975">
                <a:tc>
                  <a:txBody>
                    <a:bodyPr/>
                    <a:lstStyle/>
                    <a:p>
                      <a:pPr algn="ctr" fontAlgn="b"/>
                      <a:r>
                        <a:rPr lang="en-US" sz="1100" b="0" i="0" u="none" strike="noStrike">
                          <a:solidFill>
                            <a:srgbClr val="000000"/>
                          </a:solidFill>
                          <a:effectLst/>
                          <a:latin typeface="Arial (Body)"/>
                        </a:rPr>
                        <a:t>8021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MILFORD CENTER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0.166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7243384"/>
                  </a:ext>
                </a:extLst>
              </a:tr>
              <a:tr h="190500">
                <a:tc>
                  <a:txBody>
                    <a:bodyPr/>
                    <a:lstStyle/>
                    <a:p>
                      <a:pPr algn="ctr" fontAlgn="b"/>
                      <a:r>
                        <a:rPr lang="en-US" sz="1100" b="0" i="0" u="none" strike="noStrike">
                          <a:solidFill>
                            <a:srgbClr val="000000"/>
                          </a:solidFill>
                          <a:effectLst/>
                          <a:latin typeface="Arial (Body)"/>
                        </a:rPr>
                        <a:t>8022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RICHWOOD 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0.374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95872"/>
                  </a:ext>
                </a:extLst>
              </a:tr>
            </a:tbl>
          </a:graphicData>
        </a:graphic>
      </p:graphicFrame>
    </p:spTree>
    <p:extLst>
      <p:ext uri="{BB962C8B-B14F-4D97-AF65-F5344CB8AC3E}">
        <p14:creationId xmlns:p14="http://schemas.microsoft.com/office/powerpoint/2010/main" val="42478652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4D343-1BF5-5247-A66D-6B89302F20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DFBCE6-2A87-245D-187C-8D7411975CA9}"/>
              </a:ext>
            </a:extLst>
          </p:cNvPr>
          <p:cNvSpPr>
            <a:spLocks noGrp="1"/>
          </p:cNvSpPr>
          <p:nvPr>
            <p:ph type="title"/>
          </p:nvPr>
        </p:nvSpPr>
        <p:spPr/>
        <p:txBody>
          <a:bodyPr/>
          <a:lstStyle/>
          <a:p>
            <a:r>
              <a:rPr lang="en-US"/>
              <a:t>Assumed WTP Capacity Changes</a:t>
            </a:r>
          </a:p>
        </p:txBody>
      </p:sp>
      <p:sp>
        <p:nvSpPr>
          <p:cNvPr id="3" name="Slide Number Placeholder 2">
            <a:extLst>
              <a:ext uri="{FF2B5EF4-FFF2-40B4-BE49-F238E27FC236}">
                <a16:creationId xmlns:a16="http://schemas.microsoft.com/office/drawing/2014/main" id="{5FAF3A09-E74C-5F54-3974-D11DC9103588}"/>
              </a:ext>
            </a:extLst>
          </p:cNvPr>
          <p:cNvSpPr>
            <a:spLocks noGrp="1"/>
          </p:cNvSpPr>
          <p:nvPr>
            <p:ph type="sldNum" sz="quarter" idx="10"/>
          </p:nvPr>
        </p:nvSpPr>
        <p:spPr/>
        <p:txBody>
          <a:bodyPr/>
          <a:lstStyle/>
          <a:p>
            <a:fld id="{ABF72756-0213-4A1F-BBDA-2E3072667FD8}" type="slidenum">
              <a:rPr lang="en-US" smtClean="0"/>
              <a:pPr/>
              <a:t>54</a:t>
            </a:fld>
            <a:endParaRPr lang="en-US"/>
          </a:p>
        </p:txBody>
      </p:sp>
      <p:sp>
        <p:nvSpPr>
          <p:cNvPr id="4" name="Text Placeholder 3">
            <a:extLst>
              <a:ext uri="{FF2B5EF4-FFF2-40B4-BE49-F238E27FC236}">
                <a16:creationId xmlns:a16="http://schemas.microsoft.com/office/drawing/2014/main" id="{E8D3E52F-AF7F-A367-D843-25001C0766B7}"/>
              </a:ext>
            </a:extLst>
          </p:cNvPr>
          <p:cNvSpPr>
            <a:spLocks noGrp="1"/>
          </p:cNvSpPr>
          <p:nvPr>
            <p:ph type="body" sz="quarter" idx="12"/>
          </p:nvPr>
        </p:nvSpPr>
        <p:spPr/>
        <p:txBody>
          <a:bodyPr/>
          <a:lstStyle/>
          <a:p>
            <a:endParaRPr lang="en-US"/>
          </a:p>
        </p:txBody>
      </p:sp>
      <p:sp>
        <p:nvSpPr>
          <p:cNvPr id="7" name="TextBox 6">
            <a:extLst>
              <a:ext uri="{FF2B5EF4-FFF2-40B4-BE49-F238E27FC236}">
                <a16:creationId xmlns:a16="http://schemas.microsoft.com/office/drawing/2014/main" id="{F62EEBF9-73C7-23E3-4B74-53044567774A}"/>
              </a:ext>
            </a:extLst>
          </p:cNvPr>
          <p:cNvSpPr txBox="1"/>
          <p:nvPr/>
        </p:nvSpPr>
        <p:spPr>
          <a:xfrm>
            <a:off x="620486" y="1491080"/>
            <a:ext cx="8837839" cy="830997"/>
          </a:xfrm>
          <a:prstGeom prst="rect">
            <a:avLst/>
          </a:prstGeom>
          <a:noFill/>
        </p:spPr>
        <p:txBody>
          <a:bodyPr wrap="square" lIns="0" rIns="0" rtlCol="0">
            <a:spAutoFit/>
          </a:bodyPr>
          <a:lstStyle/>
          <a:p>
            <a:pPr algn="l"/>
            <a:r>
              <a:rPr lang="en-US" sz="1600">
                <a:solidFill>
                  <a:srgbClr val="404040"/>
                </a:solidFill>
                <a:latin typeface="Arial (Body)"/>
              </a:rPr>
              <a:t>Future plants and increased capacities were incorporated into the model for future model years. These assumed changes are as follows:</a:t>
            </a:r>
          </a:p>
          <a:p>
            <a:pPr algn="l"/>
            <a:endParaRPr lang="en-US" sz="1600">
              <a:solidFill>
                <a:srgbClr val="404040"/>
              </a:solidFill>
              <a:highlight>
                <a:srgbClr val="FFFF00"/>
              </a:highlight>
              <a:latin typeface="+mj-lt"/>
            </a:endParaRPr>
          </a:p>
        </p:txBody>
      </p:sp>
      <p:graphicFrame>
        <p:nvGraphicFramePr>
          <p:cNvPr id="8" name="Table 7">
            <a:extLst>
              <a:ext uri="{FF2B5EF4-FFF2-40B4-BE49-F238E27FC236}">
                <a16:creationId xmlns:a16="http://schemas.microsoft.com/office/drawing/2014/main" id="{B3255DB9-AE62-87BA-3046-7C62EE284977}"/>
              </a:ext>
            </a:extLst>
          </p:cNvPr>
          <p:cNvGraphicFramePr>
            <a:graphicFrameLocks noGrp="1"/>
          </p:cNvGraphicFramePr>
          <p:nvPr>
            <p:extLst>
              <p:ext uri="{D42A27DB-BD31-4B8C-83A1-F6EECF244321}">
                <p14:modId xmlns:p14="http://schemas.microsoft.com/office/powerpoint/2010/main" val="3170998344"/>
              </p:ext>
            </p:extLst>
          </p:nvPr>
        </p:nvGraphicFramePr>
        <p:xfrm>
          <a:off x="1859280" y="2483468"/>
          <a:ext cx="8209280" cy="1963695"/>
        </p:xfrm>
        <a:graphic>
          <a:graphicData uri="http://schemas.openxmlformats.org/drawingml/2006/table">
            <a:tbl>
              <a:tblPr/>
              <a:tblGrid>
                <a:gridCol w="1422400">
                  <a:extLst>
                    <a:ext uri="{9D8B030D-6E8A-4147-A177-3AD203B41FA5}">
                      <a16:colId xmlns:a16="http://schemas.microsoft.com/office/drawing/2014/main" val="3308140025"/>
                    </a:ext>
                  </a:extLst>
                </a:gridCol>
                <a:gridCol w="1270000">
                  <a:extLst>
                    <a:ext uri="{9D8B030D-6E8A-4147-A177-3AD203B41FA5}">
                      <a16:colId xmlns:a16="http://schemas.microsoft.com/office/drawing/2014/main" val="2321182019"/>
                    </a:ext>
                  </a:extLst>
                </a:gridCol>
                <a:gridCol w="1615440">
                  <a:extLst>
                    <a:ext uri="{9D8B030D-6E8A-4147-A177-3AD203B41FA5}">
                      <a16:colId xmlns:a16="http://schemas.microsoft.com/office/drawing/2014/main" val="1549340513"/>
                    </a:ext>
                  </a:extLst>
                </a:gridCol>
                <a:gridCol w="1310640">
                  <a:extLst>
                    <a:ext uri="{9D8B030D-6E8A-4147-A177-3AD203B41FA5}">
                      <a16:colId xmlns:a16="http://schemas.microsoft.com/office/drawing/2014/main" val="179897633"/>
                    </a:ext>
                  </a:extLst>
                </a:gridCol>
                <a:gridCol w="1209549">
                  <a:extLst>
                    <a:ext uri="{9D8B030D-6E8A-4147-A177-3AD203B41FA5}">
                      <a16:colId xmlns:a16="http://schemas.microsoft.com/office/drawing/2014/main" val="335633800"/>
                    </a:ext>
                  </a:extLst>
                </a:gridCol>
                <a:gridCol w="1381251">
                  <a:extLst>
                    <a:ext uri="{9D8B030D-6E8A-4147-A177-3AD203B41FA5}">
                      <a16:colId xmlns:a16="http://schemas.microsoft.com/office/drawing/2014/main" val="470325793"/>
                    </a:ext>
                  </a:extLst>
                </a:gridCol>
              </a:tblGrid>
              <a:tr h="628077">
                <a:tc>
                  <a:txBody>
                    <a:bodyPr/>
                    <a:lstStyle/>
                    <a:p>
                      <a:pPr algn="ctr" rtl="0" fontAlgn="ctr"/>
                      <a:r>
                        <a:rPr lang="en-US" sz="1100" b="1" i="0" u="none" strike="noStrike">
                          <a:solidFill>
                            <a:srgbClr val="000000"/>
                          </a:solidFill>
                          <a:effectLst/>
                          <a:latin typeface="Arial (Body)"/>
                        </a:rPr>
                        <a:t>COUNTY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OASIS </a:t>
                      </a:r>
                    </a:p>
                    <a:p>
                      <a:pPr algn="ctr" rtl="0" fontAlgn="ctr"/>
                      <a:r>
                        <a:rPr lang="en-US" sz="1100" b="1" i="0" u="none" strike="noStrike">
                          <a:solidFill>
                            <a:srgbClr val="000000"/>
                          </a:solidFill>
                          <a:effectLst/>
                          <a:latin typeface="Arial (Body)"/>
                        </a:rPr>
                        <a:t>NUMBER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PLANT NAME </a:t>
                      </a:r>
                    </a:p>
                    <a:p>
                      <a:pPr algn="ctr" rtl="0" fontAlgn="ctr"/>
                      <a:r>
                        <a:rPr lang="en-US" sz="1100" b="1" i="0" u="none" strike="noStrike">
                          <a:solidFill>
                            <a:srgbClr val="000000"/>
                          </a:solidFill>
                          <a:effectLst/>
                          <a:latin typeface="Arial (Body)"/>
                        </a:rPr>
                        <a:t>(NODE)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BASECASE CAPACITY </a:t>
                      </a:r>
                    </a:p>
                    <a:p>
                      <a:pPr algn="ctr" rtl="0" fontAlgn="ctr"/>
                      <a:r>
                        <a:rPr lang="en-US" sz="1100" b="1" i="0" u="none" strike="noStrike">
                          <a:solidFill>
                            <a:srgbClr val="000000"/>
                          </a:solidFill>
                          <a:effectLst/>
                          <a:latin typeface="Arial (Body)"/>
                        </a:rPr>
                        <a:t>(MGD)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FUTURE CAPACITY </a:t>
                      </a:r>
                    </a:p>
                    <a:p>
                      <a:pPr algn="ctr" rtl="0" fontAlgn="ctr"/>
                      <a:r>
                        <a:rPr lang="en-US" sz="1100" b="1" i="0" u="none" strike="noStrike">
                          <a:solidFill>
                            <a:srgbClr val="000000"/>
                          </a:solidFill>
                          <a:effectLst/>
                          <a:latin typeface="Arial (Body)"/>
                        </a:rPr>
                        <a:t>(MGD)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YEAR FUTURE CAPACITY INCORPORATED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4074512"/>
                  </a:ext>
                </a:extLst>
              </a:tr>
              <a:tr h="445206">
                <a:tc>
                  <a:txBody>
                    <a:bodyPr/>
                    <a:lstStyle/>
                    <a:p>
                      <a:pPr algn="ctr" rtl="0" fontAlgn="b"/>
                      <a:r>
                        <a:rPr lang="en-US" sz="1100" b="0" i="0" u="none" strike="noStrike">
                          <a:solidFill>
                            <a:srgbClr val="000000"/>
                          </a:solidFill>
                          <a:effectLst/>
                          <a:latin typeface="Arial (Body)"/>
                        </a:rPr>
                        <a:t>Licking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4523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Johnstown WTP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4224342"/>
                  </a:ext>
                </a:extLst>
              </a:tr>
              <a:tr h="445206">
                <a:tc>
                  <a:txBody>
                    <a:bodyPr/>
                    <a:lstStyle/>
                    <a:p>
                      <a:pPr algn="ctr" rtl="0" fontAlgn="b"/>
                      <a:r>
                        <a:rPr lang="en-US" sz="1100" b="0" i="0" u="none" strike="noStrike">
                          <a:solidFill>
                            <a:srgbClr val="000000"/>
                          </a:solidFill>
                          <a:effectLst/>
                          <a:latin typeface="Arial (Body)"/>
                        </a:rPr>
                        <a:t>Licking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4555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Licking Regional WTP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4581071"/>
                  </a:ext>
                </a:extLst>
              </a:tr>
              <a:tr h="445206">
                <a:tc>
                  <a:txBody>
                    <a:bodyPr/>
                    <a:lstStyle/>
                    <a:p>
                      <a:pPr algn="ctr" rtl="0" fontAlgn="b"/>
                      <a:r>
                        <a:rPr lang="en-US" sz="1100" b="0" i="0" u="none" strike="noStrike">
                          <a:solidFill>
                            <a:srgbClr val="000000"/>
                          </a:solidFill>
                          <a:effectLst/>
                          <a:latin typeface="Arial (Body)"/>
                        </a:rPr>
                        <a:t>Franklin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2535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Home Road WTP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646799"/>
                  </a:ext>
                </a:extLst>
              </a:tr>
            </a:tbl>
          </a:graphicData>
        </a:graphic>
      </p:graphicFrame>
    </p:spTree>
    <p:extLst>
      <p:ext uri="{BB962C8B-B14F-4D97-AF65-F5344CB8AC3E}">
        <p14:creationId xmlns:p14="http://schemas.microsoft.com/office/powerpoint/2010/main" val="26086498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F6B17-40E1-3634-9DC1-F238DB8250A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0B2FC3-0F29-BE67-6107-9A5159300EDC}"/>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CE107872-0BEC-5146-FD92-AEE35BCF9035}"/>
              </a:ext>
            </a:extLst>
          </p:cNvPr>
          <p:cNvSpPr>
            <a:spLocks noGrp="1"/>
          </p:cNvSpPr>
          <p:nvPr>
            <p:ph type="title"/>
          </p:nvPr>
        </p:nvSpPr>
        <p:spPr/>
        <p:txBody>
          <a:bodyPr/>
          <a:lstStyle/>
          <a:p>
            <a:r>
              <a:rPr lang="en-US"/>
              <a:t>WTP Operations and Withdrawals</a:t>
            </a:r>
          </a:p>
        </p:txBody>
      </p:sp>
      <p:sp>
        <p:nvSpPr>
          <p:cNvPr id="4" name="Slide Number Placeholder 3">
            <a:extLst>
              <a:ext uri="{FF2B5EF4-FFF2-40B4-BE49-F238E27FC236}">
                <a16:creationId xmlns:a16="http://schemas.microsoft.com/office/drawing/2014/main" id="{6F1AF744-3784-C492-87DA-3F0D88882BEF}"/>
              </a:ext>
            </a:extLst>
          </p:cNvPr>
          <p:cNvSpPr>
            <a:spLocks noGrp="1"/>
          </p:cNvSpPr>
          <p:nvPr>
            <p:ph type="sldNum" sz="quarter" idx="13"/>
          </p:nvPr>
        </p:nvSpPr>
        <p:spPr/>
        <p:txBody>
          <a:bodyPr/>
          <a:lstStyle/>
          <a:p>
            <a:fld id="{ABF72756-0213-4A1F-BBDA-2E3072667FD8}" type="slidenum">
              <a:rPr lang="en-US" smtClean="0"/>
              <a:pPr/>
              <a:t>55</a:t>
            </a:fld>
            <a:endParaRPr lang="en-US"/>
          </a:p>
        </p:txBody>
      </p:sp>
    </p:spTree>
    <p:extLst>
      <p:ext uri="{BB962C8B-B14F-4D97-AF65-F5344CB8AC3E}">
        <p14:creationId xmlns:p14="http://schemas.microsoft.com/office/powerpoint/2010/main" val="29451138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2900C-7E64-33D9-017B-71219BEC9CB7}"/>
              </a:ext>
            </a:extLst>
          </p:cNvPr>
          <p:cNvSpPr>
            <a:spLocks noGrp="1"/>
          </p:cNvSpPr>
          <p:nvPr>
            <p:ph type="title"/>
          </p:nvPr>
        </p:nvSpPr>
        <p:spPr>
          <a:xfrm>
            <a:off x="620486" y="344261"/>
            <a:ext cx="10961914" cy="544739"/>
          </a:xfrm>
        </p:spPr>
        <p:txBody>
          <a:bodyPr anchor="ctr">
            <a:normAutofit/>
          </a:bodyPr>
          <a:lstStyle/>
          <a:p>
            <a:r>
              <a:rPr lang="en-US"/>
              <a:t>Municipalities with Multiple WTP</a:t>
            </a:r>
          </a:p>
        </p:txBody>
      </p:sp>
      <p:sp>
        <p:nvSpPr>
          <p:cNvPr id="3" name="Slide Number Placeholder 2">
            <a:extLst>
              <a:ext uri="{FF2B5EF4-FFF2-40B4-BE49-F238E27FC236}">
                <a16:creationId xmlns:a16="http://schemas.microsoft.com/office/drawing/2014/main" id="{7478DF79-1E40-C1DB-B1AF-D32F13796D26}"/>
              </a:ext>
            </a:extLst>
          </p:cNvPr>
          <p:cNvSpPr>
            <a:spLocks noGrp="1"/>
          </p:cNvSpPr>
          <p:nvPr>
            <p:ph type="sldNum" sz="quarter" idx="10"/>
          </p:nvPr>
        </p:nvSpPr>
        <p:spPr>
          <a:xfrm>
            <a:off x="8991600" y="6572250"/>
            <a:ext cx="2590800" cy="262890"/>
          </a:xfrm>
        </p:spPr>
        <p:txBody>
          <a:bodyPr anchor="ctr">
            <a:normAutofit/>
          </a:bodyPr>
          <a:lstStyle/>
          <a:p>
            <a:pPr>
              <a:spcAft>
                <a:spcPts val="600"/>
              </a:spcAft>
            </a:pPr>
            <a:fld id="{ABF72756-0213-4A1F-BBDA-2E3072667FD8}" type="slidenum">
              <a:rPr lang="en-US" smtClean="0"/>
              <a:pPr>
                <a:spcAft>
                  <a:spcPts val="600"/>
                </a:spcAft>
              </a:pPr>
              <a:t>56</a:t>
            </a:fld>
            <a:endParaRPr lang="en-US"/>
          </a:p>
        </p:txBody>
      </p:sp>
      <p:sp>
        <p:nvSpPr>
          <p:cNvPr id="10" name="Text Placeholder 3">
            <a:extLst>
              <a:ext uri="{FF2B5EF4-FFF2-40B4-BE49-F238E27FC236}">
                <a16:creationId xmlns:a16="http://schemas.microsoft.com/office/drawing/2014/main" id="{00F40705-2507-4EBE-5941-005773D9C2BE}"/>
              </a:ext>
            </a:extLst>
          </p:cNvPr>
          <p:cNvSpPr>
            <a:spLocks noGrp="1"/>
          </p:cNvSpPr>
          <p:nvPr>
            <p:ph type="body" sz="quarter" idx="12"/>
          </p:nvPr>
        </p:nvSpPr>
        <p:spPr>
          <a:xfrm>
            <a:off x="626836" y="908050"/>
            <a:ext cx="8166100" cy="292100"/>
          </a:xfrm>
        </p:spPr>
        <p:txBody>
          <a:bodyPr/>
          <a:lstStyle/>
          <a:p>
            <a:endParaRPr lang="en-US"/>
          </a:p>
        </p:txBody>
      </p:sp>
      <p:graphicFrame>
        <p:nvGraphicFramePr>
          <p:cNvPr id="8" name="Table 7">
            <a:extLst>
              <a:ext uri="{FF2B5EF4-FFF2-40B4-BE49-F238E27FC236}">
                <a16:creationId xmlns:a16="http://schemas.microsoft.com/office/drawing/2014/main" id="{DF33E483-1D00-DA26-E919-039EB81839D2}"/>
              </a:ext>
            </a:extLst>
          </p:cNvPr>
          <p:cNvGraphicFramePr>
            <a:graphicFrameLocks noGrp="1"/>
          </p:cNvGraphicFramePr>
          <p:nvPr>
            <p:extLst>
              <p:ext uri="{D42A27DB-BD31-4B8C-83A1-F6EECF244321}">
                <p14:modId xmlns:p14="http://schemas.microsoft.com/office/powerpoint/2010/main" val="344795708"/>
              </p:ext>
            </p:extLst>
          </p:nvPr>
        </p:nvGraphicFramePr>
        <p:xfrm>
          <a:off x="1054057" y="2628900"/>
          <a:ext cx="10105660" cy="3624417"/>
        </p:xfrm>
        <a:graphic>
          <a:graphicData uri="http://schemas.openxmlformats.org/drawingml/2006/table">
            <a:tbl>
              <a:tblPr/>
              <a:tblGrid>
                <a:gridCol w="1524429">
                  <a:extLst>
                    <a:ext uri="{9D8B030D-6E8A-4147-A177-3AD203B41FA5}">
                      <a16:colId xmlns:a16="http://schemas.microsoft.com/office/drawing/2014/main" val="241122582"/>
                    </a:ext>
                  </a:extLst>
                </a:gridCol>
                <a:gridCol w="1140020">
                  <a:extLst>
                    <a:ext uri="{9D8B030D-6E8A-4147-A177-3AD203B41FA5}">
                      <a16:colId xmlns:a16="http://schemas.microsoft.com/office/drawing/2014/main" val="208785415"/>
                    </a:ext>
                  </a:extLst>
                </a:gridCol>
                <a:gridCol w="1808534">
                  <a:extLst>
                    <a:ext uri="{9D8B030D-6E8A-4147-A177-3AD203B41FA5}">
                      <a16:colId xmlns:a16="http://schemas.microsoft.com/office/drawing/2014/main" val="77526871"/>
                    </a:ext>
                  </a:extLst>
                </a:gridCol>
                <a:gridCol w="5632677">
                  <a:extLst>
                    <a:ext uri="{9D8B030D-6E8A-4147-A177-3AD203B41FA5}">
                      <a16:colId xmlns:a16="http://schemas.microsoft.com/office/drawing/2014/main" val="2149642929"/>
                    </a:ext>
                  </a:extLst>
                </a:gridCol>
              </a:tblGrid>
              <a:tr h="482049">
                <a:tc gridSpan="4">
                  <a:txBody>
                    <a:bodyPr/>
                    <a:lstStyle/>
                    <a:p>
                      <a:pPr algn="ctr" fontAlgn="b"/>
                      <a:r>
                        <a:rPr lang="en-US" sz="1400" b="1" i="0" u="none" strike="noStrike">
                          <a:solidFill>
                            <a:srgbClr val="000000"/>
                          </a:solidFill>
                          <a:effectLst/>
                          <a:latin typeface="Arial (Body)"/>
                        </a:rPr>
                        <a:t>Systems with Multiple Plants</a:t>
                      </a:r>
                      <a:endParaRPr lang="en-US" sz="2400" b="0" i="0" u="none" strike="noStrike">
                        <a:effectLst/>
                        <a:latin typeface="Arial (Body)"/>
                      </a:endParaRPr>
                    </a:p>
                  </a:txBody>
                  <a:tcPr marL="93780" marR="93780" marT="46890" marB="4689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99847173"/>
                  </a:ext>
                </a:extLst>
              </a:tr>
              <a:tr h="348491">
                <a:tc>
                  <a:txBody>
                    <a:bodyPr/>
                    <a:lstStyle/>
                    <a:p>
                      <a:pPr algn="ctr" fontAlgn="b"/>
                      <a:r>
                        <a:rPr lang="en-US" sz="1200" b="1" i="0" u="none" strike="noStrike">
                          <a:solidFill>
                            <a:srgbClr val="000000"/>
                          </a:solidFill>
                          <a:effectLst/>
                          <a:latin typeface="Arial (Body)"/>
                        </a:rPr>
                        <a:t>Municipality </a:t>
                      </a:r>
                      <a:endParaRPr lang="en-US" sz="20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1" i="0" u="none" strike="noStrike">
                          <a:solidFill>
                            <a:srgbClr val="000000"/>
                          </a:solidFill>
                          <a:effectLst/>
                          <a:latin typeface="Arial (Body)"/>
                        </a:rPr>
                        <a:t>Number of WTP's</a:t>
                      </a:r>
                      <a:endParaRPr lang="en-US" sz="20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1" i="0" u="none" strike="noStrike">
                          <a:solidFill>
                            <a:srgbClr val="000000"/>
                          </a:solidFill>
                          <a:effectLst/>
                          <a:latin typeface="Arial (Body)"/>
                        </a:rPr>
                        <a:t>Total System Capacity (MGD) </a:t>
                      </a:r>
                      <a:endParaRPr lang="en-US" sz="20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1" i="0" u="none" strike="noStrike">
                          <a:solidFill>
                            <a:srgbClr val="000000"/>
                          </a:solidFill>
                          <a:effectLst/>
                          <a:latin typeface="Arial (Body)"/>
                        </a:rPr>
                        <a:t>Plants</a:t>
                      </a:r>
                      <a:endParaRPr lang="en-US" sz="20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0279474"/>
                  </a:ext>
                </a:extLst>
              </a:tr>
              <a:tr h="348491">
                <a:tc>
                  <a:txBody>
                    <a:bodyPr/>
                    <a:lstStyle/>
                    <a:p>
                      <a:pPr algn="ctr" fontAlgn="b"/>
                      <a:r>
                        <a:rPr lang="en-US" sz="1200" b="0" i="0" u="none" strike="noStrike">
                          <a:solidFill>
                            <a:srgbClr val="000000"/>
                          </a:solidFill>
                          <a:effectLst/>
                          <a:latin typeface="Arial (Body)"/>
                        </a:rPr>
                        <a:t>Ross County Water</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2</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8.57</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Ross County Water North Plant, Ross County Water South Plant </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6250715"/>
                  </a:ext>
                </a:extLst>
              </a:tr>
              <a:tr h="348491">
                <a:tc>
                  <a:txBody>
                    <a:bodyPr/>
                    <a:lstStyle/>
                    <a:p>
                      <a:pPr algn="ctr" fontAlgn="b"/>
                      <a:r>
                        <a:rPr lang="en-US" sz="1200" b="0" i="0" u="none" strike="noStrike">
                          <a:solidFill>
                            <a:srgbClr val="000000"/>
                          </a:solidFill>
                          <a:effectLst/>
                          <a:latin typeface="Arial (Body)"/>
                        </a:rPr>
                        <a:t>City of Lancaster</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2</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17.7</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Lancaster City- North Plant, Lancaster City - South Plant </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5317425"/>
                  </a:ext>
                </a:extLst>
              </a:tr>
              <a:tr h="348491">
                <a:tc>
                  <a:txBody>
                    <a:bodyPr/>
                    <a:lstStyle/>
                    <a:p>
                      <a:pPr algn="ctr" fontAlgn="b"/>
                      <a:r>
                        <a:rPr lang="en-US" sz="1200" b="0" i="0" u="none" strike="noStrike">
                          <a:solidFill>
                            <a:srgbClr val="000000"/>
                          </a:solidFill>
                          <a:effectLst/>
                          <a:latin typeface="Arial (Body)"/>
                        </a:rPr>
                        <a:t>Fairfield County Utilities</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3</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4.076</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Fairfield County Tussing Rd WTP, Greenfield TWP, Little Walnut WTP</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8256380"/>
                  </a:ext>
                </a:extLst>
              </a:tr>
              <a:tr h="348491">
                <a:tc>
                  <a:txBody>
                    <a:bodyPr/>
                    <a:lstStyle/>
                    <a:p>
                      <a:pPr algn="ctr" fontAlgn="b"/>
                      <a:r>
                        <a:rPr lang="en-US" sz="1200" b="0" i="0" u="none" strike="noStrike">
                          <a:solidFill>
                            <a:srgbClr val="000000"/>
                          </a:solidFill>
                          <a:effectLst/>
                          <a:latin typeface="Arial (Body)"/>
                        </a:rPr>
                        <a:t>City of Pataskala </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2</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2.164</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Pataskala WTF STU  1, Pataskala WTP STU 2</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6876551"/>
                  </a:ext>
                </a:extLst>
              </a:tr>
              <a:tr h="348491">
                <a:tc>
                  <a:txBody>
                    <a:bodyPr/>
                    <a:lstStyle/>
                    <a:p>
                      <a:pPr algn="ctr" fontAlgn="b"/>
                      <a:r>
                        <a:rPr lang="en-US" sz="1200" b="0" i="0" u="none" strike="noStrike">
                          <a:solidFill>
                            <a:srgbClr val="000000"/>
                          </a:solidFill>
                          <a:effectLst/>
                          <a:latin typeface="Arial (Body)"/>
                        </a:rPr>
                        <a:t>Del-Co</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4</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45.35</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Olentangy WTP, Thomas E. Steward WTP, RE Scott WTP, Timothy McNamara WTP (Summer Only) </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6916485"/>
                  </a:ext>
                </a:extLst>
              </a:tr>
              <a:tr h="621817">
                <a:tc>
                  <a:txBody>
                    <a:bodyPr/>
                    <a:lstStyle/>
                    <a:p>
                      <a:pPr algn="ctr" fontAlgn="b"/>
                      <a:r>
                        <a:rPr lang="en-US" sz="1200" b="0" i="0" u="none" strike="noStrike">
                          <a:solidFill>
                            <a:srgbClr val="000000"/>
                          </a:solidFill>
                          <a:effectLst/>
                          <a:latin typeface="Arial (Body)"/>
                        </a:rPr>
                        <a:t>City of Columbus </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3 (Current), 4 (Future Years)</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255 (Current), 303 (Future) </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Dublin Road WTP, Hap Cremean WTP, Parsons Ave WTP, Home Road WTP (Future)</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87736841"/>
                  </a:ext>
                </a:extLst>
              </a:tr>
              <a:tr h="348491">
                <a:tc>
                  <a:txBody>
                    <a:bodyPr/>
                    <a:lstStyle/>
                    <a:p>
                      <a:pPr algn="ctr" fontAlgn="b"/>
                      <a:r>
                        <a:rPr lang="en-US" sz="1200" b="0" i="0" u="none" strike="noStrike">
                          <a:solidFill>
                            <a:srgbClr val="000000"/>
                          </a:solidFill>
                          <a:effectLst/>
                          <a:latin typeface="Arial (Body)"/>
                        </a:rPr>
                        <a:t>Mid-Ohio</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3</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4.152</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Body)"/>
                        </a:rPr>
                        <a:t>Water District 1 Treatment Plant, Plain City WTP, London WTP</a:t>
                      </a:r>
                      <a:endParaRPr lang="en-US" sz="1200" b="0" i="0" u="none" strike="noStrike">
                        <a:effectLst/>
                        <a:latin typeface="Arial (Body)"/>
                      </a:endParaRPr>
                    </a:p>
                  </a:txBody>
                  <a:tcPr marL="9769" marR="9769" marT="97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9980140"/>
                  </a:ext>
                </a:extLst>
              </a:tr>
            </a:tbl>
          </a:graphicData>
        </a:graphic>
      </p:graphicFrame>
      <p:sp>
        <p:nvSpPr>
          <p:cNvPr id="12" name="TextBox 11">
            <a:extLst>
              <a:ext uri="{FF2B5EF4-FFF2-40B4-BE49-F238E27FC236}">
                <a16:creationId xmlns:a16="http://schemas.microsoft.com/office/drawing/2014/main" id="{9D4923E0-F3B5-910D-7C54-7C7BB3026026}"/>
              </a:ext>
            </a:extLst>
          </p:cNvPr>
          <p:cNvSpPr txBox="1"/>
          <p:nvPr/>
        </p:nvSpPr>
        <p:spPr>
          <a:xfrm>
            <a:off x="620486" y="1375916"/>
            <a:ext cx="9648825" cy="1077218"/>
          </a:xfrm>
          <a:prstGeom prst="rect">
            <a:avLst/>
          </a:prstGeom>
          <a:noFill/>
        </p:spPr>
        <p:txBody>
          <a:bodyPr wrap="square" lIns="0" tIns="45720" rIns="0" bIns="45720" rtlCol="0" anchor="t">
            <a:spAutoFit/>
          </a:bodyPr>
          <a:lstStyle/>
          <a:p>
            <a:pPr marL="0" indent="0">
              <a:buNone/>
            </a:pPr>
            <a:r>
              <a:rPr lang="en-US" sz="1600">
                <a:latin typeface="Arial"/>
                <a:ea typeface="MS PGothic"/>
                <a:cs typeface="Arial"/>
              </a:rPr>
              <a:t>For municipalities with multiple water treatment plants, hydraulic distribution areas were not accounted for in the model. Instead, the demand on each WTP was proportional to the individual treatment capacity over the entire system capacity. If one plant could not meet the demand based on supply availability, a connected plant was allowed to make up the deficit and deliver more water</a:t>
            </a:r>
            <a:r>
              <a:rPr lang="en-US" sz="1400">
                <a:latin typeface="Arial (Body)"/>
                <a:ea typeface="MS PGothic"/>
              </a:rPr>
              <a:t>. </a:t>
            </a:r>
          </a:p>
        </p:txBody>
      </p:sp>
    </p:spTree>
    <p:extLst>
      <p:ext uri="{BB962C8B-B14F-4D97-AF65-F5344CB8AC3E}">
        <p14:creationId xmlns:p14="http://schemas.microsoft.com/office/powerpoint/2010/main" val="8016417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54B13-76D7-3110-FC4B-BC2D6908332E}"/>
              </a:ext>
            </a:extLst>
          </p:cNvPr>
          <p:cNvSpPr>
            <a:spLocks noGrp="1"/>
          </p:cNvSpPr>
          <p:nvPr>
            <p:ph type="title"/>
          </p:nvPr>
        </p:nvSpPr>
        <p:spPr/>
        <p:txBody>
          <a:bodyPr/>
          <a:lstStyle/>
          <a:p>
            <a:r>
              <a:rPr lang="en-US"/>
              <a:t>WTP Rules for Plants with Multiple Sources</a:t>
            </a:r>
          </a:p>
        </p:txBody>
      </p:sp>
      <p:sp>
        <p:nvSpPr>
          <p:cNvPr id="3" name="Slide Number Placeholder 2">
            <a:extLst>
              <a:ext uri="{FF2B5EF4-FFF2-40B4-BE49-F238E27FC236}">
                <a16:creationId xmlns:a16="http://schemas.microsoft.com/office/drawing/2014/main" id="{68967DF8-DB78-FFD3-A8B6-4D4573BFBB50}"/>
              </a:ext>
            </a:extLst>
          </p:cNvPr>
          <p:cNvSpPr>
            <a:spLocks noGrp="1"/>
          </p:cNvSpPr>
          <p:nvPr>
            <p:ph type="sldNum" sz="quarter" idx="10"/>
          </p:nvPr>
        </p:nvSpPr>
        <p:spPr/>
        <p:txBody>
          <a:bodyPr/>
          <a:lstStyle/>
          <a:p>
            <a:fld id="{ABF72756-0213-4A1F-BBDA-2E3072667FD8}" type="slidenum">
              <a:rPr lang="en-US" smtClean="0"/>
              <a:pPr/>
              <a:t>57</a:t>
            </a:fld>
            <a:endParaRPr lang="en-US"/>
          </a:p>
        </p:txBody>
      </p:sp>
      <p:sp>
        <p:nvSpPr>
          <p:cNvPr id="4" name="Text Placeholder 3">
            <a:extLst>
              <a:ext uri="{FF2B5EF4-FFF2-40B4-BE49-F238E27FC236}">
                <a16:creationId xmlns:a16="http://schemas.microsoft.com/office/drawing/2014/main" id="{28C31D1D-C7EE-4990-042B-EDAB79CA7DE4}"/>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25052695-E91A-BE90-1AE7-26C0CAEAD537}"/>
              </a:ext>
            </a:extLst>
          </p:cNvPr>
          <p:cNvSpPr>
            <a:spLocks noGrp="1"/>
          </p:cNvSpPr>
          <p:nvPr>
            <p:ph type="body" sz="quarter" idx="13"/>
          </p:nvPr>
        </p:nvSpPr>
        <p:spPr>
          <a:xfrm>
            <a:off x="620486" y="1590676"/>
            <a:ext cx="10972800" cy="1143000"/>
          </a:xfrm>
        </p:spPr>
        <p:txBody>
          <a:bodyPr/>
          <a:lstStyle/>
          <a:p>
            <a:pPr marL="0" indent="0">
              <a:buNone/>
            </a:pPr>
            <a:r>
              <a:rPr lang="en-US"/>
              <a:t>For water treatment plants with multiple water sources, municipal master plans, city websites and ODNR withdrawal data were utilized to determine the use between sources. If one source is in a deficit, the model still allowed access to the other source (if available) to meet demands even if did not match historical operations. </a:t>
            </a:r>
          </a:p>
        </p:txBody>
      </p:sp>
      <p:graphicFrame>
        <p:nvGraphicFramePr>
          <p:cNvPr id="6" name="Table 5">
            <a:extLst>
              <a:ext uri="{FF2B5EF4-FFF2-40B4-BE49-F238E27FC236}">
                <a16:creationId xmlns:a16="http://schemas.microsoft.com/office/drawing/2014/main" id="{9C27DAC2-7D00-800F-AB23-4DA95C758730}"/>
              </a:ext>
            </a:extLst>
          </p:cNvPr>
          <p:cNvGraphicFramePr>
            <a:graphicFrameLocks noGrp="1"/>
          </p:cNvGraphicFramePr>
          <p:nvPr>
            <p:extLst>
              <p:ext uri="{D42A27DB-BD31-4B8C-83A1-F6EECF244321}">
                <p14:modId xmlns:p14="http://schemas.microsoft.com/office/powerpoint/2010/main" val="138138167"/>
              </p:ext>
            </p:extLst>
          </p:nvPr>
        </p:nvGraphicFramePr>
        <p:xfrm>
          <a:off x="1365250" y="2858769"/>
          <a:ext cx="9414511" cy="2287141"/>
        </p:xfrm>
        <a:graphic>
          <a:graphicData uri="http://schemas.openxmlformats.org/drawingml/2006/table">
            <a:tbl>
              <a:tblPr>
                <a:tableStyleId>{616DA210-FB5B-4158-B5E0-FEB733F419BA}</a:tableStyleId>
              </a:tblPr>
              <a:tblGrid>
                <a:gridCol w="1506322">
                  <a:extLst>
                    <a:ext uri="{9D8B030D-6E8A-4147-A177-3AD203B41FA5}">
                      <a16:colId xmlns:a16="http://schemas.microsoft.com/office/drawing/2014/main" val="1560683103"/>
                    </a:ext>
                  </a:extLst>
                </a:gridCol>
                <a:gridCol w="3746493">
                  <a:extLst>
                    <a:ext uri="{9D8B030D-6E8A-4147-A177-3AD203B41FA5}">
                      <a16:colId xmlns:a16="http://schemas.microsoft.com/office/drawing/2014/main" val="1910649485"/>
                    </a:ext>
                  </a:extLst>
                </a:gridCol>
                <a:gridCol w="4161696">
                  <a:extLst>
                    <a:ext uri="{9D8B030D-6E8A-4147-A177-3AD203B41FA5}">
                      <a16:colId xmlns:a16="http://schemas.microsoft.com/office/drawing/2014/main" val="3899626848"/>
                    </a:ext>
                  </a:extLst>
                </a:gridCol>
              </a:tblGrid>
              <a:tr h="412751">
                <a:tc>
                  <a:txBody>
                    <a:bodyPr/>
                    <a:lstStyle/>
                    <a:p>
                      <a:pPr algn="ctr" fontAlgn="b"/>
                      <a:r>
                        <a:rPr lang="en-US" sz="1200" b="1" u="none" strike="noStrike" dirty="0">
                          <a:effectLst/>
                        </a:rPr>
                        <a:t>Municipality </a:t>
                      </a:r>
                      <a:endParaRPr lang="en-US" sz="1200" b="1"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b"/>
                      <a:r>
                        <a:rPr lang="en-US" sz="1200" b="1" u="none" strike="noStrike">
                          <a:effectLst/>
                        </a:rPr>
                        <a:t>Water Sources </a:t>
                      </a:r>
                      <a:endParaRPr lang="en-US" sz="1200" b="1"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b"/>
                      <a:r>
                        <a:rPr lang="en-US" sz="1200" b="1" u="none" strike="noStrike">
                          <a:effectLst/>
                        </a:rPr>
                        <a:t>Model Assumption</a:t>
                      </a:r>
                      <a:endParaRPr lang="en-US" sz="1200" b="1"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3423647495"/>
                  </a:ext>
                </a:extLst>
              </a:tr>
              <a:tr h="402214">
                <a:tc>
                  <a:txBody>
                    <a:bodyPr/>
                    <a:lstStyle/>
                    <a:p>
                      <a:pPr algn="ctr" fontAlgn="b"/>
                      <a:r>
                        <a:rPr lang="en-US" sz="1200" u="none" strike="noStrike">
                          <a:effectLst/>
                        </a:rPr>
                        <a:t>Washington Court House</a:t>
                      </a:r>
                      <a:endParaRPr lang="en-US" sz="12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b"/>
                      <a:r>
                        <a:rPr lang="en-US" sz="1200" u="none" strike="noStrike" dirty="0">
                          <a:effectLst/>
                        </a:rPr>
                        <a:t>Washington Court House </a:t>
                      </a:r>
                      <a:r>
                        <a:rPr lang="en-US" sz="1200" u="none" strike="noStrike" dirty="0" err="1">
                          <a:effectLst/>
                        </a:rPr>
                        <a:t>Upground</a:t>
                      </a:r>
                      <a:r>
                        <a:rPr lang="en-US" sz="1200" u="none" strike="noStrike" dirty="0">
                          <a:effectLst/>
                        </a:rPr>
                        <a:t> Reservoirs, ground water</a:t>
                      </a:r>
                      <a:endParaRPr lang="en-US" sz="1200" b="0"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b"/>
                      <a:r>
                        <a:rPr lang="en-US" sz="1200" u="none" strike="noStrike">
                          <a:effectLst/>
                        </a:rPr>
                        <a:t>CCR indicates meeting 40% of demand in summer with ground water</a:t>
                      </a:r>
                      <a:endParaRPr lang="en-US" sz="12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364221401"/>
                  </a:ext>
                </a:extLst>
              </a:tr>
              <a:tr h="583306">
                <a:tc>
                  <a:txBody>
                    <a:bodyPr/>
                    <a:lstStyle/>
                    <a:p>
                      <a:pPr algn="ctr" fontAlgn="b"/>
                      <a:r>
                        <a:rPr lang="en-US" sz="1200" u="none" strike="noStrike">
                          <a:effectLst/>
                        </a:rPr>
                        <a:t>Westerville </a:t>
                      </a:r>
                      <a:endParaRPr lang="en-US" sz="12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b"/>
                      <a:r>
                        <a:rPr lang="en-US" sz="1200" u="none" strike="noStrike">
                          <a:effectLst/>
                        </a:rPr>
                        <a:t>Alum Creek Allocation, Westerville Reservoir, ground water</a:t>
                      </a:r>
                      <a:endParaRPr lang="en-US" sz="12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b"/>
                      <a:r>
                        <a:rPr lang="en-US" sz="1200" u="none" strike="noStrike">
                          <a:effectLst/>
                        </a:rPr>
                        <a:t>Production data indicates city meeting 10% of demands with ground water. Surface water demand is met using Alum Creek allocation first</a:t>
                      </a:r>
                      <a:endParaRPr lang="en-US" sz="12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1271884955"/>
                  </a:ext>
                </a:extLst>
              </a:tr>
              <a:tr h="444435">
                <a:tc>
                  <a:txBody>
                    <a:bodyPr/>
                    <a:lstStyle/>
                    <a:p>
                      <a:pPr algn="ctr" fontAlgn="b"/>
                      <a:r>
                        <a:rPr lang="en-US" sz="1200" u="none" strike="noStrike">
                          <a:effectLst/>
                        </a:rPr>
                        <a:t>Aqua Ohio Marion </a:t>
                      </a:r>
                      <a:endParaRPr lang="en-US" sz="12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b"/>
                      <a:r>
                        <a:rPr lang="en-US" sz="1200" u="none" strike="noStrike">
                          <a:effectLst/>
                        </a:rPr>
                        <a:t>Little Scioto River, ground water</a:t>
                      </a:r>
                      <a:endParaRPr lang="en-US" sz="12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b"/>
                      <a:r>
                        <a:rPr lang="en-US" sz="1200" u="none" strike="noStrike">
                          <a:effectLst/>
                        </a:rPr>
                        <a:t>Production data indicates demands being met with 40% ground water</a:t>
                      </a:r>
                      <a:endParaRPr lang="en-US" sz="12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4020125075"/>
                  </a:ext>
                </a:extLst>
              </a:tr>
              <a:tr h="444435">
                <a:tc>
                  <a:txBody>
                    <a:bodyPr/>
                    <a:lstStyle/>
                    <a:p>
                      <a:pPr algn="ctr" fontAlgn="b"/>
                      <a:r>
                        <a:rPr lang="en-US" sz="1200" u="none" strike="noStrike">
                          <a:effectLst/>
                        </a:rPr>
                        <a:t>Marysville</a:t>
                      </a:r>
                      <a:endParaRPr lang="en-US" sz="12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b"/>
                      <a:r>
                        <a:rPr lang="en-US" sz="1200" u="none" strike="noStrike">
                          <a:effectLst/>
                        </a:rPr>
                        <a:t>Marysville Reservoir, ground water</a:t>
                      </a:r>
                      <a:endParaRPr lang="en-US" sz="12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b"/>
                      <a:r>
                        <a:rPr lang="en-US" sz="1200" u="none" strike="noStrike">
                          <a:effectLst/>
                        </a:rPr>
                        <a:t>City indicated only using ground water during shortfalls in surface water availability. </a:t>
                      </a:r>
                      <a:endParaRPr lang="en-US" sz="12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40845023"/>
                  </a:ext>
                </a:extLst>
              </a:tr>
            </a:tbl>
          </a:graphicData>
        </a:graphic>
      </p:graphicFrame>
    </p:spTree>
    <p:extLst>
      <p:ext uri="{BB962C8B-B14F-4D97-AF65-F5344CB8AC3E}">
        <p14:creationId xmlns:p14="http://schemas.microsoft.com/office/powerpoint/2010/main" val="24646245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C9D2A-D0C2-436B-4A19-0FDBBE66CC01}"/>
              </a:ext>
            </a:extLst>
          </p:cNvPr>
          <p:cNvSpPr>
            <a:spLocks noGrp="1"/>
          </p:cNvSpPr>
          <p:nvPr>
            <p:ph type="title"/>
          </p:nvPr>
        </p:nvSpPr>
        <p:spPr/>
        <p:txBody>
          <a:bodyPr/>
          <a:lstStyle/>
          <a:p>
            <a:r>
              <a:rPr lang="en-US">
                <a:ea typeface="MS PGothic"/>
              </a:rPr>
              <a:t>WTP Surface Water Withdraw Capacities</a:t>
            </a:r>
          </a:p>
        </p:txBody>
      </p:sp>
      <p:sp>
        <p:nvSpPr>
          <p:cNvPr id="3" name="Slide Number Placeholder 2">
            <a:extLst>
              <a:ext uri="{FF2B5EF4-FFF2-40B4-BE49-F238E27FC236}">
                <a16:creationId xmlns:a16="http://schemas.microsoft.com/office/drawing/2014/main" id="{3FEB30CE-DF61-5C65-DCD6-7DCE81A3F6F7}"/>
              </a:ext>
            </a:extLst>
          </p:cNvPr>
          <p:cNvSpPr>
            <a:spLocks noGrp="1"/>
          </p:cNvSpPr>
          <p:nvPr>
            <p:ph type="sldNum" sz="quarter" idx="10"/>
          </p:nvPr>
        </p:nvSpPr>
        <p:spPr/>
        <p:txBody>
          <a:bodyPr/>
          <a:lstStyle/>
          <a:p>
            <a:fld id="{ABF72756-0213-4A1F-BBDA-2E3072667FD8}" type="slidenum">
              <a:rPr lang="en-US" smtClean="0"/>
              <a:pPr/>
              <a:t>58</a:t>
            </a:fld>
            <a:endParaRPr lang="en-US"/>
          </a:p>
        </p:txBody>
      </p:sp>
      <p:sp>
        <p:nvSpPr>
          <p:cNvPr id="4" name="Text Placeholder 3">
            <a:extLst>
              <a:ext uri="{FF2B5EF4-FFF2-40B4-BE49-F238E27FC236}">
                <a16:creationId xmlns:a16="http://schemas.microsoft.com/office/drawing/2014/main" id="{0B72221A-C87E-1D78-4CE4-C3596783DCE3}"/>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7E950918-0319-7A59-DB6B-8DF589E5270D}"/>
              </a:ext>
            </a:extLst>
          </p:cNvPr>
          <p:cNvSpPr>
            <a:spLocks noGrp="1"/>
          </p:cNvSpPr>
          <p:nvPr>
            <p:ph type="body" sz="quarter" idx="13"/>
          </p:nvPr>
        </p:nvSpPr>
        <p:spPr>
          <a:xfrm>
            <a:off x="620486" y="1590675"/>
            <a:ext cx="5197021" cy="4581525"/>
          </a:xfrm>
        </p:spPr>
        <p:txBody>
          <a:bodyPr/>
          <a:lstStyle/>
          <a:p>
            <a:r>
              <a:rPr lang="en-US" dirty="0"/>
              <a:t>Data from ODNR Withdrawal Capacities</a:t>
            </a:r>
          </a:p>
          <a:p>
            <a:r>
              <a:rPr lang="en-US" dirty="0"/>
              <a:t>Surface water capacities were modeled as constraints to follow permits from ODNR</a:t>
            </a:r>
          </a:p>
          <a:p>
            <a:pPr lvl="1"/>
            <a:r>
              <a:rPr lang="en-US" dirty="0"/>
              <a:t>Pumping capacities are representative of the pumping capacity from the source tributary to either the WTP or a systems </a:t>
            </a:r>
            <a:r>
              <a:rPr lang="en-US" dirty="0" err="1"/>
              <a:t>upground</a:t>
            </a:r>
            <a:r>
              <a:rPr lang="en-US" dirty="0"/>
              <a:t> reservoir</a:t>
            </a:r>
          </a:p>
          <a:p>
            <a:r>
              <a:rPr lang="en-US" dirty="0"/>
              <a:t>Ground water withdrawals were NOT constrained as historical data indicated users withdrew more than ODNR permits regularly based on pumping capacity</a:t>
            </a:r>
          </a:p>
          <a:p>
            <a:endParaRPr lang="en-US" dirty="0"/>
          </a:p>
        </p:txBody>
      </p:sp>
      <p:graphicFrame>
        <p:nvGraphicFramePr>
          <p:cNvPr id="7" name="Table 6">
            <a:extLst>
              <a:ext uri="{FF2B5EF4-FFF2-40B4-BE49-F238E27FC236}">
                <a16:creationId xmlns:a16="http://schemas.microsoft.com/office/drawing/2014/main" id="{4BF7A138-2650-60E4-AA73-7A39DE5F2CE8}"/>
              </a:ext>
            </a:extLst>
          </p:cNvPr>
          <p:cNvGraphicFramePr>
            <a:graphicFrameLocks noGrp="1"/>
          </p:cNvGraphicFramePr>
          <p:nvPr>
            <p:extLst>
              <p:ext uri="{D42A27DB-BD31-4B8C-83A1-F6EECF244321}">
                <p14:modId xmlns:p14="http://schemas.microsoft.com/office/powerpoint/2010/main" val="1534959121"/>
              </p:ext>
            </p:extLst>
          </p:nvPr>
        </p:nvGraphicFramePr>
        <p:xfrm>
          <a:off x="6096001" y="1349566"/>
          <a:ext cx="5298007" cy="5031211"/>
        </p:xfrm>
        <a:graphic>
          <a:graphicData uri="http://schemas.openxmlformats.org/drawingml/2006/table">
            <a:tbl>
              <a:tblPr bandRow="1">
                <a:tableStyleId>{5C22544A-7EE6-4342-B048-85BDC9FD1C3A}</a:tableStyleId>
              </a:tblPr>
              <a:tblGrid>
                <a:gridCol w="980525">
                  <a:extLst>
                    <a:ext uri="{9D8B030D-6E8A-4147-A177-3AD203B41FA5}">
                      <a16:colId xmlns:a16="http://schemas.microsoft.com/office/drawing/2014/main" val="3763197553"/>
                    </a:ext>
                  </a:extLst>
                </a:gridCol>
                <a:gridCol w="990514">
                  <a:extLst>
                    <a:ext uri="{9D8B030D-6E8A-4147-A177-3AD203B41FA5}">
                      <a16:colId xmlns:a16="http://schemas.microsoft.com/office/drawing/2014/main" val="220061344"/>
                    </a:ext>
                  </a:extLst>
                </a:gridCol>
                <a:gridCol w="2061771">
                  <a:extLst>
                    <a:ext uri="{9D8B030D-6E8A-4147-A177-3AD203B41FA5}">
                      <a16:colId xmlns:a16="http://schemas.microsoft.com/office/drawing/2014/main" val="955718668"/>
                    </a:ext>
                  </a:extLst>
                </a:gridCol>
                <a:gridCol w="1265197">
                  <a:extLst>
                    <a:ext uri="{9D8B030D-6E8A-4147-A177-3AD203B41FA5}">
                      <a16:colId xmlns:a16="http://schemas.microsoft.com/office/drawing/2014/main" val="2600092542"/>
                    </a:ext>
                  </a:extLst>
                </a:gridCol>
              </a:tblGrid>
              <a:tr h="456022">
                <a:tc>
                  <a:txBody>
                    <a:bodyPr/>
                    <a:lstStyle/>
                    <a:p>
                      <a:pPr algn="ctr" rtl="0" fontAlgn="ctr"/>
                      <a:r>
                        <a:rPr lang="en-US" sz="1100" b="1" i="0" u="none" strike="noStrike">
                          <a:solidFill>
                            <a:srgbClr val="000000"/>
                          </a:solidFill>
                          <a:effectLst/>
                          <a:latin typeface="Arial (Body)"/>
                        </a:rPr>
                        <a:t>COUNTY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OASIS NUMBER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PLANT NAME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Surface Water Withdrawal Capacity (MGD)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9558554"/>
                  </a:ext>
                </a:extLst>
              </a:tr>
              <a:tr h="300560">
                <a:tc>
                  <a:txBody>
                    <a:bodyPr/>
                    <a:lstStyle/>
                    <a:p>
                      <a:pPr algn="ctr" rtl="0" fontAlgn="b"/>
                      <a:r>
                        <a:rPr lang="en-US" sz="1100" b="0" i="0" u="none" strike="noStrike">
                          <a:solidFill>
                            <a:srgbClr val="000000"/>
                          </a:solidFill>
                          <a:effectLst/>
                          <a:latin typeface="Arial (Body)"/>
                        </a:rPr>
                        <a:t>Delaware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2120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DELAWARE WTP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8.04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3920808"/>
                  </a:ext>
                </a:extLst>
              </a:tr>
              <a:tr h="300560">
                <a:tc>
                  <a:txBody>
                    <a:bodyPr/>
                    <a:lstStyle/>
                    <a:p>
                      <a:pPr algn="ctr" rtl="0" fontAlgn="b"/>
                      <a:r>
                        <a:rPr lang="en-US" sz="1100" b="0" i="0" u="none" strike="noStrike">
                          <a:solidFill>
                            <a:srgbClr val="000000"/>
                          </a:solidFill>
                          <a:effectLst/>
                          <a:latin typeface="Arial (Body)"/>
                        </a:rPr>
                        <a:t>Delaware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2121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DEL-CO OLENTANGY WTP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5.76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1124527"/>
                  </a:ext>
                </a:extLst>
              </a:tr>
              <a:tr h="300560">
                <a:tc>
                  <a:txBody>
                    <a:bodyPr/>
                    <a:lstStyle/>
                    <a:p>
                      <a:pPr algn="ctr" rtl="0" fontAlgn="b"/>
                      <a:r>
                        <a:rPr lang="en-US" sz="1100" b="0" i="0" u="none" strike="noStrike">
                          <a:solidFill>
                            <a:srgbClr val="000000"/>
                          </a:solidFill>
                          <a:effectLst/>
                          <a:latin typeface="Arial (Body)"/>
                        </a:rPr>
                        <a:t>Delaware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2122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RE SCOTT WTP (ALUM CK)</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29327122"/>
                  </a:ext>
                </a:extLst>
              </a:tr>
              <a:tr h="300560">
                <a:tc>
                  <a:txBody>
                    <a:bodyPr/>
                    <a:lstStyle/>
                    <a:p>
                      <a:pPr algn="ctr" rtl="0" fontAlgn="b"/>
                      <a:r>
                        <a:rPr lang="en-US" sz="1100" b="0" i="0" u="none" strike="noStrike">
                          <a:solidFill>
                            <a:srgbClr val="000000"/>
                          </a:solidFill>
                          <a:effectLst/>
                          <a:latin typeface="Arial (Body)"/>
                        </a:rPr>
                        <a:t>Delaware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2125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TFM WTP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46867026"/>
                  </a:ext>
                </a:extLst>
              </a:tr>
              <a:tr h="404202">
                <a:tc>
                  <a:txBody>
                    <a:bodyPr/>
                    <a:lstStyle/>
                    <a:p>
                      <a:pPr algn="ctr" rtl="0" fontAlgn="b"/>
                      <a:r>
                        <a:rPr lang="en-US" sz="1100" b="0" i="0" u="none" strike="noStrike">
                          <a:solidFill>
                            <a:srgbClr val="000000"/>
                          </a:solidFill>
                          <a:effectLst/>
                          <a:latin typeface="Arial (Body)"/>
                        </a:rPr>
                        <a:t>Fayette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2422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WASHINGTON COURT HOUSE PWS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8128368"/>
                  </a:ext>
                </a:extLst>
              </a:tr>
              <a:tr h="404202">
                <a:tc>
                  <a:txBody>
                    <a:bodyPr/>
                    <a:lstStyle/>
                    <a:p>
                      <a:pPr algn="ctr" rtl="0" fontAlgn="b"/>
                      <a:r>
                        <a:rPr lang="en-US" sz="1100" b="0" i="0" u="none" strike="noStrike">
                          <a:solidFill>
                            <a:srgbClr val="000000"/>
                          </a:solidFill>
                          <a:effectLst/>
                          <a:latin typeface="Arial (Body)"/>
                        </a:rPr>
                        <a:t>Franklin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2526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COLUMBUS DUBLIN ROAD WTP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456683"/>
                  </a:ext>
                </a:extLst>
              </a:tr>
              <a:tr h="404202">
                <a:tc>
                  <a:txBody>
                    <a:bodyPr/>
                    <a:lstStyle/>
                    <a:p>
                      <a:pPr algn="ctr" rtl="0" fontAlgn="b"/>
                      <a:r>
                        <a:rPr lang="en-US" sz="1100" b="0" i="0" u="none" strike="noStrike">
                          <a:solidFill>
                            <a:srgbClr val="000000"/>
                          </a:solidFill>
                          <a:effectLst/>
                          <a:latin typeface="Arial (Body)"/>
                        </a:rPr>
                        <a:t>Franklin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2527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COLUMBUS HAP CREMEAN WTP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5341712"/>
                  </a:ext>
                </a:extLst>
              </a:tr>
              <a:tr h="300560">
                <a:tc>
                  <a:txBody>
                    <a:bodyPr/>
                    <a:lstStyle/>
                    <a:p>
                      <a:pPr algn="ctr" rtl="0" fontAlgn="b"/>
                      <a:r>
                        <a:rPr lang="en-US" sz="1100" b="0" i="0" u="none" strike="noStrike">
                          <a:solidFill>
                            <a:srgbClr val="000000"/>
                          </a:solidFill>
                          <a:effectLst/>
                          <a:latin typeface="Arial (Body)"/>
                        </a:rPr>
                        <a:t>Franklin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2533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WESTERVILLE WTP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9178211"/>
                  </a:ext>
                </a:extLst>
              </a:tr>
              <a:tr h="300560">
                <a:tc>
                  <a:txBody>
                    <a:bodyPr/>
                    <a:lstStyle/>
                    <a:p>
                      <a:pPr algn="ctr" rtl="0" fontAlgn="b"/>
                      <a:r>
                        <a:rPr lang="en-US" sz="1100" b="0" i="0" u="none" strike="noStrike">
                          <a:solidFill>
                            <a:srgbClr val="000000"/>
                          </a:solidFill>
                          <a:effectLst/>
                          <a:latin typeface="Arial (Body)"/>
                        </a:rPr>
                        <a:t>Franklin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2535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COLUMBUS HOME RD WTP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3519401"/>
                  </a:ext>
                </a:extLst>
              </a:tr>
              <a:tr h="300560">
                <a:tc>
                  <a:txBody>
                    <a:bodyPr/>
                    <a:lstStyle/>
                    <a:p>
                      <a:pPr algn="ctr" rtl="0" fontAlgn="b"/>
                      <a:r>
                        <a:rPr lang="en-US" sz="1100" b="0" i="0" u="none" strike="noStrike">
                          <a:solidFill>
                            <a:srgbClr val="000000"/>
                          </a:solidFill>
                          <a:effectLst/>
                          <a:latin typeface="Arial (Body)"/>
                        </a:rPr>
                        <a:t>Licking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4524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NEWARK WTP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5941413"/>
                  </a:ext>
                </a:extLst>
              </a:tr>
              <a:tr h="300560">
                <a:tc>
                  <a:txBody>
                    <a:bodyPr/>
                    <a:lstStyle/>
                    <a:p>
                      <a:pPr algn="ctr" rtl="0" fontAlgn="b"/>
                      <a:r>
                        <a:rPr lang="en-US" sz="1100" b="0" i="0" u="none" strike="noStrike">
                          <a:solidFill>
                            <a:srgbClr val="000000"/>
                          </a:solidFill>
                          <a:effectLst/>
                          <a:latin typeface="Arial (Body)"/>
                        </a:rPr>
                        <a:t>Marion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5120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AQUA OHIO - MARION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24.06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5690900"/>
                  </a:ext>
                </a:extLst>
              </a:tr>
              <a:tr h="300560">
                <a:tc>
                  <a:txBody>
                    <a:bodyPr/>
                    <a:lstStyle/>
                    <a:p>
                      <a:pPr algn="ctr" rtl="0" fontAlgn="b"/>
                      <a:r>
                        <a:rPr lang="en-US" sz="1100" b="0" i="0" u="none" strike="noStrike">
                          <a:solidFill>
                            <a:srgbClr val="000000"/>
                          </a:solidFill>
                          <a:effectLst/>
                          <a:latin typeface="Arial (Body)"/>
                        </a:rPr>
                        <a:t>Perry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6420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NEW LEXINGTON WTP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9176712"/>
                  </a:ext>
                </a:extLst>
              </a:tr>
              <a:tr h="300560">
                <a:tc>
                  <a:txBody>
                    <a:bodyPr/>
                    <a:lstStyle/>
                    <a:p>
                      <a:pPr algn="ctr" rtl="0" fontAlgn="b"/>
                      <a:r>
                        <a:rPr lang="en-US" sz="1100" b="0" i="0" u="none" strike="noStrike">
                          <a:solidFill>
                            <a:srgbClr val="000000"/>
                          </a:solidFill>
                          <a:effectLst/>
                          <a:latin typeface="Arial (Body)"/>
                        </a:rPr>
                        <a:t>Perry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6421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WTP-SOMERSET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0.62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4295925"/>
                  </a:ext>
                </a:extLst>
              </a:tr>
              <a:tr h="300560">
                <a:tc>
                  <a:txBody>
                    <a:bodyPr/>
                    <a:lstStyle/>
                    <a:p>
                      <a:pPr algn="ctr" rtl="0" fontAlgn="b"/>
                      <a:r>
                        <a:rPr lang="en-US" sz="1100" b="0" i="0" u="none" strike="noStrike">
                          <a:solidFill>
                            <a:srgbClr val="000000"/>
                          </a:solidFill>
                          <a:effectLst/>
                          <a:latin typeface="Arial (Body)"/>
                        </a:rPr>
                        <a:t>Union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8020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MARYSVILLE WTP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7733443"/>
                  </a:ext>
                </a:extLst>
              </a:tr>
            </a:tbl>
          </a:graphicData>
        </a:graphic>
      </p:graphicFrame>
    </p:spTree>
    <p:extLst>
      <p:ext uri="{BB962C8B-B14F-4D97-AF65-F5344CB8AC3E}">
        <p14:creationId xmlns:p14="http://schemas.microsoft.com/office/powerpoint/2010/main" val="25540957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C5341-6652-55BB-F9C9-AE489E4B25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07574E9-01FF-5607-E010-EFC533B9EDA3}"/>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708D52B7-F5A8-9257-12C1-9A5C2A8E327F}"/>
              </a:ext>
            </a:extLst>
          </p:cNvPr>
          <p:cNvSpPr>
            <a:spLocks noGrp="1"/>
          </p:cNvSpPr>
          <p:nvPr>
            <p:ph type="title"/>
          </p:nvPr>
        </p:nvSpPr>
        <p:spPr/>
        <p:txBody>
          <a:bodyPr/>
          <a:lstStyle/>
          <a:p>
            <a:r>
              <a:rPr lang="en-US"/>
              <a:t>Wastewater Treatment Plants</a:t>
            </a:r>
          </a:p>
        </p:txBody>
      </p:sp>
      <p:sp>
        <p:nvSpPr>
          <p:cNvPr id="4" name="Slide Number Placeholder 3">
            <a:extLst>
              <a:ext uri="{FF2B5EF4-FFF2-40B4-BE49-F238E27FC236}">
                <a16:creationId xmlns:a16="http://schemas.microsoft.com/office/drawing/2014/main" id="{4F489B4B-E0A8-5714-3FAC-068FE29643BE}"/>
              </a:ext>
            </a:extLst>
          </p:cNvPr>
          <p:cNvSpPr>
            <a:spLocks noGrp="1"/>
          </p:cNvSpPr>
          <p:nvPr>
            <p:ph type="sldNum" sz="quarter" idx="13"/>
          </p:nvPr>
        </p:nvSpPr>
        <p:spPr/>
        <p:txBody>
          <a:bodyPr/>
          <a:lstStyle/>
          <a:p>
            <a:fld id="{ABF72756-0213-4A1F-BBDA-2E3072667FD8}" type="slidenum">
              <a:rPr lang="en-US" smtClean="0"/>
              <a:pPr/>
              <a:t>59</a:t>
            </a:fld>
            <a:endParaRPr lang="en-US"/>
          </a:p>
        </p:txBody>
      </p:sp>
    </p:spTree>
    <p:extLst>
      <p:ext uri="{BB962C8B-B14F-4D97-AF65-F5344CB8AC3E}">
        <p14:creationId xmlns:p14="http://schemas.microsoft.com/office/powerpoint/2010/main" val="1568317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771C8-0674-F555-5E26-71AFF2038F84}"/>
              </a:ext>
            </a:extLst>
          </p:cNvPr>
          <p:cNvSpPr>
            <a:spLocks noGrp="1"/>
          </p:cNvSpPr>
          <p:nvPr>
            <p:ph type="title"/>
          </p:nvPr>
        </p:nvSpPr>
        <p:spPr/>
        <p:txBody>
          <a:bodyPr/>
          <a:lstStyle/>
          <a:p>
            <a:r>
              <a:rPr lang="en-US"/>
              <a:t>Central Ohio Regional Water Study</a:t>
            </a:r>
          </a:p>
        </p:txBody>
      </p:sp>
      <p:sp>
        <p:nvSpPr>
          <p:cNvPr id="3" name="Slide Number Placeholder 2">
            <a:extLst>
              <a:ext uri="{FF2B5EF4-FFF2-40B4-BE49-F238E27FC236}">
                <a16:creationId xmlns:a16="http://schemas.microsoft.com/office/drawing/2014/main" id="{222FAE69-70B5-9D74-0746-14B0AB461147}"/>
              </a:ext>
            </a:extLst>
          </p:cNvPr>
          <p:cNvSpPr>
            <a:spLocks noGrp="1"/>
          </p:cNvSpPr>
          <p:nvPr>
            <p:ph type="sldNum" sz="quarter" idx="10"/>
          </p:nvPr>
        </p:nvSpPr>
        <p:spPr/>
        <p:txBody>
          <a:bodyPr/>
          <a:lstStyle/>
          <a:p>
            <a:fld id="{ABF72756-0213-4A1F-BBDA-2E3072667FD8}" type="slidenum">
              <a:rPr lang="en-US" smtClean="0"/>
              <a:pPr/>
              <a:t>6</a:t>
            </a:fld>
            <a:endParaRPr lang="en-US"/>
          </a:p>
        </p:txBody>
      </p:sp>
      <p:sp>
        <p:nvSpPr>
          <p:cNvPr id="4" name="Text Placeholder 3">
            <a:extLst>
              <a:ext uri="{FF2B5EF4-FFF2-40B4-BE49-F238E27FC236}">
                <a16:creationId xmlns:a16="http://schemas.microsoft.com/office/drawing/2014/main" id="{A0768FC8-A2FA-5D1B-C0FC-C30DD924933C}"/>
              </a:ext>
            </a:extLst>
          </p:cNvPr>
          <p:cNvSpPr>
            <a:spLocks noGrp="1"/>
          </p:cNvSpPr>
          <p:nvPr>
            <p:ph type="body" sz="quarter" idx="12"/>
          </p:nvPr>
        </p:nvSpPr>
        <p:spPr/>
        <p:txBody>
          <a:bodyPr/>
          <a:lstStyle/>
          <a:p>
            <a:r>
              <a:rPr lang="en-US"/>
              <a:t>Model Components</a:t>
            </a:r>
          </a:p>
        </p:txBody>
      </p:sp>
      <p:sp>
        <p:nvSpPr>
          <p:cNvPr id="6" name="TextBox 5">
            <a:extLst>
              <a:ext uri="{FF2B5EF4-FFF2-40B4-BE49-F238E27FC236}">
                <a16:creationId xmlns:a16="http://schemas.microsoft.com/office/drawing/2014/main" id="{9ED603AB-01ED-45D2-94B5-D2D845A33CE6}"/>
              </a:ext>
            </a:extLst>
          </p:cNvPr>
          <p:cNvSpPr txBox="1"/>
          <p:nvPr/>
        </p:nvSpPr>
        <p:spPr>
          <a:xfrm>
            <a:off x="232728" y="4175658"/>
            <a:ext cx="1939332" cy="584775"/>
          </a:xfrm>
          <a:prstGeom prst="rect">
            <a:avLst/>
          </a:prstGeom>
          <a:noFill/>
        </p:spPr>
        <p:txBody>
          <a:bodyPr wrap="square" lIns="0" rIns="0" rtlCol="0">
            <a:spAutoFit/>
          </a:bodyPr>
          <a:lstStyle/>
          <a:p>
            <a:pPr algn="ctr"/>
            <a:r>
              <a:rPr lang="en-US" sz="1600" b="1">
                <a:solidFill>
                  <a:schemeClr val="accent1"/>
                </a:solidFill>
                <a:latin typeface="+mj-lt"/>
              </a:rPr>
              <a:t>Ground water supplies</a:t>
            </a:r>
          </a:p>
        </p:txBody>
      </p:sp>
      <p:pic>
        <p:nvPicPr>
          <p:cNvPr id="7" name="Picture 6" descr="A blueprint of a factory&#10;&#10;Description automatically generated">
            <a:extLst>
              <a:ext uri="{FF2B5EF4-FFF2-40B4-BE49-F238E27FC236}">
                <a16:creationId xmlns:a16="http://schemas.microsoft.com/office/drawing/2014/main" id="{C90871BD-2AF9-EFE1-07DC-DC91A520773D}"/>
              </a:ext>
            </a:extLst>
          </p:cNvPr>
          <p:cNvPicPr>
            <a:picLocks noChangeAspect="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2732902" y="3326612"/>
            <a:ext cx="2130600" cy="1541741"/>
          </a:xfrm>
          <a:prstGeom prst="rect">
            <a:avLst/>
          </a:prstGeom>
        </p:spPr>
      </p:pic>
      <p:pic>
        <p:nvPicPr>
          <p:cNvPr id="8" name="Graphic 7" descr="Group success with solid fill">
            <a:extLst>
              <a:ext uri="{FF2B5EF4-FFF2-40B4-BE49-F238E27FC236}">
                <a16:creationId xmlns:a16="http://schemas.microsoft.com/office/drawing/2014/main" id="{5F1179F2-65DA-405B-9029-C5A730C3A5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78125" y="3474855"/>
            <a:ext cx="1303906" cy="1303906"/>
          </a:xfrm>
          <a:prstGeom prst="rect">
            <a:avLst/>
          </a:prstGeom>
        </p:spPr>
      </p:pic>
      <p:pic>
        <p:nvPicPr>
          <p:cNvPr id="9" name="Picture 8" descr="A group of circular objects&#10;&#10;Description automatically generated">
            <a:extLst>
              <a:ext uri="{FF2B5EF4-FFF2-40B4-BE49-F238E27FC236}">
                <a16:creationId xmlns:a16="http://schemas.microsoft.com/office/drawing/2014/main" id="{D1E9430A-865C-8605-48EE-6BF505AB0C5D}"/>
              </a:ext>
            </a:extLst>
          </p:cNvPr>
          <p:cNvPicPr>
            <a:picLocks noChangeAspect="1"/>
          </p:cNvPicPr>
          <p:nvPr/>
        </p:nvPicPr>
        <p:blipFill>
          <a:blip r:embed="rId6">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7519426" y="3426501"/>
            <a:ext cx="1924233" cy="1249759"/>
          </a:xfrm>
          <a:prstGeom prst="rect">
            <a:avLst/>
          </a:prstGeom>
        </p:spPr>
      </p:pic>
      <p:pic>
        <p:nvPicPr>
          <p:cNvPr id="10" name="Picture 9" descr="A white line on a black background&#10;&#10;Description automatically generated">
            <a:extLst>
              <a:ext uri="{FF2B5EF4-FFF2-40B4-BE49-F238E27FC236}">
                <a16:creationId xmlns:a16="http://schemas.microsoft.com/office/drawing/2014/main" id="{91279084-55E0-1C85-E667-3670EEDFD3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07685" y="2563346"/>
            <a:ext cx="1826508" cy="1071551"/>
          </a:xfrm>
          <a:prstGeom prst="rect">
            <a:avLst/>
          </a:prstGeom>
        </p:spPr>
      </p:pic>
      <p:sp>
        <p:nvSpPr>
          <p:cNvPr id="11" name="TextBox 10">
            <a:extLst>
              <a:ext uri="{FF2B5EF4-FFF2-40B4-BE49-F238E27FC236}">
                <a16:creationId xmlns:a16="http://schemas.microsoft.com/office/drawing/2014/main" id="{92FB82D9-126A-FCC8-F647-63D15F29C8A6}"/>
              </a:ext>
            </a:extLst>
          </p:cNvPr>
          <p:cNvSpPr txBox="1"/>
          <p:nvPr/>
        </p:nvSpPr>
        <p:spPr>
          <a:xfrm>
            <a:off x="9527663" y="1889048"/>
            <a:ext cx="1939332" cy="584775"/>
          </a:xfrm>
          <a:prstGeom prst="rect">
            <a:avLst/>
          </a:prstGeom>
          <a:noFill/>
        </p:spPr>
        <p:txBody>
          <a:bodyPr wrap="square" lIns="0" rIns="0" rtlCol="0">
            <a:spAutoFit/>
          </a:bodyPr>
          <a:lstStyle/>
          <a:p>
            <a:pPr algn="ctr"/>
            <a:r>
              <a:rPr lang="en-US" sz="1600" b="1">
                <a:solidFill>
                  <a:schemeClr val="accent1"/>
                </a:solidFill>
                <a:latin typeface="+mj-lt"/>
              </a:rPr>
              <a:t>Surface water supplies</a:t>
            </a:r>
          </a:p>
        </p:txBody>
      </p:sp>
      <p:sp>
        <p:nvSpPr>
          <p:cNvPr id="12" name="TextBox 11">
            <a:extLst>
              <a:ext uri="{FF2B5EF4-FFF2-40B4-BE49-F238E27FC236}">
                <a16:creationId xmlns:a16="http://schemas.microsoft.com/office/drawing/2014/main" id="{36E9578E-4E7D-4F25-65F3-786EBF470DF8}"/>
              </a:ext>
            </a:extLst>
          </p:cNvPr>
          <p:cNvSpPr txBox="1"/>
          <p:nvPr/>
        </p:nvSpPr>
        <p:spPr>
          <a:xfrm>
            <a:off x="9698486" y="4175658"/>
            <a:ext cx="1939332" cy="584775"/>
          </a:xfrm>
          <a:prstGeom prst="rect">
            <a:avLst/>
          </a:prstGeom>
          <a:noFill/>
        </p:spPr>
        <p:txBody>
          <a:bodyPr wrap="square" lIns="0" rIns="0" rtlCol="0">
            <a:spAutoFit/>
          </a:bodyPr>
          <a:lstStyle/>
          <a:p>
            <a:pPr algn="ctr"/>
            <a:r>
              <a:rPr lang="en-US" sz="1600" b="1">
                <a:solidFill>
                  <a:schemeClr val="accent1"/>
                </a:solidFill>
                <a:latin typeface="+mj-lt"/>
              </a:rPr>
              <a:t>Ground water supplies</a:t>
            </a:r>
          </a:p>
        </p:txBody>
      </p:sp>
      <p:cxnSp>
        <p:nvCxnSpPr>
          <p:cNvPr id="13" name="Connector: Elbow 12">
            <a:extLst>
              <a:ext uri="{FF2B5EF4-FFF2-40B4-BE49-F238E27FC236}">
                <a16:creationId xmlns:a16="http://schemas.microsoft.com/office/drawing/2014/main" id="{8B5EAE0C-2264-37E8-CA14-B6CB701D5BCA}"/>
              </a:ext>
            </a:extLst>
          </p:cNvPr>
          <p:cNvCxnSpPr>
            <a:cxnSpLocks/>
          </p:cNvCxnSpPr>
          <p:nvPr/>
        </p:nvCxnSpPr>
        <p:spPr>
          <a:xfrm flipV="1">
            <a:off x="2406134" y="5019074"/>
            <a:ext cx="1463040" cy="731520"/>
          </a:xfrm>
          <a:prstGeom prst="bentConnector2">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4" name="Connector: Elbow 13">
            <a:extLst>
              <a:ext uri="{FF2B5EF4-FFF2-40B4-BE49-F238E27FC236}">
                <a16:creationId xmlns:a16="http://schemas.microsoft.com/office/drawing/2014/main" id="{B2811131-BBDB-4102-B376-9C4C464947BF}"/>
              </a:ext>
            </a:extLst>
          </p:cNvPr>
          <p:cNvCxnSpPr>
            <a:cxnSpLocks/>
          </p:cNvCxnSpPr>
          <p:nvPr/>
        </p:nvCxnSpPr>
        <p:spPr>
          <a:xfrm flipV="1">
            <a:off x="4685098" y="4097481"/>
            <a:ext cx="704254" cy="2"/>
          </a:xfrm>
          <a:prstGeom prst="bentConnector3">
            <a:avLst>
              <a:gd name="adj1" fmla="val 50000"/>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 name="Connector: Elbow 14">
            <a:extLst>
              <a:ext uri="{FF2B5EF4-FFF2-40B4-BE49-F238E27FC236}">
                <a16:creationId xmlns:a16="http://schemas.microsoft.com/office/drawing/2014/main" id="{D4D4C820-0DC7-1F81-1BBC-EF51EFF6238A}"/>
              </a:ext>
            </a:extLst>
          </p:cNvPr>
          <p:cNvCxnSpPr>
            <a:cxnSpLocks/>
          </p:cNvCxnSpPr>
          <p:nvPr/>
        </p:nvCxnSpPr>
        <p:spPr>
          <a:xfrm flipV="1">
            <a:off x="6717191" y="4097479"/>
            <a:ext cx="704254" cy="2"/>
          </a:xfrm>
          <a:prstGeom prst="bentConnector3">
            <a:avLst>
              <a:gd name="adj1" fmla="val 50000"/>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 name="Connector: Elbow 15">
            <a:extLst>
              <a:ext uri="{FF2B5EF4-FFF2-40B4-BE49-F238E27FC236}">
                <a16:creationId xmlns:a16="http://schemas.microsoft.com/office/drawing/2014/main" id="{CFA58D47-C178-4227-87E7-B44DE17B6918}"/>
              </a:ext>
            </a:extLst>
          </p:cNvPr>
          <p:cNvCxnSpPr>
            <a:cxnSpLocks/>
            <a:stCxn id="9" idx="0"/>
          </p:cNvCxnSpPr>
          <p:nvPr/>
        </p:nvCxnSpPr>
        <p:spPr>
          <a:xfrm rot="5400000" flipH="1" flipV="1">
            <a:off x="8929804" y="2386796"/>
            <a:ext cx="616370" cy="1463040"/>
          </a:xfrm>
          <a:prstGeom prst="bentConnector2">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7" name="Connector: Elbow 16">
            <a:extLst>
              <a:ext uri="{FF2B5EF4-FFF2-40B4-BE49-F238E27FC236}">
                <a16:creationId xmlns:a16="http://schemas.microsoft.com/office/drawing/2014/main" id="{7CF97BBC-04C8-EDD3-9A78-07EA08B089B1}"/>
              </a:ext>
            </a:extLst>
          </p:cNvPr>
          <p:cNvCxnSpPr>
            <a:cxnSpLocks/>
            <a:stCxn id="9" idx="2"/>
          </p:cNvCxnSpPr>
          <p:nvPr/>
        </p:nvCxnSpPr>
        <p:spPr>
          <a:xfrm rot="16200000" flipH="1">
            <a:off x="8587235" y="4570568"/>
            <a:ext cx="1251656" cy="1463040"/>
          </a:xfrm>
          <a:prstGeom prst="bentConnector2">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1C869843-2C52-1CBF-7703-21774A52E8CE}"/>
              </a:ext>
            </a:extLst>
          </p:cNvPr>
          <p:cNvSpPr txBox="1"/>
          <p:nvPr/>
        </p:nvSpPr>
        <p:spPr>
          <a:xfrm>
            <a:off x="5173694" y="5998802"/>
            <a:ext cx="1712768" cy="338554"/>
          </a:xfrm>
          <a:prstGeom prst="rect">
            <a:avLst/>
          </a:prstGeom>
          <a:noFill/>
        </p:spPr>
        <p:txBody>
          <a:bodyPr wrap="square" lIns="0" rIns="0" rtlCol="0">
            <a:spAutoFit/>
          </a:bodyPr>
          <a:lstStyle/>
          <a:p>
            <a:pPr algn="ctr"/>
            <a:r>
              <a:rPr lang="en-US" sz="1600" b="1">
                <a:latin typeface="+mj-lt"/>
              </a:rPr>
              <a:t>Water demands</a:t>
            </a:r>
          </a:p>
        </p:txBody>
      </p:sp>
      <p:sp>
        <p:nvSpPr>
          <p:cNvPr id="19" name="TextBox 18">
            <a:extLst>
              <a:ext uri="{FF2B5EF4-FFF2-40B4-BE49-F238E27FC236}">
                <a16:creationId xmlns:a16="http://schemas.microsoft.com/office/drawing/2014/main" id="{F897D3FC-A696-B1DF-3418-C5F5742F5695}"/>
              </a:ext>
            </a:extLst>
          </p:cNvPr>
          <p:cNvSpPr txBox="1"/>
          <p:nvPr/>
        </p:nvSpPr>
        <p:spPr>
          <a:xfrm>
            <a:off x="7525221" y="2112633"/>
            <a:ext cx="1712768" cy="584775"/>
          </a:xfrm>
          <a:prstGeom prst="rect">
            <a:avLst/>
          </a:prstGeom>
          <a:noFill/>
        </p:spPr>
        <p:txBody>
          <a:bodyPr wrap="square" lIns="0" rIns="0" rtlCol="0">
            <a:spAutoFit/>
          </a:bodyPr>
          <a:lstStyle/>
          <a:p>
            <a:pPr algn="ctr"/>
            <a:r>
              <a:rPr lang="en-US" sz="1600" b="1">
                <a:latin typeface="+mj-lt"/>
              </a:rPr>
              <a:t>Wastewater treatment plants</a:t>
            </a:r>
          </a:p>
        </p:txBody>
      </p:sp>
      <p:pic>
        <p:nvPicPr>
          <p:cNvPr id="20" name="Picture 19" descr="A blue line drawing of trees and water&#10;&#10;Description automatically generated">
            <a:extLst>
              <a:ext uri="{FF2B5EF4-FFF2-40B4-BE49-F238E27FC236}">
                <a16:creationId xmlns:a16="http://schemas.microsoft.com/office/drawing/2014/main" id="{A92D0CE0-7A91-F465-ACA4-456627E9D1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7331" y="4843146"/>
            <a:ext cx="1598570" cy="1254434"/>
          </a:xfrm>
          <a:prstGeom prst="rect">
            <a:avLst/>
          </a:prstGeom>
        </p:spPr>
      </p:pic>
      <p:pic>
        <p:nvPicPr>
          <p:cNvPr id="21" name="Picture 20" descr="A blue line drawing of trees and water&#10;&#10;Description automatically generated">
            <a:extLst>
              <a:ext uri="{FF2B5EF4-FFF2-40B4-BE49-F238E27FC236}">
                <a16:creationId xmlns:a16="http://schemas.microsoft.com/office/drawing/2014/main" id="{3DE6D2D3-1712-C6E9-C2CF-D442768400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39248" y="4843146"/>
            <a:ext cx="1598570" cy="1254434"/>
          </a:xfrm>
          <a:prstGeom prst="rect">
            <a:avLst/>
          </a:prstGeom>
        </p:spPr>
      </p:pic>
      <p:pic>
        <p:nvPicPr>
          <p:cNvPr id="22" name="Graphic 21" descr="Production with solid fill">
            <a:extLst>
              <a:ext uri="{FF2B5EF4-FFF2-40B4-BE49-F238E27FC236}">
                <a16:creationId xmlns:a16="http://schemas.microsoft.com/office/drawing/2014/main" id="{C2C4ED8D-4F73-11EF-E45A-348DE38145C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30964" y="4652559"/>
            <a:ext cx="1198400" cy="1198400"/>
          </a:xfrm>
          <a:prstGeom prst="rect">
            <a:avLst/>
          </a:prstGeom>
        </p:spPr>
      </p:pic>
      <p:pic>
        <p:nvPicPr>
          <p:cNvPr id="23" name="Graphic 22" descr="Seeds with solid fill">
            <a:extLst>
              <a:ext uri="{FF2B5EF4-FFF2-40B4-BE49-F238E27FC236}">
                <a16:creationId xmlns:a16="http://schemas.microsoft.com/office/drawing/2014/main" id="{38150365-A692-14AF-DFB1-622DAFA009A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38746" y="2809892"/>
            <a:ext cx="914400" cy="914400"/>
          </a:xfrm>
          <a:prstGeom prst="rect">
            <a:avLst/>
          </a:prstGeom>
        </p:spPr>
      </p:pic>
      <p:pic>
        <p:nvPicPr>
          <p:cNvPr id="24" name="Graphic 23" descr="Golf Flag In Hole with solid fill">
            <a:extLst>
              <a:ext uri="{FF2B5EF4-FFF2-40B4-BE49-F238E27FC236}">
                <a16:creationId xmlns:a16="http://schemas.microsoft.com/office/drawing/2014/main" id="{D5AA86F9-D8D1-BE69-5F56-47807175F8A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17702" y="2140075"/>
            <a:ext cx="914400" cy="914400"/>
          </a:xfrm>
          <a:prstGeom prst="rect">
            <a:avLst/>
          </a:prstGeom>
        </p:spPr>
      </p:pic>
      <p:pic>
        <p:nvPicPr>
          <p:cNvPr id="25" name="Picture 24" descr="A white line on a black background&#10;&#10;Description automatically generated">
            <a:extLst>
              <a:ext uri="{FF2B5EF4-FFF2-40B4-BE49-F238E27FC236}">
                <a16:creationId xmlns:a16="http://schemas.microsoft.com/office/drawing/2014/main" id="{C550A1B1-F464-ADE7-D4FB-1D802735CD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621" y="1873172"/>
            <a:ext cx="1585757" cy="930310"/>
          </a:xfrm>
          <a:prstGeom prst="rect">
            <a:avLst/>
          </a:prstGeom>
        </p:spPr>
      </p:pic>
      <p:sp>
        <p:nvSpPr>
          <p:cNvPr id="26" name="TextBox 25">
            <a:extLst>
              <a:ext uri="{FF2B5EF4-FFF2-40B4-BE49-F238E27FC236}">
                <a16:creationId xmlns:a16="http://schemas.microsoft.com/office/drawing/2014/main" id="{3035BA2F-5E84-F712-2C15-3509BB598E6E}"/>
              </a:ext>
            </a:extLst>
          </p:cNvPr>
          <p:cNvSpPr txBox="1"/>
          <p:nvPr/>
        </p:nvSpPr>
        <p:spPr>
          <a:xfrm>
            <a:off x="345880" y="1464553"/>
            <a:ext cx="1939332" cy="584775"/>
          </a:xfrm>
          <a:prstGeom prst="rect">
            <a:avLst/>
          </a:prstGeom>
          <a:noFill/>
        </p:spPr>
        <p:txBody>
          <a:bodyPr wrap="square" lIns="0" rIns="0" rtlCol="0">
            <a:spAutoFit/>
          </a:bodyPr>
          <a:lstStyle/>
          <a:p>
            <a:pPr algn="ctr"/>
            <a:r>
              <a:rPr lang="en-US" sz="1600" b="1">
                <a:solidFill>
                  <a:schemeClr val="accent1"/>
                </a:solidFill>
                <a:latin typeface="+mj-lt"/>
              </a:rPr>
              <a:t>Surface water supplies</a:t>
            </a:r>
          </a:p>
        </p:txBody>
      </p:sp>
      <p:sp>
        <p:nvSpPr>
          <p:cNvPr id="29" name="Trapezoid 28">
            <a:extLst>
              <a:ext uri="{FF2B5EF4-FFF2-40B4-BE49-F238E27FC236}">
                <a16:creationId xmlns:a16="http://schemas.microsoft.com/office/drawing/2014/main" id="{DB96B14F-09A4-65B1-99F8-EE43D2C74A3E}"/>
              </a:ext>
            </a:extLst>
          </p:cNvPr>
          <p:cNvSpPr/>
          <p:nvPr/>
        </p:nvSpPr>
        <p:spPr>
          <a:xfrm flipV="1">
            <a:off x="1013013" y="2987273"/>
            <a:ext cx="1190730" cy="397123"/>
          </a:xfrm>
          <a:prstGeom prst="trapezoid">
            <a:avLst>
              <a:gd name="adj" fmla="val 47926"/>
            </a:avLst>
          </a:prstGeom>
          <a:no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 name="Connector: Elbow 29">
            <a:extLst>
              <a:ext uri="{FF2B5EF4-FFF2-40B4-BE49-F238E27FC236}">
                <a16:creationId xmlns:a16="http://schemas.microsoft.com/office/drawing/2014/main" id="{08D73CB0-FA3C-819D-F5FF-37F1A7079FE7}"/>
              </a:ext>
            </a:extLst>
          </p:cNvPr>
          <p:cNvCxnSpPr>
            <a:cxnSpLocks/>
          </p:cNvCxnSpPr>
          <p:nvPr/>
        </p:nvCxnSpPr>
        <p:spPr>
          <a:xfrm rot="16200000" flipH="1">
            <a:off x="1066067" y="2296613"/>
            <a:ext cx="816744" cy="564576"/>
          </a:xfrm>
          <a:prstGeom prst="bentConnector3">
            <a:avLst>
              <a:gd name="adj1" fmla="val 154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1" name="Connector: Elbow 30">
            <a:extLst>
              <a:ext uri="{FF2B5EF4-FFF2-40B4-BE49-F238E27FC236}">
                <a16:creationId xmlns:a16="http://schemas.microsoft.com/office/drawing/2014/main" id="{A8AC6F82-7152-0685-AAFE-E505E9D132F7}"/>
              </a:ext>
            </a:extLst>
          </p:cNvPr>
          <p:cNvCxnSpPr>
            <a:cxnSpLocks/>
            <a:stCxn id="29" idx="3"/>
          </p:cNvCxnSpPr>
          <p:nvPr/>
        </p:nvCxnSpPr>
        <p:spPr>
          <a:xfrm>
            <a:off x="2108580" y="3185834"/>
            <a:ext cx="624322" cy="911649"/>
          </a:xfrm>
          <a:prstGeom prst="bentConnector3">
            <a:avLst>
              <a:gd name="adj1" fmla="val -278"/>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47C6CA06-FE11-C288-EECB-4FEFCBCA62C3}"/>
              </a:ext>
            </a:extLst>
          </p:cNvPr>
          <p:cNvSpPr txBox="1"/>
          <p:nvPr/>
        </p:nvSpPr>
        <p:spPr>
          <a:xfrm>
            <a:off x="109913" y="3402873"/>
            <a:ext cx="1939332" cy="338554"/>
          </a:xfrm>
          <a:prstGeom prst="rect">
            <a:avLst/>
          </a:prstGeom>
          <a:noFill/>
        </p:spPr>
        <p:txBody>
          <a:bodyPr wrap="square" lIns="0" rIns="0" rtlCol="0">
            <a:spAutoFit/>
          </a:bodyPr>
          <a:lstStyle/>
          <a:p>
            <a:pPr algn="ctr"/>
            <a:r>
              <a:rPr lang="en-US" sz="1600" b="1">
                <a:solidFill>
                  <a:schemeClr val="accent1"/>
                </a:solidFill>
                <a:latin typeface="+mj-lt"/>
              </a:rPr>
              <a:t>Reservoirs</a:t>
            </a:r>
          </a:p>
        </p:txBody>
      </p:sp>
      <p:sp>
        <p:nvSpPr>
          <p:cNvPr id="34" name="TextBox 33">
            <a:extLst>
              <a:ext uri="{FF2B5EF4-FFF2-40B4-BE49-F238E27FC236}">
                <a16:creationId xmlns:a16="http://schemas.microsoft.com/office/drawing/2014/main" id="{F1CF00B5-2C70-7BA8-820E-5A7EE888BFC5}"/>
              </a:ext>
            </a:extLst>
          </p:cNvPr>
          <p:cNvSpPr txBox="1"/>
          <p:nvPr/>
        </p:nvSpPr>
        <p:spPr>
          <a:xfrm>
            <a:off x="2997118" y="2430687"/>
            <a:ext cx="1712768" cy="584775"/>
          </a:xfrm>
          <a:prstGeom prst="rect">
            <a:avLst/>
          </a:prstGeom>
          <a:noFill/>
        </p:spPr>
        <p:txBody>
          <a:bodyPr wrap="square" lIns="0" rIns="0" rtlCol="0">
            <a:spAutoFit/>
          </a:bodyPr>
          <a:lstStyle/>
          <a:p>
            <a:pPr algn="ctr"/>
            <a:r>
              <a:rPr lang="en-US" sz="1600" b="1">
                <a:latin typeface="+mj-lt"/>
              </a:rPr>
              <a:t>Water treatment plants</a:t>
            </a:r>
          </a:p>
        </p:txBody>
      </p:sp>
      <p:cxnSp>
        <p:nvCxnSpPr>
          <p:cNvPr id="40" name="Straight Connector 39">
            <a:extLst>
              <a:ext uri="{FF2B5EF4-FFF2-40B4-BE49-F238E27FC236}">
                <a16:creationId xmlns:a16="http://schemas.microsoft.com/office/drawing/2014/main" id="{CEC4A684-1C6B-C6C7-F78C-205495658349}"/>
              </a:ext>
            </a:extLst>
          </p:cNvPr>
          <p:cNvCxnSpPr/>
          <p:nvPr/>
        </p:nvCxnSpPr>
        <p:spPr>
          <a:xfrm>
            <a:off x="2997118" y="5747657"/>
            <a:ext cx="1866384" cy="0"/>
          </a:xfrm>
          <a:prstGeom prst="line">
            <a:avLst/>
          </a:prstGeom>
          <a:ln w="381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28003E93-76D3-2C0C-30C6-590B6A47B8E5}"/>
              </a:ext>
            </a:extLst>
          </p:cNvPr>
          <p:cNvCxnSpPr>
            <a:cxnSpLocks/>
          </p:cNvCxnSpPr>
          <p:nvPr/>
        </p:nvCxnSpPr>
        <p:spPr>
          <a:xfrm flipV="1">
            <a:off x="4850720" y="5009730"/>
            <a:ext cx="0" cy="750207"/>
          </a:xfrm>
          <a:prstGeom prst="line">
            <a:avLst/>
          </a:prstGeom>
          <a:ln w="381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5CF0149A-4C5A-5D0C-11F7-15A20EF7688D}"/>
              </a:ext>
            </a:extLst>
          </p:cNvPr>
          <p:cNvCxnSpPr>
            <a:cxnSpLocks/>
          </p:cNvCxnSpPr>
          <p:nvPr/>
        </p:nvCxnSpPr>
        <p:spPr>
          <a:xfrm flipV="1">
            <a:off x="4845557" y="4498055"/>
            <a:ext cx="559480" cy="518527"/>
          </a:xfrm>
          <a:prstGeom prst="line">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00910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7CF6B-A007-E5C4-938E-A55BE8BF49C5}"/>
              </a:ext>
            </a:extLst>
          </p:cNvPr>
          <p:cNvSpPr>
            <a:spLocks noGrp="1"/>
          </p:cNvSpPr>
          <p:nvPr>
            <p:ph type="title"/>
          </p:nvPr>
        </p:nvSpPr>
        <p:spPr/>
        <p:txBody>
          <a:bodyPr/>
          <a:lstStyle/>
          <a:p>
            <a:r>
              <a:rPr lang="en-US"/>
              <a:t>Data Used</a:t>
            </a:r>
          </a:p>
        </p:txBody>
      </p:sp>
      <p:sp>
        <p:nvSpPr>
          <p:cNvPr id="3" name="Slide Number Placeholder 2">
            <a:extLst>
              <a:ext uri="{FF2B5EF4-FFF2-40B4-BE49-F238E27FC236}">
                <a16:creationId xmlns:a16="http://schemas.microsoft.com/office/drawing/2014/main" id="{7B073A53-7BBC-7824-BAA9-A389CA7B877A}"/>
              </a:ext>
            </a:extLst>
          </p:cNvPr>
          <p:cNvSpPr>
            <a:spLocks noGrp="1"/>
          </p:cNvSpPr>
          <p:nvPr>
            <p:ph type="sldNum" sz="quarter" idx="10"/>
          </p:nvPr>
        </p:nvSpPr>
        <p:spPr/>
        <p:txBody>
          <a:bodyPr/>
          <a:lstStyle/>
          <a:p>
            <a:fld id="{ABF72756-0213-4A1F-BBDA-2E3072667FD8}" type="slidenum">
              <a:rPr lang="en-US" smtClean="0"/>
              <a:pPr/>
              <a:t>60</a:t>
            </a:fld>
            <a:endParaRPr lang="en-US"/>
          </a:p>
        </p:txBody>
      </p:sp>
      <p:sp>
        <p:nvSpPr>
          <p:cNvPr id="4" name="Text Placeholder 3">
            <a:extLst>
              <a:ext uri="{FF2B5EF4-FFF2-40B4-BE49-F238E27FC236}">
                <a16:creationId xmlns:a16="http://schemas.microsoft.com/office/drawing/2014/main" id="{61807DC3-5DC0-192E-4F4A-F405DD34A299}"/>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17722FFA-6633-4854-233E-57A939245458}"/>
              </a:ext>
            </a:extLst>
          </p:cNvPr>
          <p:cNvSpPr>
            <a:spLocks noGrp="1"/>
          </p:cNvSpPr>
          <p:nvPr>
            <p:ph type="body" sz="quarter" idx="13"/>
          </p:nvPr>
        </p:nvSpPr>
        <p:spPr/>
        <p:txBody>
          <a:bodyPr/>
          <a:lstStyle/>
          <a:p>
            <a:r>
              <a:rPr lang="en-US"/>
              <a:t>OASIS model includes all wastewater treatment plants (WWTPs) with associated permitted treatment capacities and connections to demands</a:t>
            </a:r>
          </a:p>
          <a:p>
            <a:r>
              <a:rPr lang="en-US"/>
              <a:t>The following data were used for wastewater treatment plant characterization </a:t>
            </a:r>
          </a:p>
          <a:p>
            <a:pPr lvl="1"/>
            <a:r>
              <a:rPr lang="en-US"/>
              <a:t>Historical WWTP Discharge Data – Used to validate WWTP flows in OASIS model</a:t>
            </a:r>
          </a:p>
          <a:p>
            <a:pPr lvl="1"/>
            <a:r>
              <a:rPr lang="en-US"/>
              <a:t>Master Plans – Used for utility specific information, as available</a:t>
            </a:r>
          </a:p>
          <a:p>
            <a:pPr lvl="1"/>
            <a:r>
              <a:rPr lang="en-US"/>
              <a:t>NPDES Information – Used to determine WWTP discharge location, WWTP plant capacity</a:t>
            </a:r>
          </a:p>
        </p:txBody>
      </p:sp>
    </p:spTree>
    <p:extLst>
      <p:ext uri="{BB962C8B-B14F-4D97-AF65-F5344CB8AC3E}">
        <p14:creationId xmlns:p14="http://schemas.microsoft.com/office/powerpoint/2010/main" val="16143925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D9A4EA-658B-3A5C-2B9F-12AE120C1037}"/>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FC1B04EA-1281-EB0A-BBC1-3E4D9986F151}"/>
              </a:ext>
            </a:extLst>
          </p:cNvPr>
          <p:cNvSpPr>
            <a:spLocks noGrp="1"/>
          </p:cNvSpPr>
          <p:nvPr>
            <p:ph type="title"/>
          </p:nvPr>
        </p:nvSpPr>
        <p:spPr/>
        <p:txBody>
          <a:bodyPr/>
          <a:lstStyle/>
          <a:p>
            <a:r>
              <a:rPr lang="en-US"/>
              <a:t>WWTP Capacities, Returns and Assumptions</a:t>
            </a:r>
          </a:p>
        </p:txBody>
      </p:sp>
      <p:sp>
        <p:nvSpPr>
          <p:cNvPr id="4" name="Slide Number Placeholder 3">
            <a:extLst>
              <a:ext uri="{FF2B5EF4-FFF2-40B4-BE49-F238E27FC236}">
                <a16:creationId xmlns:a16="http://schemas.microsoft.com/office/drawing/2014/main" id="{1A7E3148-7143-A942-A6D8-FFC0B294206A}"/>
              </a:ext>
            </a:extLst>
          </p:cNvPr>
          <p:cNvSpPr>
            <a:spLocks noGrp="1"/>
          </p:cNvSpPr>
          <p:nvPr>
            <p:ph type="sldNum" sz="quarter" idx="13"/>
          </p:nvPr>
        </p:nvSpPr>
        <p:spPr/>
        <p:txBody>
          <a:bodyPr/>
          <a:lstStyle/>
          <a:p>
            <a:fld id="{ABF72756-0213-4A1F-BBDA-2E3072667FD8}" type="slidenum">
              <a:rPr lang="en-US" smtClean="0"/>
              <a:pPr/>
              <a:t>61</a:t>
            </a:fld>
            <a:endParaRPr lang="en-US"/>
          </a:p>
        </p:txBody>
      </p:sp>
    </p:spTree>
    <p:extLst>
      <p:ext uri="{BB962C8B-B14F-4D97-AF65-F5344CB8AC3E}">
        <p14:creationId xmlns:p14="http://schemas.microsoft.com/office/powerpoint/2010/main" val="28720352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17F71-0656-F445-C60D-519D0FAD9FFA}"/>
              </a:ext>
            </a:extLst>
          </p:cNvPr>
          <p:cNvSpPr>
            <a:spLocks noGrp="1"/>
          </p:cNvSpPr>
          <p:nvPr>
            <p:ph type="title"/>
          </p:nvPr>
        </p:nvSpPr>
        <p:spPr/>
        <p:txBody>
          <a:bodyPr/>
          <a:lstStyle/>
          <a:p>
            <a:r>
              <a:rPr lang="en-US"/>
              <a:t>WWTP Flow Assumptions</a:t>
            </a:r>
          </a:p>
        </p:txBody>
      </p:sp>
      <p:sp>
        <p:nvSpPr>
          <p:cNvPr id="3" name="Slide Number Placeholder 2">
            <a:extLst>
              <a:ext uri="{FF2B5EF4-FFF2-40B4-BE49-F238E27FC236}">
                <a16:creationId xmlns:a16="http://schemas.microsoft.com/office/drawing/2014/main" id="{97A15A7B-B9FE-1F40-5B63-06FA94C2D750}"/>
              </a:ext>
            </a:extLst>
          </p:cNvPr>
          <p:cNvSpPr>
            <a:spLocks noGrp="1"/>
          </p:cNvSpPr>
          <p:nvPr>
            <p:ph type="sldNum" sz="quarter" idx="10"/>
          </p:nvPr>
        </p:nvSpPr>
        <p:spPr/>
        <p:txBody>
          <a:bodyPr/>
          <a:lstStyle/>
          <a:p>
            <a:fld id="{ABF72756-0213-4A1F-BBDA-2E3072667FD8}" type="slidenum">
              <a:rPr lang="en-US" smtClean="0"/>
              <a:pPr/>
              <a:t>62</a:t>
            </a:fld>
            <a:endParaRPr lang="en-US"/>
          </a:p>
        </p:txBody>
      </p:sp>
      <p:sp>
        <p:nvSpPr>
          <p:cNvPr id="4" name="Text Placeholder 3">
            <a:extLst>
              <a:ext uri="{FF2B5EF4-FFF2-40B4-BE49-F238E27FC236}">
                <a16:creationId xmlns:a16="http://schemas.microsoft.com/office/drawing/2014/main" id="{DBC9BC1A-6655-22DB-0E7B-DDC343A965D0}"/>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BB7E9EA7-B38E-1659-F947-C27F128E7884}"/>
              </a:ext>
            </a:extLst>
          </p:cNvPr>
          <p:cNvSpPr>
            <a:spLocks noGrp="1"/>
          </p:cNvSpPr>
          <p:nvPr>
            <p:ph type="body" sz="quarter" idx="13"/>
          </p:nvPr>
        </p:nvSpPr>
        <p:spPr>
          <a:xfrm>
            <a:off x="609600" y="1298067"/>
            <a:ext cx="10972800" cy="4581525"/>
          </a:xfrm>
        </p:spPr>
        <p:txBody>
          <a:bodyPr vert="horz" lIns="0" tIns="45720" rIns="0" bIns="45720" rtlCol="0" anchor="t">
            <a:noAutofit/>
          </a:bodyPr>
          <a:lstStyle/>
          <a:p>
            <a:pPr marL="173355" indent="-173355"/>
            <a:r>
              <a:rPr lang="en-US" dirty="0">
                <a:ea typeface="MS PGothic"/>
              </a:rPr>
              <a:t>Initially assumed that 90% of WTP production was returned to WWTP</a:t>
            </a:r>
            <a:endParaRPr lang="en-US" dirty="0">
              <a:ea typeface="MS PGothic"/>
              <a:cs typeface="Arial"/>
            </a:endParaRPr>
          </a:p>
          <a:p>
            <a:pPr marL="173355" indent="-173355"/>
            <a:r>
              <a:rPr lang="en-US" dirty="0">
                <a:ea typeface="MS PGothic"/>
              </a:rPr>
              <a:t>Reviewed Base Flow, I&amp;I Flow, and Total Flow and compared to Historical data to determine any correction factors that needed to be added for the estimation of WWTP flows (see I&amp;I section)</a:t>
            </a:r>
            <a:endParaRPr lang="en-US" dirty="0">
              <a:ea typeface="MS PGothic"/>
              <a:cs typeface="Arial"/>
            </a:endParaRPr>
          </a:p>
          <a:p>
            <a:pPr marL="173355" indent="-173355"/>
            <a:r>
              <a:rPr lang="en-US" dirty="0">
                <a:ea typeface="MS PGothic"/>
              </a:rPr>
              <a:t>Model only accounted for wastewater returns that discharge to surface water </a:t>
            </a:r>
            <a:endParaRPr lang="en-US" dirty="0">
              <a:ea typeface="MS PGothic"/>
              <a:cs typeface="Arial"/>
            </a:endParaRPr>
          </a:p>
          <a:p>
            <a:pPr marL="356235" lvl="1" indent="-173355"/>
            <a:r>
              <a:rPr lang="en-US" dirty="0">
                <a:ea typeface="MS PGothic"/>
              </a:rPr>
              <a:t>Septic returns are considered to be captured in the available ground water availability calculations</a:t>
            </a:r>
            <a:endParaRPr lang="en-US" dirty="0">
              <a:ea typeface="MS PGothic"/>
              <a:cs typeface="Arial"/>
            </a:endParaRPr>
          </a:p>
          <a:p>
            <a:pPr marL="173355" indent="-173355"/>
            <a:r>
              <a:rPr lang="en-US" dirty="0">
                <a:ea typeface="MS PGothic"/>
              </a:rPr>
              <a:t>Created an approach for Inflow and Infiltration, which will be discussed further in subsequent slides</a:t>
            </a:r>
            <a:endParaRPr lang="en-US" dirty="0">
              <a:ea typeface="MS PGothic"/>
              <a:cs typeface="Arial"/>
            </a:endParaRPr>
          </a:p>
          <a:p>
            <a:pPr marL="173355" indent="-173355"/>
            <a:r>
              <a:rPr lang="en-US" dirty="0">
                <a:ea typeface="MS PGothic"/>
              </a:rPr>
              <a:t>Model allows all projected wastewater flows to pass through a WWTP node regardless of WWTP capacity. Capacity is used as a flag in dashboard to identify gaps.</a:t>
            </a:r>
            <a:endParaRPr lang="en-US" dirty="0">
              <a:ea typeface="MS PGothic"/>
              <a:cs typeface="Arial"/>
            </a:endParaRPr>
          </a:p>
          <a:p>
            <a:pPr marL="173355" indent="-173355"/>
            <a:r>
              <a:rPr lang="en-US" dirty="0"/>
              <a:t>For systems with multiple WWTPs, wastewater flow to each plant was split proportionally based on WWTP capacity. Systems with multiple WWTP’s: </a:t>
            </a:r>
            <a:endParaRPr lang="en-US" dirty="0">
              <a:cs typeface="Arial" panose="020B0604020202020204"/>
            </a:endParaRPr>
          </a:p>
          <a:p>
            <a:pPr marL="356235" lvl="1" indent="-173355"/>
            <a:r>
              <a:rPr lang="en-US" dirty="0"/>
              <a:t>City of Columbus </a:t>
            </a:r>
            <a:endParaRPr lang="en-US" dirty="0">
              <a:cs typeface="Arial" panose="020B0604020202020204"/>
            </a:endParaRPr>
          </a:p>
          <a:p>
            <a:pPr marL="356235" lvl="1" indent="-173355"/>
            <a:r>
              <a:rPr lang="en-US" dirty="0"/>
              <a:t>Delaware Regional Sewer District</a:t>
            </a:r>
            <a:endParaRPr lang="en-US" dirty="0">
              <a:cs typeface="Arial" panose="020B0604020202020204"/>
            </a:endParaRPr>
          </a:p>
          <a:p>
            <a:pPr marL="356235" lvl="1" indent="-173355"/>
            <a:r>
              <a:rPr lang="en-US" dirty="0"/>
              <a:t>Mid- Ohio (Starting in 2030)</a:t>
            </a:r>
            <a:endParaRPr lang="en-US" dirty="0">
              <a:cs typeface="Arial" panose="020B0604020202020204"/>
            </a:endParaRPr>
          </a:p>
          <a:p>
            <a:pPr marL="356235" lvl="1" indent="-173355"/>
            <a:r>
              <a:rPr lang="en-US" dirty="0"/>
              <a:t>Lancaster</a:t>
            </a:r>
            <a:endParaRPr lang="en-US" dirty="0">
              <a:cs typeface="Arial" panose="020B0604020202020204"/>
            </a:endParaRPr>
          </a:p>
          <a:p>
            <a:pPr marL="356235" lvl="1" indent="-173355"/>
            <a:r>
              <a:rPr lang="en-US" dirty="0"/>
              <a:t>Fairfield County Utilities</a:t>
            </a:r>
            <a:endParaRPr lang="en-US" dirty="0">
              <a:cs typeface="Arial" panose="020B0604020202020204"/>
            </a:endParaRPr>
          </a:p>
          <a:p>
            <a:pPr marL="356235" lvl="1" indent="-173355"/>
            <a:r>
              <a:rPr lang="en-US" dirty="0"/>
              <a:t>Licking County Regional Water District</a:t>
            </a:r>
            <a:endParaRPr lang="en-US" dirty="0">
              <a:cs typeface="Arial" panose="020B0604020202020204"/>
            </a:endParaRPr>
          </a:p>
          <a:p>
            <a:pPr marL="356235" lvl="1" indent="-173355"/>
            <a:r>
              <a:rPr lang="en-US" dirty="0"/>
              <a:t>Aqua Ohio Marion</a:t>
            </a:r>
            <a:endParaRPr lang="en-US" dirty="0">
              <a:cs typeface="Arial" panose="020B0604020202020204"/>
            </a:endParaRPr>
          </a:p>
          <a:p>
            <a:pPr marL="0" indent="0">
              <a:buNone/>
            </a:pPr>
            <a:endParaRPr lang="en-US" dirty="0"/>
          </a:p>
        </p:txBody>
      </p:sp>
    </p:spTree>
    <p:extLst>
      <p:ext uri="{BB962C8B-B14F-4D97-AF65-F5344CB8AC3E}">
        <p14:creationId xmlns:p14="http://schemas.microsoft.com/office/powerpoint/2010/main" val="9283934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D2232-C340-32E2-0E44-140564F1270C}"/>
              </a:ext>
            </a:extLst>
          </p:cNvPr>
          <p:cNvSpPr>
            <a:spLocks noGrp="1"/>
          </p:cNvSpPr>
          <p:nvPr>
            <p:ph type="title"/>
          </p:nvPr>
        </p:nvSpPr>
        <p:spPr/>
        <p:txBody>
          <a:bodyPr/>
          <a:lstStyle/>
          <a:p>
            <a:r>
              <a:rPr lang="en-US"/>
              <a:t>WWTP Capacities (Base Year)</a:t>
            </a:r>
          </a:p>
        </p:txBody>
      </p:sp>
      <p:sp>
        <p:nvSpPr>
          <p:cNvPr id="3" name="Slide Number Placeholder 2">
            <a:extLst>
              <a:ext uri="{FF2B5EF4-FFF2-40B4-BE49-F238E27FC236}">
                <a16:creationId xmlns:a16="http://schemas.microsoft.com/office/drawing/2014/main" id="{A6191A60-BEDD-DAE8-9523-7D71CF518331}"/>
              </a:ext>
            </a:extLst>
          </p:cNvPr>
          <p:cNvSpPr>
            <a:spLocks noGrp="1"/>
          </p:cNvSpPr>
          <p:nvPr>
            <p:ph type="sldNum" sz="quarter" idx="10"/>
          </p:nvPr>
        </p:nvSpPr>
        <p:spPr/>
        <p:txBody>
          <a:bodyPr/>
          <a:lstStyle/>
          <a:p>
            <a:fld id="{ABF72756-0213-4A1F-BBDA-2E3072667FD8}" type="slidenum">
              <a:rPr lang="en-US" smtClean="0"/>
              <a:pPr/>
              <a:t>63</a:t>
            </a:fld>
            <a:endParaRPr lang="en-US"/>
          </a:p>
        </p:txBody>
      </p:sp>
      <p:sp>
        <p:nvSpPr>
          <p:cNvPr id="4" name="Text Placeholder 3">
            <a:extLst>
              <a:ext uri="{FF2B5EF4-FFF2-40B4-BE49-F238E27FC236}">
                <a16:creationId xmlns:a16="http://schemas.microsoft.com/office/drawing/2014/main" id="{E0FA1D06-6E2E-6A44-A775-80D7046DAD16}"/>
              </a:ext>
            </a:extLst>
          </p:cNvPr>
          <p:cNvSpPr>
            <a:spLocks noGrp="1"/>
          </p:cNvSpPr>
          <p:nvPr>
            <p:ph type="body" sz="quarter" idx="12"/>
          </p:nvPr>
        </p:nvSpPr>
        <p:spPr/>
        <p:txBody>
          <a:bodyPr/>
          <a:lstStyle/>
          <a:p>
            <a:endParaRPr lang="en-US"/>
          </a:p>
        </p:txBody>
      </p:sp>
      <p:graphicFrame>
        <p:nvGraphicFramePr>
          <p:cNvPr id="6" name="Table 5">
            <a:extLst>
              <a:ext uri="{FF2B5EF4-FFF2-40B4-BE49-F238E27FC236}">
                <a16:creationId xmlns:a16="http://schemas.microsoft.com/office/drawing/2014/main" id="{70932EAE-AC8A-36CF-FF97-0708947E1B56}"/>
              </a:ext>
            </a:extLst>
          </p:cNvPr>
          <p:cNvGraphicFramePr>
            <a:graphicFrameLocks noGrp="1"/>
          </p:cNvGraphicFramePr>
          <p:nvPr>
            <p:extLst>
              <p:ext uri="{D42A27DB-BD31-4B8C-83A1-F6EECF244321}">
                <p14:modId xmlns:p14="http://schemas.microsoft.com/office/powerpoint/2010/main" val="3672033704"/>
              </p:ext>
            </p:extLst>
          </p:nvPr>
        </p:nvGraphicFramePr>
        <p:xfrm>
          <a:off x="283028" y="1410332"/>
          <a:ext cx="3790320" cy="4975860"/>
        </p:xfrm>
        <a:graphic>
          <a:graphicData uri="http://schemas.openxmlformats.org/drawingml/2006/table">
            <a:tbl>
              <a:tblPr/>
              <a:tblGrid>
                <a:gridCol w="743132">
                  <a:extLst>
                    <a:ext uri="{9D8B030D-6E8A-4147-A177-3AD203B41FA5}">
                      <a16:colId xmlns:a16="http://schemas.microsoft.com/office/drawing/2014/main" val="3094095288"/>
                    </a:ext>
                  </a:extLst>
                </a:gridCol>
                <a:gridCol w="2214880">
                  <a:extLst>
                    <a:ext uri="{9D8B030D-6E8A-4147-A177-3AD203B41FA5}">
                      <a16:colId xmlns:a16="http://schemas.microsoft.com/office/drawing/2014/main" val="3812074649"/>
                    </a:ext>
                  </a:extLst>
                </a:gridCol>
                <a:gridCol w="832308">
                  <a:extLst>
                    <a:ext uri="{9D8B030D-6E8A-4147-A177-3AD203B41FA5}">
                      <a16:colId xmlns:a16="http://schemas.microsoft.com/office/drawing/2014/main" val="4232488233"/>
                    </a:ext>
                  </a:extLst>
                </a:gridCol>
              </a:tblGrid>
              <a:tr h="180975">
                <a:tc>
                  <a:txBody>
                    <a:bodyPr/>
                    <a:lstStyle/>
                    <a:p>
                      <a:pPr algn="ctr" fontAlgn="b"/>
                      <a:r>
                        <a:rPr lang="en-US" sz="1100" b="1" i="0" u="none" strike="noStrike">
                          <a:solidFill>
                            <a:srgbClr val="000000"/>
                          </a:solidFill>
                          <a:effectLst/>
                          <a:latin typeface="Arial (Body)"/>
                        </a:rPr>
                        <a:t>OASIS NUMBER</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PLANT NAME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Capacity (MGD)</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7939285"/>
                  </a:ext>
                </a:extLst>
              </a:tr>
              <a:tr h="180975">
                <a:tc>
                  <a:txBody>
                    <a:bodyPr/>
                    <a:lstStyle/>
                    <a:p>
                      <a:pPr algn="ctr" fontAlgn="b"/>
                      <a:r>
                        <a:rPr lang="en-US" sz="1100" b="0" i="0" u="none" strike="noStrike">
                          <a:solidFill>
                            <a:srgbClr val="000000"/>
                          </a:solidFill>
                          <a:effectLst/>
                          <a:latin typeface="Arial (Body)"/>
                        </a:rPr>
                        <a:t>2140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Alum Creek WWTP  </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8348957"/>
                  </a:ext>
                </a:extLst>
              </a:tr>
              <a:tr h="180975">
                <a:tc>
                  <a:txBody>
                    <a:bodyPr/>
                    <a:lstStyle/>
                    <a:p>
                      <a:pPr algn="ctr" fontAlgn="b"/>
                      <a:r>
                        <a:rPr lang="en-US" sz="1100" b="0" i="0" u="none" strike="noStrike">
                          <a:solidFill>
                            <a:srgbClr val="000000"/>
                          </a:solidFill>
                          <a:effectLst/>
                          <a:latin typeface="Arial (Body)"/>
                        </a:rPr>
                        <a:t>2141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Ashley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0.19</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2793141"/>
                  </a:ext>
                </a:extLst>
              </a:tr>
              <a:tr h="180975">
                <a:tc>
                  <a:txBody>
                    <a:bodyPr/>
                    <a:lstStyle/>
                    <a:p>
                      <a:pPr algn="ctr" fontAlgn="b"/>
                      <a:r>
                        <a:rPr lang="en-US" sz="1100" b="0" i="0" u="none" strike="noStrike">
                          <a:solidFill>
                            <a:srgbClr val="000000"/>
                          </a:solidFill>
                          <a:effectLst/>
                          <a:latin typeface="Arial (Body)"/>
                        </a:rPr>
                        <a:t>2142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Galena WWTP No 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3219912"/>
                  </a:ext>
                </a:extLst>
              </a:tr>
              <a:tr h="180975">
                <a:tc>
                  <a:txBody>
                    <a:bodyPr/>
                    <a:lstStyle/>
                    <a:p>
                      <a:pPr algn="ctr" fontAlgn="b"/>
                      <a:r>
                        <a:rPr lang="en-US" sz="1100" b="0" i="0" u="none" strike="noStrike">
                          <a:solidFill>
                            <a:srgbClr val="000000"/>
                          </a:solidFill>
                          <a:effectLst/>
                          <a:latin typeface="Arial (Body)"/>
                        </a:rPr>
                        <a:t>2143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Lower Scioto WRF</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2324156"/>
                  </a:ext>
                </a:extLst>
              </a:tr>
              <a:tr h="180975">
                <a:tc>
                  <a:txBody>
                    <a:bodyPr/>
                    <a:lstStyle/>
                    <a:p>
                      <a:pPr algn="ctr" fontAlgn="b"/>
                      <a:r>
                        <a:rPr lang="en-US" sz="1100" b="0" i="0" u="none" strike="noStrike">
                          <a:solidFill>
                            <a:srgbClr val="000000"/>
                          </a:solidFill>
                          <a:effectLst/>
                          <a:latin typeface="Arial (Body)"/>
                        </a:rPr>
                        <a:t>2144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Olentangy Environmental Control Center</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7858436"/>
                  </a:ext>
                </a:extLst>
              </a:tr>
              <a:tr h="180975">
                <a:tc>
                  <a:txBody>
                    <a:bodyPr/>
                    <a:lstStyle/>
                    <a:p>
                      <a:pPr algn="ctr" fontAlgn="b"/>
                      <a:r>
                        <a:rPr lang="en-US" sz="1100" b="0" i="0" u="none" strike="noStrike">
                          <a:solidFill>
                            <a:srgbClr val="000000"/>
                          </a:solidFill>
                          <a:effectLst/>
                          <a:latin typeface="Arial (Body)"/>
                        </a:rPr>
                        <a:t>2145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Ostrander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0.09</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6760753"/>
                  </a:ext>
                </a:extLst>
              </a:tr>
              <a:tr h="180975">
                <a:tc>
                  <a:txBody>
                    <a:bodyPr/>
                    <a:lstStyle/>
                    <a:p>
                      <a:pPr algn="ctr" fontAlgn="b"/>
                      <a:r>
                        <a:rPr lang="en-US" sz="1100" b="0" i="0" u="none" strike="noStrike">
                          <a:solidFill>
                            <a:srgbClr val="000000"/>
                          </a:solidFill>
                          <a:effectLst/>
                          <a:latin typeface="Arial (Body)"/>
                        </a:rPr>
                        <a:t>2146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Sunbury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1.125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9640658"/>
                  </a:ext>
                </a:extLst>
              </a:tr>
              <a:tr h="190500">
                <a:tc>
                  <a:txBody>
                    <a:bodyPr/>
                    <a:lstStyle/>
                    <a:p>
                      <a:pPr algn="ctr" fontAlgn="b"/>
                      <a:r>
                        <a:rPr lang="en-US" sz="1100" b="0" i="0" u="none" strike="noStrike">
                          <a:solidFill>
                            <a:srgbClr val="000000"/>
                          </a:solidFill>
                          <a:effectLst/>
                          <a:latin typeface="Arial (Body)"/>
                        </a:rPr>
                        <a:t>2147</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Upper Olentangy WRF</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467657"/>
                  </a:ext>
                </a:extLst>
              </a:tr>
              <a:tr h="180975">
                <a:tc>
                  <a:txBody>
                    <a:bodyPr/>
                    <a:lstStyle/>
                    <a:p>
                      <a:pPr algn="ctr" fontAlgn="b"/>
                      <a:r>
                        <a:rPr lang="en-US" sz="1100" b="0" i="0" u="none" strike="noStrike">
                          <a:solidFill>
                            <a:srgbClr val="000000"/>
                          </a:solidFill>
                          <a:effectLst/>
                          <a:latin typeface="Arial (Body)"/>
                        </a:rPr>
                        <a:t>2340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Amanda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0.1269</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5315848"/>
                  </a:ext>
                </a:extLst>
              </a:tr>
              <a:tr h="180975">
                <a:tc>
                  <a:txBody>
                    <a:bodyPr/>
                    <a:lstStyle/>
                    <a:p>
                      <a:pPr algn="ctr" fontAlgn="b"/>
                      <a:r>
                        <a:rPr lang="en-US" sz="1100" b="0" i="0" u="none" strike="noStrike">
                          <a:solidFill>
                            <a:srgbClr val="000000"/>
                          </a:solidFill>
                          <a:effectLst/>
                          <a:latin typeface="Arial (Body)"/>
                        </a:rPr>
                        <a:t>2341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Baltimore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1.01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8139814"/>
                  </a:ext>
                </a:extLst>
              </a:tr>
              <a:tr h="180975">
                <a:tc>
                  <a:txBody>
                    <a:bodyPr/>
                    <a:lstStyle/>
                    <a:p>
                      <a:pPr algn="ctr" fontAlgn="b"/>
                      <a:r>
                        <a:rPr lang="en-US" sz="1100" b="0" i="0" u="none" strike="noStrike">
                          <a:solidFill>
                            <a:srgbClr val="000000"/>
                          </a:solidFill>
                          <a:effectLst/>
                          <a:latin typeface="Arial (Body)"/>
                        </a:rPr>
                        <a:t>2342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Bremen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0.336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45081628"/>
                  </a:ext>
                </a:extLst>
              </a:tr>
              <a:tr h="180975">
                <a:tc>
                  <a:txBody>
                    <a:bodyPr/>
                    <a:lstStyle/>
                    <a:p>
                      <a:pPr algn="ctr" fontAlgn="b"/>
                      <a:r>
                        <a:rPr lang="en-US" sz="1100" b="0" i="0" u="none" strike="noStrike">
                          <a:solidFill>
                            <a:srgbClr val="000000"/>
                          </a:solidFill>
                          <a:effectLst/>
                          <a:latin typeface="Arial (Body)"/>
                        </a:rPr>
                        <a:t>2343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Lancaster WPCF</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019522"/>
                  </a:ext>
                </a:extLst>
              </a:tr>
              <a:tr h="180975">
                <a:tc>
                  <a:txBody>
                    <a:bodyPr/>
                    <a:lstStyle/>
                    <a:p>
                      <a:pPr algn="ctr" fontAlgn="b"/>
                      <a:r>
                        <a:rPr lang="en-US" sz="1100" b="0" i="0" u="none" strike="noStrike">
                          <a:solidFill>
                            <a:srgbClr val="000000"/>
                          </a:solidFill>
                          <a:effectLst/>
                          <a:latin typeface="Arial (Body)"/>
                        </a:rPr>
                        <a:t>2344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Little Walnut Sycamore WRF</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0.75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6338668"/>
                  </a:ext>
                </a:extLst>
              </a:tr>
              <a:tr h="180975">
                <a:tc>
                  <a:txBody>
                    <a:bodyPr/>
                    <a:lstStyle/>
                    <a:p>
                      <a:pPr algn="ctr" fontAlgn="b"/>
                      <a:r>
                        <a:rPr lang="en-US" sz="1100" b="0" i="0" u="none" strike="noStrike">
                          <a:solidFill>
                            <a:srgbClr val="000000"/>
                          </a:solidFill>
                          <a:effectLst/>
                          <a:latin typeface="Arial (Body)"/>
                        </a:rPr>
                        <a:t>2345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Millersport STP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9205517"/>
                  </a:ext>
                </a:extLst>
              </a:tr>
              <a:tr h="180975">
                <a:tc>
                  <a:txBody>
                    <a:bodyPr/>
                    <a:lstStyle/>
                    <a:p>
                      <a:pPr algn="ctr" fontAlgn="b"/>
                      <a:r>
                        <a:rPr lang="en-US" sz="1100" b="0" i="0" u="none" strike="noStrike">
                          <a:solidFill>
                            <a:srgbClr val="000000"/>
                          </a:solidFill>
                          <a:effectLst/>
                          <a:latin typeface="Arial (Body)"/>
                        </a:rPr>
                        <a:t>2346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Pickerington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3.2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4601187"/>
                  </a:ext>
                </a:extLst>
              </a:tr>
              <a:tr h="180975">
                <a:tc>
                  <a:txBody>
                    <a:bodyPr/>
                    <a:lstStyle/>
                    <a:p>
                      <a:pPr algn="ctr" fontAlgn="b"/>
                      <a:r>
                        <a:rPr lang="en-US" sz="1100" b="0" i="0" u="none" strike="noStrike">
                          <a:solidFill>
                            <a:srgbClr val="000000"/>
                          </a:solidFill>
                          <a:effectLst/>
                          <a:latin typeface="Arial (Body)"/>
                        </a:rPr>
                        <a:t>2348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Stoutsville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1827006"/>
                  </a:ext>
                </a:extLst>
              </a:tr>
              <a:tr h="180975">
                <a:tc>
                  <a:txBody>
                    <a:bodyPr/>
                    <a:lstStyle/>
                    <a:p>
                      <a:pPr algn="ctr" fontAlgn="b"/>
                      <a:r>
                        <a:rPr lang="en-US" sz="1100" b="0" i="0" u="none" strike="noStrike">
                          <a:solidFill>
                            <a:srgbClr val="000000"/>
                          </a:solidFill>
                          <a:effectLst/>
                          <a:latin typeface="Arial (Body)"/>
                        </a:rPr>
                        <a:t>2349</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Sugar Grove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0.07</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2481439"/>
                  </a:ext>
                </a:extLst>
              </a:tr>
              <a:tr h="180975">
                <a:tc>
                  <a:txBody>
                    <a:bodyPr/>
                    <a:lstStyle/>
                    <a:p>
                      <a:pPr algn="ctr" fontAlgn="b"/>
                      <a:r>
                        <a:rPr lang="en-US" sz="1100" b="0" i="0" u="none" strike="noStrike">
                          <a:solidFill>
                            <a:srgbClr val="000000"/>
                          </a:solidFill>
                          <a:effectLst/>
                          <a:latin typeface="Arial (Body)"/>
                        </a:rPr>
                        <a:t>2350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Upper Hocking WPCF</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0226292"/>
                  </a:ext>
                </a:extLst>
              </a:tr>
              <a:tr h="180975">
                <a:tc>
                  <a:txBody>
                    <a:bodyPr/>
                    <a:lstStyle/>
                    <a:p>
                      <a:pPr algn="ctr" fontAlgn="b"/>
                      <a:r>
                        <a:rPr lang="en-US" sz="1100" b="0" i="0" u="none" strike="noStrike">
                          <a:solidFill>
                            <a:srgbClr val="000000"/>
                          </a:solidFill>
                          <a:effectLst/>
                          <a:latin typeface="Arial (Body)"/>
                        </a:rPr>
                        <a:t>2351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Walnut Creek SD</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7916077"/>
                  </a:ext>
                </a:extLst>
              </a:tr>
              <a:tr h="190500">
                <a:tc>
                  <a:txBody>
                    <a:bodyPr/>
                    <a:lstStyle/>
                    <a:p>
                      <a:pPr algn="ctr" fontAlgn="b"/>
                      <a:r>
                        <a:rPr lang="en-US" sz="1100" b="0" i="0" u="none" strike="noStrike">
                          <a:solidFill>
                            <a:srgbClr val="000000"/>
                          </a:solidFill>
                          <a:effectLst/>
                          <a:latin typeface="Arial (Body)"/>
                        </a:rPr>
                        <a:t>2353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Tussing RD WRF</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7387473"/>
                  </a:ext>
                </a:extLst>
              </a:tr>
            </a:tbl>
          </a:graphicData>
        </a:graphic>
      </p:graphicFrame>
      <p:graphicFrame>
        <p:nvGraphicFramePr>
          <p:cNvPr id="10" name="Table 9">
            <a:extLst>
              <a:ext uri="{FF2B5EF4-FFF2-40B4-BE49-F238E27FC236}">
                <a16:creationId xmlns:a16="http://schemas.microsoft.com/office/drawing/2014/main" id="{F5ABB596-74C1-15A1-1E2E-72FD07585599}"/>
              </a:ext>
            </a:extLst>
          </p:cNvPr>
          <p:cNvGraphicFramePr>
            <a:graphicFrameLocks noGrp="1"/>
          </p:cNvGraphicFramePr>
          <p:nvPr>
            <p:extLst>
              <p:ext uri="{D42A27DB-BD31-4B8C-83A1-F6EECF244321}">
                <p14:modId xmlns:p14="http://schemas.microsoft.com/office/powerpoint/2010/main" val="2463320961"/>
              </p:ext>
            </p:extLst>
          </p:nvPr>
        </p:nvGraphicFramePr>
        <p:xfrm>
          <a:off x="4286446" y="1410332"/>
          <a:ext cx="3628195" cy="4975861"/>
        </p:xfrm>
        <a:graphic>
          <a:graphicData uri="http://schemas.openxmlformats.org/drawingml/2006/table">
            <a:tbl>
              <a:tblPr/>
              <a:tblGrid>
                <a:gridCol w="705916">
                  <a:extLst>
                    <a:ext uri="{9D8B030D-6E8A-4147-A177-3AD203B41FA5}">
                      <a16:colId xmlns:a16="http://schemas.microsoft.com/office/drawing/2014/main" val="2472555200"/>
                    </a:ext>
                  </a:extLst>
                </a:gridCol>
                <a:gridCol w="2101990">
                  <a:extLst>
                    <a:ext uri="{9D8B030D-6E8A-4147-A177-3AD203B41FA5}">
                      <a16:colId xmlns:a16="http://schemas.microsoft.com/office/drawing/2014/main" val="571349500"/>
                    </a:ext>
                  </a:extLst>
                </a:gridCol>
                <a:gridCol w="820289">
                  <a:extLst>
                    <a:ext uri="{9D8B030D-6E8A-4147-A177-3AD203B41FA5}">
                      <a16:colId xmlns:a16="http://schemas.microsoft.com/office/drawing/2014/main" val="1809143810"/>
                    </a:ext>
                  </a:extLst>
                </a:gridCol>
              </a:tblGrid>
              <a:tr h="403401">
                <a:tc>
                  <a:txBody>
                    <a:bodyPr/>
                    <a:lstStyle/>
                    <a:p>
                      <a:pPr algn="ctr" fontAlgn="b"/>
                      <a:r>
                        <a:rPr lang="en-US" sz="1100" b="1" i="0" u="none" strike="noStrike">
                          <a:solidFill>
                            <a:srgbClr val="000000"/>
                          </a:solidFill>
                          <a:effectLst/>
                          <a:latin typeface="Arial (Body)"/>
                        </a:rPr>
                        <a:t>OASIS NUMBER</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PLANT NAME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Capacity (MGD)</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4819843"/>
                  </a:ext>
                </a:extLst>
              </a:tr>
              <a:tr h="228623">
                <a:tc>
                  <a:txBody>
                    <a:bodyPr/>
                    <a:lstStyle/>
                    <a:p>
                      <a:pPr algn="ctr" fontAlgn="b"/>
                      <a:r>
                        <a:rPr lang="en-US" sz="1100" b="0" i="0" u="none" strike="noStrike">
                          <a:solidFill>
                            <a:srgbClr val="000000"/>
                          </a:solidFill>
                          <a:effectLst/>
                          <a:latin typeface="Arial (Body)"/>
                        </a:rPr>
                        <a:t>2440</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Bloomingburg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0.25</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9750390"/>
                  </a:ext>
                </a:extLst>
              </a:tr>
              <a:tr h="228623">
                <a:tc>
                  <a:txBody>
                    <a:bodyPr/>
                    <a:lstStyle/>
                    <a:p>
                      <a:pPr algn="ctr" fontAlgn="b"/>
                      <a:r>
                        <a:rPr lang="en-US" sz="1100" b="0" i="0" u="none" strike="noStrike">
                          <a:solidFill>
                            <a:srgbClr val="000000"/>
                          </a:solidFill>
                          <a:effectLst/>
                          <a:latin typeface="Arial (Body)"/>
                        </a:rPr>
                        <a:t>2441</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Jeffersonville WWTP No 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8169606"/>
                  </a:ext>
                </a:extLst>
              </a:tr>
              <a:tr h="228623">
                <a:tc>
                  <a:txBody>
                    <a:bodyPr/>
                    <a:lstStyle/>
                    <a:p>
                      <a:pPr algn="ctr" fontAlgn="b"/>
                      <a:r>
                        <a:rPr lang="en-US" sz="1100" b="0" i="0" u="none" strike="noStrike">
                          <a:solidFill>
                            <a:srgbClr val="000000"/>
                          </a:solidFill>
                          <a:effectLst/>
                          <a:latin typeface="Arial (Body)"/>
                        </a:rPr>
                        <a:t>2442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Rattlesnake SD #1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558087"/>
                  </a:ext>
                </a:extLst>
              </a:tr>
              <a:tr h="228623">
                <a:tc>
                  <a:txBody>
                    <a:bodyPr/>
                    <a:lstStyle/>
                    <a:p>
                      <a:pPr algn="ctr" fontAlgn="b"/>
                      <a:r>
                        <a:rPr lang="en-US" sz="1100" b="0" i="0" u="none" strike="noStrike">
                          <a:solidFill>
                            <a:srgbClr val="000000"/>
                          </a:solidFill>
                          <a:effectLst/>
                          <a:latin typeface="Arial (Body)"/>
                        </a:rPr>
                        <a:t>2443</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Washington Court House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6</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8188575"/>
                  </a:ext>
                </a:extLst>
              </a:tr>
              <a:tr h="228623">
                <a:tc>
                  <a:txBody>
                    <a:bodyPr/>
                    <a:lstStyle/>
                    <a:p>
                      <a:pPr algn="ctr" fontAlgn="b"/>
                      <a:r>
                        <a:rPr lang="en-US" sz="1100" b="0" i="0" u="none" strike="noStrike">
                          <a:solidFill>
                            <a:srgbClr val="000000"/>
                          </a:solidFill>
                          <a:effectLst/>
                          <a:latin typeface="Arial (Body)"/>
                        </a:rPr>
                        <a:t>2540</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Aqua Ohio - Blacklick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1051263"/>
                  </a:ext>
                </a:extLst>
              </a:tr>
              <a:tr h="228623">
                <a:tc>
                  <a:txBody>
                    <a:bodyPr/>
                    <a:lstStyle/>
                    <a:p>
                      <a:pPr algn="ctr" fontAlgn="b"/>
                      <a:r>
                        <a:rPr lang="en-US" sz="1100" b="0" i="0" u="none" strike="noStrike">
                          <a:solidFill>
                            <a:srgbClr val="000000"/>
                          </a:solidFill>
                          <a:effectLst/>
                          <a:latin typeface="Arial (Body)"/>
                        </a:rPr>
                        <a:t>2541</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Aqua Ohio - Huber Ridge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1.03</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3819986"/>
                  </a:ext>
                </a:extLst>
              </a:tr>
              <a:tr h="228623">
                <a:tc>
                  <a:txBody>
                    <a:bodyPr/>
                    <a:lstStyle/>
                    <a:p>
                      <a:pPr algn="ctr" fontAlgn="b"/>
                      <a:r>
                        <a:rPr lang="en-US" sz="1100" b="0" i="0" u="none" strike="noStrike">
                          <a:solidFill>
                            <a:srgbClr val="000000"/>
                          </a:solidFill>
                          <a:effectLst/>
                          <a:latin typeface="Arial (Body)"/>
                        </a:rPr>
                        <a:t>2542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Aqua Ohio - Lake Darby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0.5</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17454639"/>
                  </a:ext>
                </a:extLst>
              </a:tr>
              <a:tr h="228623">
                <a:tc>
                  <a:txBody>
                    <a:bodyPr/>
                    <a:lstStyle/>
                    <a:p>
                      <a:pPr algn="ctr" fontAlgn="b"/>
                      <a:r>
                        <a:rPr lang="en-US" sz="1100" b="0" i="0" u="none" strike="noStrike">
                          <a:solidFill>
                            <a:srgbClr val="000000"/>
                          </a:solidFill>
                          <a:effectLst/>
                          <a:latin typeface="Arial (Body)"/>
                        </a:rPr>
                        <a:t>2544</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Canal Winchester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2.48</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7879201"/>
                  </a:ext>
                </a:extLst>
              </a:tr>
              <a:tr h="228623">
                <a:tc>
                  <a:txBody>
                    <a:bodyPr/>
                    <a:lstStyle/>
                    <a:p>
                      <a:pPr algn="ctr" fontAlgn="b"/>
                      <a:r>
                        <a:rPr lang="en-US" sz="1100" b="0" i="0" u="none" strike="noStrike">
                          <a:solidFill>
                            <a:srgbClr val="000000"/>
                          </a:solidFill>
                          <a:effectLst/>
                          <a:latin typeface="Arial (Body)"/>
                        </a:rPr>
                        <a:t>2545</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Columbus Southerly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114</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670146"/>
                  </a:ext>
                </a:extLst>
              </a:tr>
              <a:tr h="228623">
                <a:tc>
                  <a:txBody>
                    <a:bodyPr/>
                    <a:lstStyle/>
                    <a:p>
                      <a:pPr algn="ctr" fontAlgn="b"/>
                      <a:r>
                        <a:rPr lang="en-US" sz="1100" b="0" i="0" u="none" strike="noStrike">
                          <a:solidFill>
                            <a:srgbClr val="000000"/>
                          </a:solidFill>
                          <a:effectLst/>
                          <a:latin typeface="Arial (Body)"/>
                        </a:rPr>
                        <a:t>2546</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Darbydale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0.45</a:t>
                      </a:r>
                      <a:endParaRPr lang="en-US">
                        <a:latin typeface="Arial (Body)"/>
                      </a:endParaRP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8790777"/>
                  </a:ext>
                </a:extLst>
              </a:tr>
              <a:tr h="228623">
                <a:tc>
                  <a:txBody>
                    <a:bodyPr/>
                    <a:lstStyle/>
                    <a:p>
                      <a:pPr algn="ctr" fontAlgn="b"/>
                      <a:r>
                        <a:rPr lang="en-US" sz="1100" b="0" i="0" u="none" strike="noStrike">
                          <a:solidFill>
                            <a:srgbClr val="000000"/>
                          </a:solidFill>
                          <a:effectLst/>
                          <a:latin typeface="Arial (Body)"/>
                        </a:rPr>
                        <a:t>2547</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Jackson Pike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68</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0613082"/>
                  </a:ext>
                </a:extLst>
              </a:tr>
              <a:tr h="228623">
                <a:tc>
                  <a:txBody>
                    <a:bodyPr/>
                    <a:lstStyle/>
                    <a:p>
                      <a:pPr algn="ctr" fontAlgn="b"/>
                      <a:r>
                        <a:rPr lang="en-US" sz="1100" b="0" i="0" u="none" strike="noStrike">
                          <a:solidFill>
                            <a:srgbClr val="000000"/>
                          </a:solidFill>
                          <a:effectLst/>
                          <a:latin typeface="Arial (Body)"/>
                        </a:rPr>
                        <a:t>3740</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Laurelville WWTP  </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2304843"/>
                  </a:ext>
                </a:extLst>
              </a:tr>
              <a:tr h="228623">
                <a:tc>
                  <a:txBody>
                    <a:bodyPr/>
                    <a:lstStyle/>
                    <a:p>
                      <a:pPr algn="ctr" fontAlgn="b"/>
                      <a:r>
                        <a:rPr lang="en-US" sz="1100" b="0" i="0" u="none" strike="noStrike">
                          <a:solidFill>
                            <a:srgbClr val="000000"/>
                          </a:solidFill>
                          <a:effectLst/>
                          <a:latin typeface="Arial (Body)"/>
                        </a:rPr>
                        <a:t>3741</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Logan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1.6</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6952471"/>
                  </a:ext>
                </a:extLst>
              </a:tr>
              <a:tr h="228623">
                <a:tc>
                  <a:txBody>
                    <a:bodyPr/>
                    <a:lstStyle/>
                    <a:p>
                      <a:pPr algn="ctr" fontAlgn="b"/>
                      <a:r>
                        <a:rPr lang="en-US" sz="1100" b="0" i="0" u="none" strike="noStrike">
                          <a:solidFill>
                            <a:srgbClr val="000000"/>
                          </a:solidFill>
                          <a:effectLst/>
                          <a:latin typeface="Arial (Body)"/>
                        </a:rPr>
                        <a:t>3742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Rockbridge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0.028</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106950"/>
                  </a:ext>
                </a:extLst>
              </a:tr>
              <a:tr h="228623">
                <a:tc>
                  <a:txBody>
                    <a:bodyPr/>
                    <a:lstStyle/>
                    <a:p>
                      <a:pPr algn="ctr" fontAlgn="b"/>
                      <a:r>
                        <a:rPr lang="en-US" sz="1100" b="0" i="0" u="none" strike="noStrike">
                          <a:solidFill>
                            <a:srgbClr val="000000"/>
                          </a:solidFill>
                          <a:effectLst/>
                          <a:latin typeface="Arial (Body)"/>
                        </a:rPr>
                        <a:t>4240</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Centerburg WRF</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2273831"/>
                  </a:ext>
                </a:extLst>
              </a:tr>
              <a:tr h="228623">
                <a:tc>
                  <a:txBody>
                    <a:bodyPr/>
                    <a:lstStyle/>
                    <a:p>
                      <a:pPr algn="ctr" fontAlgn="b"/>
                      <a:r>
                        <a:rPr lang="en-US" sz="1100" b="0" i="0" u="none" strike="noStrike">
                          <a:solidFill>
                            <a:srgbClr val="000000"/>
                          </a:solidFill>
                          <a:effectLst/>
                          <a:latin typeface="Arial (Body)"/>
                        </a:rPr>
                        <a:t>4241</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Danville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4568430"/>
                  </a:ext>
                </a:extLst>
              </a:tr>
              <a:tr h="228623">
                <a:tc>
                  <a:txBody>
                    <a:bodyPr/>
                    <a:lstStyle/>
                    <a:p>
                      <a:pPr algn="ctr" fontAlgn="b"/>
                      <a:r>
                        <a:rPr lang="en-US" sz="1100" b="0" i="0" u="none" strike="noStrike">
                          <a:solidFill>
                            <a:srgbClr val="000000"/>
                          </a:solidFill>
                          <a:effectLst/>
                          <a:latin typeface="Arial (Body)"/>
                        </a:rPr>
                        <a:t>4242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Fredericktown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0.3</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8403568"/>
                  </a:ext>
                </a:extLst>
              </a:tr>
              <a:tr h="228623">
                <a:tc>
                  <a:txBody>
                    <a:bodyPr/>
                    <a:lstStyle/>
                    <a:p>
                      <a:pPr algn="ctr" fontAlgn="b"/>
                      <a:r>
                        <a:rPr lang="en-US" sz="1100" b="0" i="0" u="none" strike="noStrike">
                          <a:solidFill>
                            <a:srgbClr val="000000"/>
                          </a:solidFill>
                          <a:effectLst/>
                          <a:latin typeface="Arial (Body)"/>
                        </a:rPr>
                        <a:t>4243</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Gambier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0.45</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0899246"/>
                  </a:ext>
                </a:extLst>
              </a:tr>
              <a:tr h="228623">
                <a:tc>
                  <a:txBody>
                    <a:bodyPr/>
                    <a:lstStyle/>
                    <a:p>
                      <a:pPr algn="ctr" fontAlgn="b"/>
                      <a:r>
                        <a:rPr lang="en-US" sz="1100" b="0" i="0" u="none" strike="noStrike">
                          <a:solidFill>
                            <a:srgbClr val="000000"/>
                          </a:solidFill>
                          <a:effectLst/>
                          <a:latin typeface="Arial (Body)"/>
                        </a:rPr>
                        <a:t>4244</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Little Jelloway Creek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0.9</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7286984"/>
                  </a:ext>
                </a:extLst>
              </a:tr>
              <a:tr h="228623">
                <a:tc>
                  <a:txBody>
                    <a:bodyPr/>
                    <a:lstStyle/>
                    <a:p>
                      <a:pPr algn="ctr" fontAlgn="b"/>
                      <a:r>
                        <a:rPr lang="en-US" sz="1100" b="0" i="0" u="none" strike="noStrike">
                          <a:solidFill>
                            <a:srgbClr val="000000"/>
                          </a:solidFill>
                          <a:effectLst/>
                          <a:latin typeface="Arial (Body)"/>
                        </a:rPr>
                        <a:t>4245</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Mount Vernon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3.5</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2696559"/>
                  </a:ext>
                </a:extLst>
              </a:tr>
            </a:tbl>
          </a:graphicData>
        </a:graphic>
      </p:graphicFrame>
      <p:graphicFrame>
        <p:nvGraphicFramePr>
          <p:cNvPr id="11" name="Table 10">
            <a:extLst>
              <a:ext uri="{FF2B5EF4-FFF2-40B4-BE49-F238E27FC236}">
                <a16:creationId xmlns:a16="http://schemas.microsoft.com/office/drawing/2014/main" id="{B3CCC9F8-5285-6126-4306-EB9E577902F4}"/>
              </a:ext>
            </a:extLst>
          </p:cNvPr>
          <p:cNvGraphicFramePr>
            <a:graphicFrameLocks noGrp="1"/>
          </p:cNvGraphicFramePr>
          <p:nvPr>
            <p:extLst>
              <p:ext uri="{D42A27DB-BD31-4B8C-83A1-F6EECF244321}">
                <p14:modId xmlns:p14="http://schemas.microsoft.com/office/powerpoint/2010/main" val="1941687023"/>
              </p:ext>
            </p:extLst>
          </p:nvPr>
        </p:nvGraphicFramePr>
        <p:xfrm>
          <a:off x="8094615" y="1410332"/>
          <a:ext cx="3894185" cy="4975864"/>
        </p:xfrm>
        <a:graphic>
          <a:graphicData uri="http://schemas.openxmlformats.org/drawingml/2006/table">
            <a:tbl>
              <a:tblPr/>
              <a:tblGrid>
                <a:gridCol w="794770">
                  <a:extLst>
                    <a:ext uri="{9D8B030D-6E8A-4147-A177-3AD203B41FA5}">
                      <a16:colId xmlns:a16="http://schemas.microsoft.com/office/drawing/2014/main" val="2966430669"/>
                    </a:ext>
                  </a:extLst>
                </a:gridCol>
                <a:gridCol w="2222078">
                  <a:extLst>
                    <a:ext uri="{9D8B030D-6E8A-4147-A177-3AD203B41FA5}">
                      <a16:colId xmlns:a16="http://schemas.microsoft.com/office/drawing/2014/main" val="3599643601"/>
                    </a:ext>
                  </a:extLst>
                </a:gridCol>
                <a:gridCol w="877337">
                  <a:extLst>
                    <a:ext uri="{9D8B030D-6E8A-4147-A177-3AD203B41FA5}">
                      <a16:colId xmlns:a16="http://schemas.microsoft.com/office/drawing/2014/main" val="758596157"/>
                    </a:ext>
                  </a:extLst>
                </a:gridCol>
              </a:tblGrid>
              <a:tr h="427749">
                <a:tc>
                  <a:txBody>
                    <a:bodyPr/>
                    <a:lstStyle/>
                    <a:p>
                      <a:pPr algn="ctr" fontAlgn="b"/>
                      <a:r>
                        <a:rPr lang="en-US" sz="1100" b="1" i="0" u="none" strike="noStrike">
                          <a:solidFill>
                            <a:srgbClr val="000000"/>
                          </a:solidFill>
                          <a:effectLst/>
                          <a:latin typeface="Arial (Body)"/>
                        </a:rPr>
                        <a:t>OASIS NUMBER</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PLANT NAME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Capacity (MGD)</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5412844"/>
                  </a:ext>
                </a:extLst>
              </a:tr>
              <a:tr h="242422">
                <a:tc>
                  <a:txBody>
                    <a:bodyPr/>
                    <a:lstStyle/>
                    <a:p>
                      <a:pPr algn="ctr" fontAlgn="b"/>
                      <a:r>
                        <a:rPr lang="en-US" sz="1100" b="0" i="0" u="none" strike="noStrike">
                          <a:solidFill>
                            <a:srgbClr val="000000"/>
                          </a:solidFill>
                          <a:effectLst/>
                          <a:latin typeface="Arial (Body)"/>
                        </a:rPr>
                        <a:t>4540</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Alexandria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0.08</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4508058"/>
                  </a:ext>
                </a:extLst>
              </a:tr>
              <a:tr h="242422">
                <a:tc>
                  <a:txBody>
                    <a:bodyPr/>
                    <a:lstStyle/>
                    <a:p>
                      <a:pPr algn="ctr" fontAlgn="b"/>
                      <a:r>
                        <a:rPr lang="en-US" sz="1100" b="0" i="0" u="none" strike="noStrike">
                          <a:solidFill>
                            <a:srgbClr val="000000"/>
                          </a:solidFill>
                          <a:effectLst/>
                          <a:latin typeface="Arial (Body)"/>
                        </a:rPr>
                        <a:t>4541</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Buckeye Lake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4010497"/>
                  </a:ext>
                </a:extLst>
              </a:tr>
              <a:tr h="242422">
                <a:tc>
                  <a:txBody>
                    <a:bodyPr/>
                    <a:lstStyle/>
                    <a:p>
                      <a:pPr algn="ctr" fontAlgn="b"/>
                      <a:r>
                        <a:rPr lang="en-US" sz="1100" b="0" i="0" u="none" strike="noStrike">
                          <a:solidFill>
                            <a:srgbClr val="000000"/>
                          </a:solidFill>
                          <a:effectLst/>
                          <a:latin typeface="Arial (Body)"/>
                        </a:rPr>
                        <a:t>4542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Arial (Body)"/>
                        </a:rPr>
                        <a:t>Granville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Arial (Body)"/>
                        </a:rPr>
                        <a:t>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856643960"/>
                  </a:ext>
                </a:extLst>
              </a:tr>
              <a:tr h="242422">
                <a:tc>
                  <a:txBody>
                    <a:bodyPr/>
                    <a:lstStyle/>
                    <a:p>
                      <a:pPr algn="ctr" fontAlgn="b"/>
                      <a:r>
                        <a:rPr lang="en-US" sz="1100" b="0" i="0" u="none" strike="noStrike">
                          <a:solidFill>
                            <a:srgbClr val="000000"/>
                          </a:solidFill>
                          <a:effectLst/>
                          <a:latin typeface="Arial (Body)"/>
                        </a:rPr>
                        <a:t>4543</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Hanover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0.16</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9102234"/>
                  </a:ext>
                </a:extLst>
              </a:tr>
              <a:tr h="242422">
                <a:tc>
                  <a:txBody>
                    <a:bodyPr/>
                    <a:lstStyle/>
                    <a:p>
                      <a:pPr algn="ctr" fontAlgn="b"/>
                      <a:r>
                        <a:rPr lang="en-US" sz="1100" b="0" i="0" u="none" strike="noStrike">
                          <a:solidFill>
                            <a:srgbClr val="000000"/>
                          </a:solidFill>
                          <a:effectLst/>
                          <a:latin typeface="Arial (Body)"/>
                        </a:rPr>
                        <a:t>4544</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Hartford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0.06</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9408675"/>
                  </a:ext>
                </a:extLst>
              </a:tr>
              <a:tr h="242422">
                <a:tc>
                  <a:txBody>
                    <a:bodyPr/>
                    <a:lstStyle/>
                    <a:p>
                      <a:pPr algn="ctr" fontAlgn="b"/>
                      <a:r>
                        <a:rPr lang="en-US" sz="1100" b="0" i="0" u="none" strike="noStrike">
                          <a:solidFill>
                            <a:srgbClr val="000000"/>
                          </a:solidFill>
                          <a:effectLst/>
                          <a:latin typeface="Arial (Body)"/>
                        </a:rPr>
                        <a:t>4545</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Heath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1.75</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9890652"/>
                  </a:ext>
                </a:extLst>
              </a:tr>
              <a:tr h="242422">
                <a:tc>
                  <a:txBody>
                    <a:bodyPr/>
                    <a:lstStyle/>
                    <a:p>
                      <a:pPr algn="ctr" fontAlgn="b"/>
                      <a:r>
                        <a:rPr lang="en-US" sz="1100" b="0" i="0" u="none" strike="noStrike">
                          <a:solidFill>
                            <a:srgbClr val="000000"/>
                          </a:solidFill>
                          <a:effectLst/>
                          <a:latin typeface="Arial (Body)"/>
                        </a:rPr>
                        <a:t>4546</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Hebron Village WRF</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2.16</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0759430"/>
                  </a:ext>
                </a:extLst>
              </a:tr>
              <a:tr h="242422">
                <a:tc>
                  <a:txBody>
                    <a:bodyPr/>
                    <a:lstStyle/>
                    <a:p>
                      <a:pPr algn="ctr" fontAlgn="b"/>
                      <a:r>
                        <a:rPr lang="en-US" sz="1100" b="0" i="0" u="none" strike="noStrike">
                          <a:solidFill>
                            <a:srgbClr val="000000"/>
                          </a:solidFill>
                          <a:effectLst/>
                          <a:latin typeface="Arial (Body)"/>
                        </a:rPr>
                        <a:t>4547</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Johnstown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6120683"/>
                  </a:ext>
                </a:extLst>
              </a:tr>
              <a:tr h="242422">
                <a:tc>
                  <a:txBody>
                    <a:bodyPr/>
                    <a:lstStyle/>
                    <a:p>
                      <a:pPr algn="ctr" fontAlgn="b"/>
                      <a:r>
                        <a:rPr lang="en-US" sz="1100" b="0" i="0" u="none" strike="noStrike">
                          <a:solidFill>
                            <a:srgbClr val="000000"/>
                          </a:solidFill>
                          <a:effectLst/>
                          <a:latin typeface="Arial (Body)"/>
                        </a:rPr>
                        <a:t>4548</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Kirkersville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6400600"/>
                  </a:ext>
                </a:extLst>
              </a:tr>
              <a:tr h="242422">
                <a:tc>
                  <a:txBody>
                    <a:bodyPr/>
                    <a:lstStyle/>
                    <a:p>
                      <a:pPr algn="ctr" fontAlgn="b"/>
                      <a:r>
                        <a:rPr lang="en-US" sz="1100" b="0" i="0" u="none" strike="noStrike">
                          <a:solidFill>
                            <a:srgbClr val="000000"/>
                          </a:solidFill>
                          <a:effectLst/>
                          <a:latin typeface="Arial (Body)"/>
                        </a:rPr>
                        <a:t>4549</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Newark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8</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44677351"/>
                  </a:ext>
                </a:extLst>
              </a:tr>
              <a:tr h="242422">
                <a:tc>
                  <a:txBody>
                    <a:bodyPr/>
                    <a:lstStyle/>
                    <a:p>
                      <a:pPr algn="ctr" fontAlgn="b"/>
                      <a:r>
                        <a:rPr lang="en-US" sz="1100" b="0" i="0" u="none" strike="noStrike">
                          <a:solidFill>
                            <a:srgbClr val="000000"/>
                          </a:solidFill>
                          <a:effectLst/>
                          <a:latin typeface="Arial (Body)"/>
                        </a:rPr>
                        <a:t>4550</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Pataskala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3</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4236542"/>
                  </a:ext>
                </a:extLst>
              </a:tr>
              <a:tr h="426941">
                <a:tc>
                  <a:txBody>
                    <a:bodyPr/>
                    <a:lstStyle/>
                    <a:p>
                      <a:pPr algn="ctr" fontAlgn="b"/>
                      <a:r>
                        <a:rPr lang="en-US" sz="1100" b="0" i="0" u="none" strike="noStrike">
                          <a:solidFill>
                            <a:srgbClr val="000000"/>
                          </a:solidFill>
                          <a:effectLst/>
                          <a:latin typeface="Arial (Body)"/>
                        </a:rPr>
                        <a:t>4551</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SWLCWSD Gale Rd Envir Control Facility</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4.3</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2649569"/>
                  </a:ext>
                </a:extLst>
              </a:tr>
              <a:tr h="242422">
                <a:tc>
                  <a:txBody>
                    <a:bodyPr/>
                    <a:lstStyle/>
                    <a:p>
                      <a:pPr algn="ctr" fontAlgn="b"/>
                      <a:r>
                        <a:rPr lang="en-US" sz="1100" b="0" i="0" u="none" strike="noStrike">
                          <a:solidFill>
                            <a:srgbClr val="000000"/>
                          </a:solidFill>
                          <a:effectLst/>
                          <a:latin typeface="Arial (Body)"/>
                        </a:rPr>
                        <a:t>4552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Utica WWTP  </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0.42</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941888"/>
                  </a:ext>
                </a:extLst>
              </a:tr>
              <a:tr h="242422">
                <a:tc>
                  <a:txBody>
                    <a:bodyPr/>
                    <a:lstStyle/>
                    <a:p>
                      <a:pPr algn="ctr" fontAlgn="b"/>
                      <a:r>
                        <a:rPr lang="en-US" sz="1100" b="0" i="0" u="none" strike="noStrike">
                          <a:solidFill>
                            <a:srgbClr val="000000"/>
                          </a:solidFill>
                          <a:effectLst/>
                          <a:latin typeface="Arial (Body)"/>
                        </a:rPr>
                        <a:t>4640</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Bellefontaine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4.5</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8978538"/>
                  </a:ext>
                </a:extLst>
              </a:tr>
              <a:tr h="242422">
                <a:tc>
                  <a:txBody>
                    <a:bodyPr/>
                    <a:lstStyle/>
                    <a:p>
                      <a:pPr algn="ctr" fontAlgn="b"/>
                      <a:r>
                        <a:rPr lang="en-US" sz="1100" b="0" i="0" u="none" strike="noStrike">
                          <a:solidFill>
                            <a:srgbClr val="000000"/>
                          </a:solidFill>
                          <a:effectLst/>
                          <a:latin typeface="Arial (Body)"/>
                        </a:rPr>
                        <a:t>4641</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Indian Lake WPCF</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4.6</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8580845"/>
                  </a:ext>
                </a:extLst>
              </a:tr>
              <a:tr h="242422">
                <a:tc>
                  <a:txBody>
                    <a:bodyPr/>
                    <a:lstStyle/>
                    <a:p>
                      <a:pPr algn="ctr" fontAlgn="b"/>
                      <a:r>
                        <a:rPr lang="en-US" sz="1100" b="0" i="0" u="none" strike="noStrike">
                          <a:solidFill>
                            <a:srgbClr val="000000"/>
                          </a:solidFill>
                          <a:effectLst/>
                          <a:latin typeface="Arial (Body)"/>
                        </a:rPr>
                        <a:t>4643</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Quincy-DeGraff STP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0.495</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8234911"/>
                  </a:ext>
                </a:extLst>
              </a:tr>
              <a:tr h="242422">
                <a:tc>
                  <a:txBody>
                    <a:bodyPr/>
                    <a:lstStyle/>
                    <a:p>
                      <a:pPr algn="ctr" fontAlgn="b"/>
                      <a:r>
                        <a:rPr lang="en-US" sz="1100" b="0" i="0" u="none" strike="noStrike">
                          <a:solidFill>
                            <a:srgbClr val="000000"/>
                          </a:solidFill>
                          <a:effectLst/>
                          <a:latin typeface="Arial (Body)"/>
                        </a:rPr>
                        <a:t>4644</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Rushsylvania WWTP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1023145"/>
                  </a:ext>
                </a:extLst>
              </a:tr>
              <a:tr h="242422">
                <a:tc>
                  <a:txBody>
                    <a:bodyPr/>
                    <a:lstStyle/>
                    <a:p>
                      <a:pPr algn="ctr" fontAlgn="b"/>
                      <a:r>
                        <a:rPr lang="en-US" sz="1100" b="0" i="0" u="none" strike="noStrike">
                          <a:solidFill>
                            <a:srgbClr val="000000"/>
                          </a:solidFill>
                          <a:effectLst/>
                          <a:latin typeface="Arial (Body)"/>
                        </a:rPr>
                        <a:t>4645</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West Liberty STP</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0.5</a:t>
                      </a:r>
                    </a:p>
                  </a:txBody>
                  <a:tcPr marL="7515" marR="7515" marT="7515" marB="4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783211"/>
                  </a:ext>
                </a:extLst>
              </a:tr>
            </a:tbl>
          </a:graphicData>
        </a:graphic>
      </p:graphicFrame>
    </p:spTree>
    <p:extLst>
      <p:ext uri="{BB962C8B-B14F-4D97-AF65-F5344CB8AC3E}">
        <p14:creationId xmlns:p14="http://schemas.microsoft.com/office/powerpoint/2010/main" val="35883517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54094-C1F1-C723-0DE2-E64DFAD335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BF4F06-E72F-770C-CFDF-79DCE40685D2}"/>
              </a:ext>
            </a:extLst>
          </p:cNvPr>
          <p:cNvSpPr>
            <a:spLocks noGrp="1"/>
          </p:cNvSpPr>
          <p:nvPr>
            <p:ph type="title"/>
          </p:nvPr>
        </p:nvSpPr>
        <p:spPr/>
        <p:txBody>
          <a:bodyPr/>
          <a:lstStyle/>
          <a:p>
            <a:r>
              <a:rPr lang="en-US"/>
              <a:t>WWTP Capacities (Base Year) Continued</a:t>
            </a:r>
          </a:p>
        </p:txBody>
      </p:sp>
      <p:sp>
        <p:nvSpPr>
          <p:cNvPr id="3" name="Slide Number Placeholder 2">
            <a:extLst>
              <a:ext uri="{FF2B5EF4-FFF2-40B4-BE49-F238E27FC236}">
                <a16:creationId xmlns:a16="http://schemas.microsoft.com/office/drawing/2014/main" id="{FA47D97C-83E0-A9F0-834C-B599C0581817}"/>
              </a:ext>
            </a:extLst>
          </p:cNvPr>
          <p:cNvSpPr>
            <a:spLocks noGrp="1"/>
          </p:cNvSpPr>
          <p:nvPr>
            <p:ph type="sldNum" sz="quarter" idx="10"/>
          </p:nvPr>
        </p:nvSpPr>
        <p:spPr/>
        <p:txBody>
          <a:bodyPr/>
          <a:lstStyle/>
          <a:p>
            <a:fld id="{ABF72756-0213-4A1F-BBDA-2E3072667FD8}" type="slidenum">
              <a:rPr lang="en-US" smtClean="0"/>
              <a:pPr/>
              <a:t>64</a:t>
            </a:fld>
            <a:endParaRPr lang="en-US"/>
          </a:p>
        </p:txBody>
      </p:sp>
      <p:sp>
        <p:nvSpPr>
          <p:cNvPr id="4" name="Text Placeholder 3">
            <a:extLst>
              <a:ext uri="{FF2B5EF4-FFF2-40B4-BE49-F238E27FC236}">
                <a16:creationId xmlns:a16="http://schemas.microsoft.com/office/drawing/2014/main" id="{D73C8604-2F3D-DF37-9747-92E85D436AE3}"/>
              </a:ext>
            </a:extLst>
          </p:cNvPr>
          <p:cNvSpPr>
            <a:spLocks noGrp="1"/>
          </p:cNvSpPr>
          <p:nvPr>
            <p:ph type="body" sz="quarter" idx="12"/>
          </p:nvPr>
        </p:nvSpPr>
        <p:spPr/>
        <p:txBody>
          <a:bodyPr/>
          <a:lstStyle/>
          <a:p>
            <a:endParaRPr lang="en-US"/>
          </a:p>
        </p:txBody>
      </p:sp>
      <p:graphicFrame>
        <p:nvGraphicFramePr>
          <p:cNvPr id="9" name="Table 8">
            <a:extLst>
              <a:ext uri="{FF2B5EF4-FFF2-40B4-BE49-F238E27FC236}">
                <a16:creationId xmlns:a16="http://schemas.microsoft.com/office/drawing/2014/main" id="{CAD3DE0D-B1DD-A498-0DA4-997E2ECFAD0D}"/>
              </a:ext>
            </a:extLst>
          </p:cNvPr>
          <p:cNvGraphicFramePr>
            <a:graphicFrameLocks noGrp="1"/>
          </p:cNvGraphicFramePr>
          <p:nvPr>
            <p:extLst>
              <p:ext uri="{D42A27DB-BD31-4B8C-83A1-F6EECF244321}">
                <p14:modId xmlns:p14="http://schemas.microsoft.com/office/powerpoint/2010/main" val="1821922950"/>
              </p:ext>
            </p:extLst>
          </p:nvPr>
        </p:nvGraphicFramePr>
        <p:xfrm>
          <a:off x="245949" y="1943303"/>
          <a:ext cx="3803536" cy="4091941"/>
        </p:xfrm>
        <a:graphic>
          <a:graphicData uri="http://schemas.openxmlformats.org/drawingml/2006/table">
            <a:tbl>
              <a:tblPr/>
              <a:tblGrid>
                <a:gridCol w="688771">
                  <a:extLst>
                    <a:ext uri="{9D8B030D-6E8A-4147-A177-3AD203B41FA5}">
                      <a16:colId xmlns:a16="http://schemas.microsoft.com/office/drawing/2014/main" val="583354354"/>
                    </a:ext>
                  </a:extLst>
                </a:gridCol>
                <a:gridCol w="2407194">
                  <a:extLst>
                    <a:ext uri="{9D8B030D-6E8A-4147-A177-3AD203B41FA5}">
                      <a16:colId xmlns:a16="http://schemas.microsoft.com/office/drawing/2014/main" val="2511948717"/>
                    </a:ext>
                  </a:extLst>
                </a:gridCol>
                <a:gridCol w="707571">
                  <a:extLst>
                    <a:ext uri="{9D8B030D-6E8A-4147-A177-3AD203B41FA5}">
                      <a16:colId xmlns:a16="http://schemas.microsoft.com/office/drawing/2014/main" val="1292337298"/>
                    </a:ext>
                  </a:extLst>
                </a:gridCol>
              </a:tblGrid>
              <a:tr h="405221">
                <a:tc>
                  <a:txBody>
                    <a:bodyPr/>
                    <a:lstStyle/>
                    <a:p>
                      <a:pPr algn="ctr" fontAlgn="b"/>
                      <a:r>
                        <a:rPr lang="en-US" sz="1100" b="1" i="0" u="none" strike="noStrike">
                          <a:solidFill>
                            <a:srgbClr val="000000"/>
                          </a:solidFill>
                          <a:effectLst/>
                          <a:latin typeface="Arial (Body)"/>
                        </a:rPr>
                        <a:t>OASIS NUMBER</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PLANT NAME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Capacity (MGD)</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6623906"/>
                  </a:ext>
                </a:extLst>
              </a:tr>
              <a:tr h="230420">
                <a:tc>
                  <a:txBody>
                    <a:bodyPr/>
                    <a:lstStyle/>
                    <a:p>
                      <a:pPr algn="ctr" fontAlgn="b"/>
                      <a:r>
                        <a:rPr lang="en-US" sz="1100" b="0" i="0" u="none" strike="noStrike">
                          <a:solidFill>
                            <a:srgbClr val="000000"/>
                          </a:solidFill>
                          <a:effectLst/>
                          <a:latin typeface="Arial (Body)"/>
                        </a:rPr>
                        <a:t>4940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London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5.8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85004124"/>
                  </a:ext>
                </a:extLst>
              </a:tr>
              <a:tr h="230420">
                <a:tc>
                  <a:txBody>
                    <a:bodyPr/>
                    <a:lstStyle/>
                    <a:p>
                      <a:pPr algn="ctr" fontAlgn="b"/>
                      <a:r>
                        <a:rPr lang="en-US" sz="1100" b="0" i="0" u="none" strike="noStrike">
                          <a:solidFill>
                            <a:srgbClr val="000000"/>
                          </a:solidFill>
                          <a:effectLst/>
                          <a:latin typeface="Arial (Body)"/>
                        </a:rPr>
                        <a:t>4941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Madison County SD #2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3489164"/>
                  </a:ext>
                </a:extLst>
              </a:tr>
              <a:tr h="230420">
                <a:tc>
                  <a:txBody>
                    <a:bodyPr/>
                    <a:lstStyle/>
                    <a:p>
                      <a:pPr algn="ctr" fontAlgn="b"/>
                      <a:r>
                        <a:rPr lang="en-US" sz="1100" b="0" i="0" u="none" strike="noStrike">
                          <a:solidFill>
                            <a:srgbClr val="000000"/>
                          </a:solidFill>
                          <a:effectLst/>
                          <a:latin typeface="Arial (Body)"/>
                        </a:rPr>
                        <a:t>4942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Mount Sterling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0332513"/>
                  </a:ext>
                </a:extLst>
              </a:tr>
              <a:tr h="230420">
                <a:tc>
                  <a:txBody>
                    <a:bodyPr/>
                    <a:lstStyle/>
                    <a:p>
                      <a:pPr algn="ctr" fontAlgn="b"/>
                      <a:r>
                        <a:rPr lang="en-US" sz="1100" b="0" i="0" u="none" strike="noStrike">
                          <a:solidFill>
                            <a:srgbClr val="000000"/>
                          </a:solidFill>
                          <a:effectLst/>
                          <a:latin typeface="Arial (Body)"/>
                        </a:rPr>
                        <a:t>4943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Plain City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0.495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80614833"/>
                  </a:ext>
                </a:extLst>
              </a:tr>
              <a:tr h="230420">
                <a:tc>
                  <a:txBody>
                    <a:bodyPr/>
                    <a:lstStyle/>
                    <a:p>
                      <a:pPr algn="ctr" fontAlgn="b"/>
                      <a:r>
                        <a:rPr lang="en-US" sz="1100" b="0" i="0" u="none" strike="noStrike">
                          <a:solidFill>
                            <a:srgbClr val="000000"/>
                          </a:solidFill>
                          <a:effectLst/>
                          <a:latin typeface="Arial (Body)"/>
                        </a:rPr>
                        <a:t>4944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South Solon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7329277"/>
                  </a:ext>
                </a:extLst>
              </a:tr>
              <a:tr h="230420">
                <a:tc>
                  <a:txBody>
                    <a:bodyPr/>
                    <a:lstStyle/>
                    <a:p>
                      <a:pPr algn="ctr" fontAlgn="b"/>
                      <a:r>
                        <a:rPr lang="en-US" sz="1100" b="0" i="0" u="none" strike="noStrike">
                          <a:solidFill>
                            <a:srgbClr val="000000"/>
                          </a:solidFill>
                          <a:effectLst/>
                          <a:latin typeface="Arial (Body)"/>
                        </a:rPr>
                        <a:t>4945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West Jefferson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207323"/>
                  </a:ext>
                </a:extLst>
              </a:tr>
              <a:tr h="230420">
                <a:tc>
                  <a:txBody>
                    <a:bodyPr/>
                    <a:lstStyle/>
                    <a:p>
                      <a:pPr algn="ctr" fontAlgn="b"/>
                      <a:r>
                        <a:rPr lang="en-US" sz="1100" b="0" i="0" u="none" strike="noStrike">
                          <a:solidFill>
                            <a:srgbClr val="000000"/>
                          </a:solidFill>
                          <a:effectLst/>
                          <a:latin typeface="Arial (Body)"/>
                        </a:rPr>
                        <a:t>4946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Madison County SD #1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6478613"/>
                  </a:ext>
                </a:extLst>
              </a:tr>
              <a:tr h="230420">
                <a:tc>
                  <a:txBody>
                    <a:bodyPr/>
                    <a:lstStyle/>
                    <a:p>
                      <a:pPr algn="ctr" fontAlgn="b"/>
                      <a:r>
                        <a:rPr lang="en-US" sz="1100" b="0" i="0" u="none" strike="noStrike">
                          <a:solidFill>
                            <a:srgbClr val="000000"/>
                          </a:solidFill>
                          <a:effectLst/>
                          <a:latin typeface="Arial (Body)"/>
                        </a:rPr>
                        <a:t>5140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Caledonia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0.0759</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9360841"/>
                  </a:ext>
                </a:extLst>
              </a:tr>
              <a:tr h="230420">
                <a:tc>
                  <a:txBody>
                    <a:bodyPr/>
                    <a:lstStyle/>
                    <a:p>
                      <a:pPr algn="ctr" fontAlgn="b"/>
                      <a:r>
                        <a:rPr lang="en-US" sz="1100" b="0" i="0" u="none" strike="noStrike">
                          <a:solidFill>
                            <a:srgbClr val="000000"/>
                          </a:solidFill>
                          <a:effectLst/>
                          <a:latin typeface="Arial (Body)"/>
                        </a:rPr>
                        <a:t>5141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Grandview Estates SD 2A</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4967675"/>
                  </a:ext>
                </a:extLst>
              </a:tr>
              <a:tr h="230420">
                <a:tc>
                  <a:txBody>
                    <a:bodyPr/>
                    <a:lstStyle/>
                    <a:p>
                      <a:pPr algn="ctr" fontAlgn="b"/>
                      <a:r>
                        <a:rPr lang="en-US" sz="1100" b="0" i="0" u="none" strike="noStrike">
                          <a:solidFill>
                            <a:srgbClr val="000000"/>
                          </a:solidFill>
                          <a:effectLst/>
                          <a:latin typeface="Arial (Body)"/>
                        </a:rPr>
                        <a:t>5142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LaRue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5981523"/>
                  </a:ext>
                </a:extLst>
              </a:tr>
              <a:tr h="230420">
                <a:tc>
                  <a:txBody>
                    <a:bodyPr/>
                    <a:lstStyle/>
                    <a:p>
                      <a:pPr algn="ctr" fontAlgn="b"/>
                      <a:r>
                        <a:rPr lang="en-US" sz="1100" b="0" i="0" u="none" strike="noStrike">
                          <a:solidFill>
                            <a:srgbClr val="000000"/>
                          </a:solidFill>
                          <a:effectLst/>
                          <a:latin typeface="Arial (Body)"/>
                        </a:rPr>
                        <a:t>5143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Marion WPC</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10.5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6804679"/>
                  </a:ext>
                </a:extLst>
              </a:tr>
              <a:tr h="230420">
                <a:tc>
                  <a:txBody>
                    <a:bodyPr/>
                    <a:lstStyle/>
                    <a:p>
                      <a:pPr algn="ctr" fontAlgn="b"/>
                      <a:r>
                        <a:rPr lang="en-US" sz="1100" b="0" i="0" u="none" strike="noStrike">
                          <a:solidFill>
                            <a:srgbClr val="000000"/>
                          </a:solidFill>
                          <a:effectLst/>
                          <a:latin typeface="Arial (Body)"/>
                        </a:rPr>
                        <a:t>5144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New Bloomington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6809152"/>
                  </a:ext>
                </a:extLst>
              </a:tr>
              <a:tr h="230420">
                <a:tc>
                  <a:txBody>
                    <a:bodyPr/>
                    <a:lstStyle/>
                    <a:p>
                      <a:pPr algn="ctr" fontAlgn="b"/>
                      <a:r>
                        <a:rPr lang="en-US" sz="1100" b="0" i="0" u="none" strike="noStrike">
                          <a:solidFill>
                            <a:srgbClr val="000000"/>
                          </a:solidFill>
                          <a:effectLst/>
                          <a:latin typeface="Arial (Body)"/>
                        </a:rPr>
                        <a:t>5145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Prospect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6268270"/>
                  </a:ext>
                </a:extLst>
              </a:tr>
              <a:tr h="230420">
                <a:tc>
                  <a:txBody>
                    <a:bodyPr/>
                    <a:lstStyle/>
                    <a:p>
                      <a:pPr algn="ctr" fontAlgn="b"/>
                      <a:r>
                        <a:rPr lang="en-US" sz="1100" b="0" i="0" u="none" strike="noStrike">
                          <a:solidFill>
                            <a:srgbClr val="000000"/>
                          </a:solidFill>
                          <a:effectLst/>
                          <a:latin typeface="Arial (Body)"/>
                        </a:rPr>
                        <a:t>5146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SD No 7 Water Reclamation Plant</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1.75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8906959"/>
                  </a:ext>
                </a:extLst>
              </a:tr>
              <a:tr h="230420">
                <a:tc>
                  <a:txBody>
                    <a:bodyPr/>
                    <a:lstStyle/>
                    <a:p>
                      <a:pPr algn="ctr" fontAlgn="b"/>
                      <a:r>
                        <a:rPr lang="en-US" sz="1100" b="0" i="0" u="none" strike="noStrike">
                          <a:solidFill>
                            <a:srgbClr val="000000"/>
                          </a:solidFill>
                          <a:effectLst/>
                          <a:latin typeface="Arial (Body)"/>
                        </a:rPr>
                        <a:t>5147</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Waldo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7563342"/>
                  </a:ext>
                </a:extLst>
              </a:tr>
              <a:tr h="230420">
                <a:tc>
                  <a:txBody>
                    <a:bodyPr/>
                    <a:lstStyle/>
                    <a:p>
                      <a:pPr algn="ctr" fontAlgn="b"/>
                      <a:r>
                        <a:rPr lang="en-US" sz="1100" b="0" i="0" u="none" strike="noStrike">
                          <a:solidFill>
                            <a:srgbClr val="000000"/>
                          </a:solidFill>
                          <a:effectLst/>
                          <a:latin typeface="Arial (Body)"/>
                        </a:rPr>
                        <a:t>5148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Fountain Place WWTP SD 5A</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8912064"/>
                  </a:ext>
                </a:extLst>
              </a:tr>
            </a:tbl>
          </a:graphicData>
        </a:graphic>
      </p:graphicFrame>
      <p:graphicFrame>
        <p:nvGraphicFramePr>
          <p:cNvPr id="10" name="Table 9">
            <a:extLst>
              <a:ext uri="{FF2B5EF4-FFF2-40B4-BE49-F238E27FC236}">
                <a16:creationId xmlns:a16="http://schemas.microsoft.com/office/drawing/2014/main" id="{31F282FF-4B8C-3EBF-CE78-D2ECF5635514}"/>
              </a:ext>
            </a:extLst>
          </p:cNvPr>
          <p:cNvGraphicFramePr>
            <a:graphicFrameLocks noGrp="1"/>
          </p:cNvGraphicFramePr>
          <p:nvPr>
            <p:extLst>
              <p:ext uri="{D42A27DB-BD31-4B8C-83A1-F6EECF244321}">
                <p14:modId xmlns:p14="http://schemas.microsoft.com/office/powerpoint/2010/main" val="2112426991"/>
              </p:ext>
            </p:extLst>
          </p:nvPr>
        </p:nvGraphicFramePr>
        <p:xfrm>
          <a:off x="4194232" y="1943303"/>
          <a:ext cx="3803536" cy="4091941"/>
        </p:xfrm>
        <a:graphic>
          <a:graphicData uri="http://schemas.openxmlformats.org/drawingml/2006/table">
            <a:tbl>
              <a:tblPr/>
              <a:tblGrid>
                <a:gridCol w="739531">
                  <a:extLst>
                    <a:ext uri="{9D8B030D-6E8A-4147-A177-3AD203B41FA5}">
                      <a16:colId xmlns:a16="http://schemas.microsoft.com/office/drawing/2014/main" val="3658240937"/>
                    </a:ext>
                  </a:extLst>
                </a:gridCol>
                <a:gridCol w="2173257">
                  <a:extLst>
                    <a:ext uri="{9D8B030D-6E8A-4147-A177-3AD203B41FA5}">
                      <a16:colId xmlns:a16="http://schemas.microsoft.com/office/drawing/2014/main" val="449450277"/>
                    </a:ext>
                  </a:extLst>
                </a:gridCol>
                <a:gridCol w="890748">
                  <a:extLst>
                    <a:ext uri="{9D8B030D-6E8A-4147-A177-3AD203B41FA5}">
                      <a16:colId xmlns:a16="http://schemas.microsoft.com/office/drawing/2014/main" val="2328350118"/>
                    </a:ext>
                  </a:extLst>
                </a:gridCol>
              </a:tblGrid>
              <a:tr h="405221">
                <a:tc>
                  <a:txBody>
                    <a:bodyPr/>
                    <a:lstStyle/>
                    <a:p>
                      <a:pPr algn="ctr" fontAlgn="b"/>
                      <a:r>
                        <a:rPr lang="en-US" sz="1100" b="1" i="0" u="none" strike="noStrike">
                          <a:solidFill>
                            <a:srgbClr val="000000"/>
                          </a:solidFill>
                          <a:effectLst/>
                          <a:latin typeface="Arial (Body)"/>
                        </a:rPr>
                        <a:t>OASIS NUMBER</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PLANT NAME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Capacity (MGD)</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0139681"/>
                  </a:ext>
                </a:extLst>
              </a:tr>
              <a:tr h="230420">
                <a:tc>
                  <a:txBody>
                    <a:bodyPr/>
                    <a:lstStyle/>
                    <a:p>
                      <a:pPr algn="ctr" fontAlgn="b"/>
                      <a:r>
                        <a:rPr lang="en-US" sz="1100" b="0" i="0" u="none" strike="noStrike">
                          <a:solidFill>
                            <a:srgbClr val="000000"/>
                          </a:solidFill>
                          <a:effectLst/>
                          <a:latin typeface="Arial (Body)"/>
                        </a:rPr>
                        <a:t>5940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Cardington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3132643"/>
                  </a:ext>
                </a:extLst>
              </a:tr>
              <a:tr h="230420">
                <a:tc>
                  <a:txBody>
                    <a:bodyPr/>
                    <a:lstStyle/>
                    <a:p>
                      <a:pPr algn="ctr" fontAlgn="b"/>
                      <a:r>
                        <a:rPr lang="en-US" sz="1100" b="0" i="0" u="none" strike="noStrike">
                          <a:solidFill>
                            <a:srgbClr val="000000"/>
                          </a:solidFill>
                          <a:effectLst/>
                          <a:latin typeface="Arial (Body)"/>
                        </a:rPr>
                        <a:t>5941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Chesterville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0.095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4023728"/>
                  </a:ext>
                </a:extLst>
              </a:tr>
              <a:tr h="230420">
                <a:tc>
                  <a:txBody>
                    <a:bodyPr/>
                    <a:lstStyle/>
                    <a:p>
                      <a:pPr algn="ctr" fontAlgn="b"/>
                      <a:r>
                        <a:rPr lang="en-US" sz="1100" b="0" i="0" u="none" strike="noStrike">
                          <a:solidFill>
                            <a:srgbClr val="000000"/>
                          </a:solidFill>
                          <a:effectLst/>
                          <a:latin typeface="Arial (Body)"/>
                        </a:rPr>
                        <a:t>5943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Marengo Village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0.038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37141"/>
                  </a:ext>
                </a:extLst>
              </a:tr>
              <a:tr h="230420">
                <a:tc>
                  <a:txBody>
                    <a:bodyPr/>
                    <a:lstStyle/>
                    <a:p>
                      <a:pPr algn="ctr" fontAlgn="b"/>
                      <a:r>
                        <a:rPr lang="en-US" sz="1100" b="0" i="0" u="none" strike="noStrike">
                          <a:solidFill>
                            <a:srgbClr val="000000"/>
                          </a:solidFill>
                          <a:effectLst/>
                          <a:latin typeface="Arial (Body)"/>
                        </a:rPr>
                        <a:t>5944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Mt Gilead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3474867"/>
                  </a:ext>
                </a:extLst>
              </a:tr>
              <a:tr h="230420">
                <a:tc>
                  <a:txBody>
                    <a:bodyPr/>
                    <a:lstStyle/>
                    <a:p>
                      <a:pPr algn="ctr" fontAlgn="b"/>
                      <a:r>
                        <a:rPr lang="en-US" sz="1100" b="0" i="0" u="none" strike="noStrike">
                          <a:solidFill>
                            <a:srgbClr val="000000"/>
                          </a:solidFill>
                          <a:effectLst/>
                          <a:latin typeface="Arial (Body)"/>
                        </a:rPr>
                        <a:t>5945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SoMoCo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0.175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1808882"/>
                  </a:ext>
                </a:extLst>
              </a:tr>
              <a:tr h="230420">
                <a:tc>
                  <a:txBody>
                    <a:bodyPr/>
                    <a:lstStyle/>
                    <a:p>
                      <a:pPr algn="ctr" fontAlgn="b"/>
                      <a:r>
                        <a:rPr lang="en-US" sz="1100" b="0" i="0" u="none" strike="noStrike">
                          <a:solidFill>
                            <a:srgbClr val="000000"/>
                          </a:solidFill>
                          <a:effectLst/>
                          <a:latin typeface="Arial (Body)"/>
                        </a:rPr>
                        <a:t>5946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Sparta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0.042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2024320"/>
                  </a:ext>
                </a:extLst>
              </a:tr>
              <a:tr h="230420">
                <a:tc>
                  <a:txBody>
                    <a:bodyPr/>
                    <a:lstStyle/>
                    <a:p>
                      <a:pPr algn="ctr" fontAlgn="b"/>
                      <a:r>
                        <a:rPr lang="en-US" sz="1100" b="0" i="0" u="none" strike="noStrike">
                          <a:solidFill>
                            <a:srgbClr val="000000"/>
                          </a:solidFill>
                          <a:effectLst/>
                          <a:latin typeface="Arial (Body)"/>
                        </a:rPr>
                        <a:t>6440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Corning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0759919"/>
                  </a:ext>
                </a:extLst>
              </a:tr>
              <a:tr h="230420">
                <a:tc>
                  <a:txBody>
                    <a:bodyPr/>
                    <a:lstStyle/>
                    <a:p>
                      <a:pPr algn="ctr" fontAlgn="b"/>
                      <a:r>
                        <a:rPr lang="en-US" sz="1100" b="0" i="0" u="none" strike="noStrike">
                          <a:solidFill>
                            <a:srgbClr val="000000"/>
                          </a:solidFill>
                          <a:effectLst/>
                          <a:latin typeface="Arial (Body)"/>
                        </a:rPr>
                        <a:t>6441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Glenford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0.036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2143396"/>
                  </a:ext>
                </a:extLst>
              </a:tr>
              <a:tr h="230420">
                <a:tc>
                  <a:txBody>
                    <a:bodyPr/>
                    <a:lstStyle/>
                    <a:p>
                      <a:pPr algn="ctr" fontAlgn="b"/>
                      <a:r>
                        <a:rPr lang="en-US" sz="1100" b="0" i="0" u="none" strike="noStrike">
                          <a:solidFill>
                            <a:srgbClr val="000000"/>
                          </a:solidFill>
                          <a:effectLst/>
                          <a:latin typeface="Arial (Body)"/>
                        </a:rPr>
                        <a:t>6442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Junction City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2332338"/>
                  </a:ext>
                </a:extLst>
              </a:tr>
              <a:tr h="230420">
                <a:tc>
                  <a:txBody>
                    <a:bodyPr/>
                    <a:lstStyle/>
                    <a:p>
                      <a:pPr algn="ctr" fontAlgn="b"/>
                      <a:r>
                        <a:rPr lang="en-US" sz="1100" b="0" i="0" u="none" strike="noStrike">
                          <a:solidFill>
                            <a:srgbClr val="000000"/>
                          </a:solidFill>
                          <a:effectLst/>
                          <a:latin typeface="Arial (Body)"/>
                        </a:rPr>
                        <a:t>6443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New Lexington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0.87</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3947691"/>
                  </a:ext>
                </a:extLst>
              </a:tr>
              <a:tr h="230420">
                <a:tc>
                  <a:txBody>
                    <a:bodyPr/>
                    <a:lstStyle/>
                    <a:p>
                      <a:pPr algn="ctr" fontAlgn="b"/>
                      <a:r>
                        <a:rPr lang="en-US" sz="1100" b="0" i="0" u="none" strike="noStrike">
                          <a:solidFill>
                            <a:srgbClr val="000000"/>
                          </a:solidFill>
                          <a:effectLst/>
                          <a:latin typeface="Arial (Body)"/>
                        </a:rPr>
                        <a:t>6444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New Straitsville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0.095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5412248"/>
                  </a:ext>
                </a:extLst>
              </a:tr>
              <a:tr h="230420">
                <a:tc>
                  <a:txBody>
                    <a:bodyPr/>
                    <a:lstStyle/>
                    <a:p>
                      <a:pPr algn="ctr" fontAlgn="b"/>
                      <a:r>
                        <a:rPr lang="en-US" sz="1100" b="0" i="0" u="none" strike="noStrike">
                          <a:solidFill>
                            <a:srgbClr val="000000"/>
                          </a:solidFill>
                          <a:effectLst/>
                          <a:latin typeface="Arial (Body)"/>
                        </a:rPr>
                        <a:t>6445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Shawnee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0.093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5100361"/>
                  </a:ext>
                </a:extLst>
              </a:tr>
              <a:tr h="230420">
                <a:tc>
                  <a:txBody>
                    <a:bodyPr/>
                    <a:lstStyle/>
                    <a:p>
                      <a:pPr algn="ctr" fontAlgn="b"/>
                      <a:r>
                        <a:rPr lang="en-US" sz="1100" b="0" i="0" u="none" strike="noStrike">
                          <a:solidFill>
                            <a:srgbClr val="000000"/>
                          </a:solidFill>
                          <a:effectLst/>
                          <a:latin typeface="Arial (Body)"/>
                        </a:rPr>
                        <a:t>6446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Somerset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0.25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649137"/>
                  </a:ext>
                </a:extLst>
              </a:tr>
              <a:tr h="230420">
                <a:tc>
                  <a:txBody>
                    <a:bodyPr/>
                    <a:lstStyle/>
                    <a:p>
                      <a:pPr algn="ctr" fontAlgn="b"/>
                      <a:r>
                        <a:rPr lang="en-US" sz="1100" b="0" i="0" u="none" strike="noStrike">
                          <a:solidFill>
                            <a:srgbClr val="000000"/>
                          </a:solidFill>
                          <a:effectLst/>
                          <a:latin typeface="Arial (Body)"/>
                        </a:rPr>
                        <a:t>6447</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Thornville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8192137"/>
                  </a:ext>
                </a:extLst>
              </a:tr>
              <a:tr h="230420">
                <a:tc>
                  <a:txBody>
                    <a:bodyPr/>
                    <a:lstStyle/>
                    <a:p>
                      <a:pPr algn="ctr" fontAlgn="b"/>
                      <a:r>
                        <a:rPr lang="en-US" sz="1100" b="0" i="0" u="none" strike="noStrike">
                          <a:solidFill>
                            <a:srgbClr val="000000"/>
                          </a:solidFill>
                          <a:effectLst/>
                          <a:latin typeface="Arial (Body)"/>
                        </a:rPr>
                        <a:t>6448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Roseville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0.671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87190136"/>
                  </a:ext>
                </a:extLst>
              </a:tr>
              <a:tr h="230420">
                <a:tc>
                  <a:txBody>
                    <a:bodyPr/>
                    <a:lstStyle/>
                    <a:p>
                      <a:pPr algn="ctr" fontAlgn="b"/>
                      <a:r>
                        <a:rPr lang="en-US" sz="1100" b="0" i="0" u="none" strike="noStrike">
                          <a:solidFill>
                            <a:srgbClr val="000000"/>
                          </a:solidFill>
                          <a:effectLst/>
                          <a:latin typeface="Arial (Body)"/>
                        </a:rPr>
                        <a:t>6540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Ashville Village WRRF</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6840774"/>
                  </a:ext>
                </a:extLst>
              </a:tr>
            </a:tbl>
          </a:graphicData>
        </a:graphic>
      </p:graphicFrame>
      <p:graphicFrame>
        <p:nvGraphicFramePr>
          <p:cNvPr id="11" name="Table 10">
            <a:extLst>
              <a:ext uri="{FF2B5EF4-FFF2-40B4-BE49-F238E27FC236}">
                <a16:creationId xmlns:a16="http://schemas.microsoft.com/office/drawing/2014/main" id="{A20ADBC9-82DC-C8F3-4246-BEF432CA3E8C}"/>
              </a:ext>
            </a:extLst>
          </p:cNvPr>
          <p:cNvGraphicFramePr>
            <a:graphicFrameLocks noGrp="1"/>
          </p:cNvGraphicFramePr>
          <p:nvPr>
            <p:extLst>
              <p:ext uri="{D42A27DB-BD31-4B8C-83A1-F6EECF244321}">
                <p14:modId xmlns:p14="http://schemas.microsoft.com/office/powerpoint/2010/main" val="3548252683"/>
              </p:ext>
            </p:extLst>
          </p:nvPr>
        </p:nvGraphicFramePr>
        <p:xfrm>
          <a:off x="8142515" y="1943304"/>
          <a:ext cx="3931920" cy="4239002"/>
        </p:xfrm>
        <a:graphic>
          <a:graphicData uri="http://schemas.openxmlformats.org/drawingml/2006/table">
            <a:tbl>
              <a:tblPr/>
              <a:tblGrid>
                <a:gridCol w="740859">
                  <a:extLst>
                    <a:ext uri="{9D8B030D-6E8A-4147-A177-3AD203B41FA5}">
                      <a16:colId xmlns:a16="http://schemas.microsoft.com/office/drawing/2014/main" val="3610413261"/>
                    </a:ext>
                  </a:extLst>
                </a:gridCol>
                <a:gridCol w="2495826">
                  <a:extLst>
                    <a:ext uri="{9D8B030D-6E8A-4147-A177-3AD203B41FA5}">
                      <a16:colId xmlns:a16="http://schemas.microsoft.com/office/drawing/2014/main" val="1887368049"/>
                    </a:ext>
                  </a:extLst>
                </a:gridCol>
                <a:gridCol w="695235">
                  <a:extLst>
                    <a:ext uri="{9D8B030D-6E8A-4147-A177-3AD203B41FA5}">
                      <a16:colId xmlns:a16="http://schemas.microsoft.com/office/drawing/2014/main" val="620796763"/>
                    </a:ext>
                  </a:extLst>
                </a:gridCol>
              </a:tblGrid>
              <a:tr h="373856">
                <a:tc>
                  <a:txBody>
                    <a:bodyPr/>
                    <a:lstStyle/>
                    <a:p>
                      <a:pPr algn="ctr" fontAlgn="b"/>
                      <a:r>
                        <a:rPr lang="en-US" sz="1100" b="1" i="0" u="none" strike="noStrike">
                          <a:solidFill>
                            <a:srgbClr val="000000"/>
                          </a:solidFill>
                          <a:effectLst/>
                          <a:latin typeface="Arial (Body)"/>
                        </a:rPr>
                        <a:t>OASIS NUMBER</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PLANT NAME</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Arial (Body)"/>
                        </a:rPr>
                        <a:t>Capacity (MGD)</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5372130"/>
                  </a:ext>
                </a:extLst>
              </a:tr>
              <a:tr h="212585">
                <a:tc>
                  <a:txBody>
                    <a:bodyPr/>
                    <a:lstStyle/>
                    <a:p>
                      <a:pPr algn="ctr" fontAlgn="b"/>
                      <a:r>
                        <a:rPr lang="en-US" sz="1100" b="0" i="0" u="none" strike="noStrike">
                          <a:solidFill>
                            <a:srgbClr val="000000"/>
                          </a:solidFill>
                          <a:effectLst/>
                          <a:latin typeface="Arial (Body)"/>
                        </a:rPr>
                        <a:t>6541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Circleville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3254438"/>
                  </a:ext>
                </a:extLst>
              </a:tr>
              <a:tr h="212585">
                <a:tc>
                  <a:txBody>
                    <a:bodyPr/>
                    <a:lstStyle/>
                    <a:p>
                      <a:pPr algn="ctr" fontAlgn="b"/>
                      <a:r>
                        <a:rPr lang="en-US" sz="1100" b="0" i="0" u="none" strike="noStrike">
                          <a:solidFill>
                            <a:srgbClr val="000000"/>
                          </a:solidFill>
                          <a:effectLst/>
                          <a:latin typeface="Arial (Body)"/>
                        </a:rPr>
                        <a:t>6542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Commercial Point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0.43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971276"/>
                  </a:ext>
                </a:extLst>
              </a:tr>
              <a:tr h="212585">
                <a:tc>
                  <a:txBody>
                    <a:bodyPr/>
                    <a:lstStyle/>
                    <a:p>
                      <a:pPr algn="ctr" fontAlgn="b"/>
                      <a:r>
                        <a:rPr lang="en-US" sz="1100" b="0" i="0" u="none" strike="noStrike">
                          <a:solidFill>
                            <a:srgbClr val="000000"/>
                          </a:solidFill>
                          <a:effectLst/>
                          <a:latin typeface="Arial (Body)"/>
                        </a:rPr>
                        <a:t>6543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New Holland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8059351"/>
                  </a:ext>
                </a:extLst>
              </a:tr>
              <a:tr h="212585">
                <a:tc>
                  <a:txBody>
                    <a:bodyPr/>
                    <a:lstStyle/>
                    <a:p>
                      <a:pPr algn="ctr" fontAlgn="b"/>
                      <a:r>
                        <a:rPr lang="en-US" sz="1100" b="0" i="0" u="none" strike="noStrike">
                          <a:solidFill>
                            <a:srgbClr val="000000"/>
                          </a:solidFill>
                          <a:effectLst/>
                          <a:latin typeface="Arial (Body)"/>
                        </a:rPr>
                        <a:t>6544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Pickaway Correctional Institution</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2.3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2442857"/>
                  </a:ext>
                </a:extLst>
              </a:tr>
              <a:tr h="212585">
                <a:tc>
                  <a:txBody>
                    <a:bodyPr/>
                    <a:lstStyle/>
                    <a:p>
                      <a:pPr algn="ctr" fontAlgn="b"/>
                      <a:r>
                        <a:rPr lang="en-US" sz="1100" b="0" i="0" u="none" strike="noStrike">
                          <a:solidFill>
                            <a:srgbClr val="000000"/>
                          </a:solidFill>
                          <a:effectLst/>
                          <a:latin typeface="Arial (Body)"/>
                        </a:rPr>
                        <a:t>6545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South Bloomfield WWTP No 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2052846"/>
                  </a:ext>
                </a:extLst>
              </a:tr>
              <a:tr h="212585">
                <a:tc>
                  <a:txBody>
                    <a:bodyPr/>
                    <a:lstStyle/>
                    <a:p>
                      <a:pPr algn="ctr" fontAlgn="b"/>
                      <a:r>
                        <a:rPr lang="en-US" sz="1100" b="0" i="0" u="none" strike="noStrike">
                          <a:solidFill>
                            <a:srgbClr val="000000"/>
                          </a:solidFill>
                          <a:effectLst/>
                          <a:latin typeface="Arial (Body)"/>
                        </a:rPr>
                        <a:t>6546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Williamsport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7685288"/>
                  </a:ext>
                </a:extLst>
              </a:tr>
              <a:tr h="373856">
                <a:tc>
                  <a:txBody>
                    <a:bodyPr/>
                    <a:lstStyle/>
                    <a:p>
                      <a:pPr algn="ctr" fontAlgn="b"/>
                      <a:r>
                        <a:rPr lang="en-US" sz="1100" b="0" i="0" u="none" strike="noStrike">
                          <a:solidFill>
                            <a:srgbClr val="000000"/>
                          </a:solidFill>
                          <a:effectLst/>
                          <a:latin typeface="Arial (Body)"/>
                        </a:rPr>
                        <a:t>6547</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Earnhart Hill Regional W &amp; SD WWTP #2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04072210"/>
                  </a:ext>
                </a:extLst>
              </a:tr>
              <a:tr h="212585">
                <a:tc>
                  <a:txBody>
                    <a:bodyPr/>
                    <a:lstStyle/>
                    <a:p>
                      <a:pPr algn="ctr" fontAlgn="b"/>
                      <a:r>
                        <a:rPr lang="en-US" sz="1100" b="0" i="0" u="none" strike="noStrike">
                          <a:solidFill>
                            <a:srgbClr val="000000"/>
                          </a:solidFill>
                          <a:effectLst/>
                          <a:latin typeface="Arial (Body)"/>
                        </a:rPr>
                        <a:t>7140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Chillicothe WWTP - Easterly</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3.8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4901041"/>
                  </a:ext>
                </a:extLst>
              </a:tr>
              <a:tr h="212585">
                <a:tc>
                  <a:txBody>
                    <a:bodyPr/>
                    <a:lstStyle/>
                    <a:p>
                      <a:pPr algn="ctr" fontAlgn="b"/>
                      <a:r>
                        <a:rPr lang="en-US" sz="1100" b="0" i="0" u="none" strike="noStrike">
                          <a:solidFill>
                            <a:srgbClr val="000000"/>
                          </a:solidFill>
                          <a:effectLst/>
                          <a:latin typeface="Arial (Body)"/>
                        </a:rPr>
                        <a:t>7141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Clarksburg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0.06</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9405150"/>
                  </a:ext>
                </a:extLst>
              </a:tr>
              <a:tr h="212585">
                <a:tc>
                  <a:txBody>
                    <a:bodyPr/>
                    <a:lstStyle/>
                    <a:p>
                      <a:pPr algn="ctr" fontAlgn="b"/>
                      <a:r>
                        <a:rPr lang="en-US" sz="1100" b="0" i="0" u="none" strike="noStrike">
                          <a:solidFill>
                            <a:srgbClr val="000000"/>
                          </a:solidFill>
                          <a:effectLst/>
                          <a:latin typeface="Arial (Body)"/>
                        </a:rPr>
                        <a:t>7142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Frankfort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0.19</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5841679"/>
                  </a:ext>
                </a:extLst>
              </a:tr>
              <a:tr h="212585">
                <a:tc>
                  <a:txBody>
                    <a:bodyPr/>
                    <a:lstStyle/>
                    <a:p>
                      <a:pPr algn="ctr" fontAlgn="b"/>
                      <a:r>
                        <a:rPr lang="en-US" sz="1100" b="0" i="0" u="none" strike="noStrike">
                          <a:solidFill>
                            <a:srgbClr val="000000"/>
                          </a:solidFill>
                          <a:effectLst/>
                          <a:latin typeface="Arial (Body)"/>
                        </a:rPr>
                        <a:t>7143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Kingston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0.052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3828821"/>
                  </a:ext>
                </a:extLst>
              </a:tr>
              <a:tr h="212585">
                <a:tc>
                  <a:txBody>
                    <a:bodyPr/>
                    <a:lstStyle/>
                    <a:p>
                      <a:pPr algn="ctr" fontAlgn="b"/>
                      <a:r>
                        <a:rPr lang="en-US" sz="1100" b="0" i="0" u="none" strike="noStrike">
                          <a:solidFill>
                            <a:srgbClr val="000000"/>
                          </a:solidFill>
                          <a:effectLst/>
                          <a:latin typeface="Arial (Body)"/>
                        </a:rPr>
                        <a:t>7144</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South Salem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0.03</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013267"/>
                  </a:ext>
                </a:extLst>
              </a:tr>
              <a:tr h="212585">
                <a:tc>
                  <a:txBody>
                    <a:bodyPr/>
                    <a:lstStyle/>
                    <a:p>
                      <a:pPr algn="ctr" fontAlgn="b"/>
                      <a:r>
                        <a:rPr lang="en-US" sz="1100" b="0" i="0" u="none" strike="noStrike">
                          <a:solidFill>
                            <a:srgbClr val="000000"/>
                          </a:solidFill>
                          <a:effectLst/>
                          <a:latin typeface="Arial (Body)"/>
                        </a:rPr>
                        <a:t>7145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Village of Bainbridge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0.15</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5408208"/>
                  </a:ext>
                </a:extLst>
              </a:tr>
              <a:tr h="368042">
                <a:tc>
                  <a:txBody>
                    <a:bodyPr/>
                    <a:lstStyle/>
                    <a:p>
                      <a:pPr algn="ctr" fontAlgn="b"/>
                      <a:r>
                        <a:rPr lang="en-US" sz="1100" b="0" i="0" u="none" strike="noStrike">
                          <a:solidFill>
                            <a:srgbClr val="000000"/>
                          </a:solidFill>
                          <a:effectLst/>
                          <a:latin typeface="Arial (Body)"/>
                        </a:rPr>
                        <a:t>8040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Liberty Twp Regional Treatment Facility</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9903269"/>
                  </a:ext>
                </a:extLst>
              </a:tr>
              <a:tr h="212585">
                <a:tc>
                  <a:txBody>
                    <a:bodyPr/>
                    <a:lstStyle/>
                    <a:p>
                      <a:pPr algn="ctr" fontAlgn="b"/>
                      <a:r>
                        <a:rPr lang="en-US" sz="1100" b="0" i="0" u="none" strike="noStrike">
                          <a:solidFill>
                            <a:srgbClr val="000000"/>
                          </a:solidFill>
                          <a:effectLst/>
                          <a:latin typeface="Arial (Body)"/>
                        </a:rPr>
                        <a:t>8041</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Marysville WRF</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10</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003262"/>
                  </a:ext>
                </a:extLst>
              </a:tr>
              <a:tr h="212585">
                <a:tc>
                  <a:txBody>
                    <a:bodyPr/>
                    <a:lstStyle/>
                    <a:p>
                      <a:pPr algn="ctr" fontAlgn="b"/>
                      <a:r>
                        <a:rPr lang="en-US" sz="1100" b="0" i="0" u="none" strike="noStrike">
                          <a:solidFill>
                            <a:srgbClr val="000000"/>
                          </a:solidFill>
                          <a:effectLst/>
                          <a:latin typeface="Arial (Body)"/>
                        </a:rPr>
                        <a:t>8042</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Richwood WWTP</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Body)"/>
                        </a:rPr>
                        <a:t>0.38</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3057011"/>
                  </a:ext>
                </a:extLst>
              </a:tr>
            </a:tbl>
          </a:graphicData>
        </a:graphic>
      </p:graphicFrame>
    </p:spTree>
    <p:extLst>
      <p:ext uri="{BB962C8B-B14F-4D97-AF65-F5344CB8AC3E}">
        <p14:creationId xmlns:p14="http://schemas.microsoft.com/office/powerpoint/2010/main" val="29480479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C8868-32AF-E1E8-8B21-90FF242393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6725E3-400B-38BC-5BAB-7EC8E412CCF5}"/>
              </a:ext>
            </a:extLst>
          </p:cNvPr>
          <p:cNvSpPr>
            <a:spLocks noGrp="1"/>
          </p:cNvSpPr>
          <p:nvPr>
            <p:ph type="title"/>
          </p:nvPr>
        </p:nvSpPr>
        <p:spPr/>
        <p:txBody>
          <a:bodyPr/>
          <a:lstStyle/>
          <a:p>
            <a:r>
              <a:rPr lang="en-US"/>
              <a:t>Assumed WWTP Capacity Changes</a:t>
            </a:r>
          </a:p>
        </p:txBody>
      </p:sp>
      <p:sp>
        <p:nvSpPr>
          <p:cNvPr id="3" name="Slide Number Placeholder 2">
            <a:extLst>
              <a:ext uri="{FF2B5EF4-FFF2-40B4-BE49-F238E27FC236}">
                <a16:creationId xmlns:a16="http://schemas.microsoft.com/office/drawing/2014/main" id="{40D92D6F-D80B-E434-815C-D2D6CE1D856B}"/>
              </a:ext>
            </a:extLst>
          </p:cNvPr>
          <p:cNvSpPr>
            <a:spLocks noGrp="1"/>
          </p:cNvSpPr>
          <p:nvPr>
            <p:ph type="sldNum" sz="quarter" idx="10"/>
          </p:nvPr>
        </p:nvSpPr>
        <p:spPr/>
        <p:txBody>
          <a:bodyPr/>
          <a:lstStyle/>
          <a:p>
            <a:fld id="{ABF72756-0213-4A1F-BBDA-2E3072667FD8}" type="slidenum">
              <a:rPr lang="en-US" smtClean="0"/>
              <a:pPr/>
              <a:t>65</a:t>
            </a:fld>
            <a:endParaRPr lang="en-US"/>
          </a:p>
        </p:txBody>
      </p:sp>
      <p:sp>
        <p:nvSpPr>
          <p:cNvPr id="4" name="Text Placeholder 3">
            <a:extLst>
              <a:ext uri="{FF2B5EF4-FFF2-40B4-BE49-F238E27FC236}">
                <a16:creationId xmlns:a16="http://schemas.microsoft.com/office/drawing/2014/main" id="{2CF5A371-02D1-20C9-21C1-D15E24F0B51D}"/>
              </a:ext>
            </a:extLst>
          </p:cNvPr>
          <p:cNvSpPr>
            <a:spLocks noGrp="1"/>
          </p:cNvSpPr>
          <p:nvPr>
            <p:ph type="body" sz="quarter" idx="12"/>
          </p:nvPr>
        </p:nvSpPr>
        <p:spPr/>
        <p:txBody>
          <a:bodyPr/>
          <a:lstStyle/>
          <a:p>
            <a:endParaRPr lang="en-US"/>
          </a:p>
        </p:txBody>
      </p:sp>
      <p:graphicFrame>
        <p:nvGraphicFramePr>
          <p:cNvPr id="7" name="Table 6">
            <a:extLst>
              <a:ext uri="{FF2B5EF4-FFF2-40B4-BE49-F238E27FC236}">
                <a16:creationId xmlns:a16="http://schemas.microsoft.com/office/drawing/2014/main" id="{B6B756E0-5E47-E406-F68F-D07340C567C4}"/>
              </a:ext>
            </a:extLst>
          </p:cNvPr>
          <p:cNvGraphicFramePr>
            <a:graphicFrameLocks noGrp="1"/>
          </p:cNvGraphicFramePr>
          <p:nvPr>
            <p:extLst>
              <p:ext uri="{D42A27DB-BD31-4B8C-83A1-F6EECF244321}">
                <p14:modId xmlns:p14="http://schemas.microsoft.com/office/powerpoint/2010/main" val="1985794019"/>
              </p:ext>
            </p:extLst>
          </p:nvPr>
        </p:nvGraphicFramePr>
        <p:xfrm>
          <a:off x="1788160" y="2470442"/>
          <a:ext cx="8361680" cy="2243997"/>
        </p:xfrm>
        <a:graphic>
          <a:graphicData uri="http://schemas.openxmlformats.org/drawingml/2006/table">
            <a:tbl>
              <a:tblPr/>
              <a:tblGrid>
                <a:gridCol w="1402080">
                  <a:extLst>
                    <a:ext uri="{9D8B030D-6E8A-4147-A177-3AD203B41FA5}">
                      <a16:colId xmlns:a16="http://schemas.microsoft.com/office/drawing/2014/main" val="3308140025"/>
                    </a:ext>
                  </a:extLst>
                </a:gridCol>
                <a:gridCol w="1137920">
                  <a:extLst>
                    <a:ext uri="{9D8B030D-6E8A-4147-A177-3AD203B41FA5}">
                      <a16:colId xmlns:a16="http://schemas.microsoft.com/office/drawing/2014/main" val="2321182019"/>
                    </a:ext>
                  </a:extLst>
                </a:gridCol>
                <a:gridCol w="2108297">
                  <a:extLst>
                    <a:ext uri="{9D8B030D-6E8A-4147-A177-3AD203B41FA5}">
                      <a16:colId xmlns:a16="http://schemas.microsoft.com/office/drawing/2014/main" val="1549340513"/>
                    </a:ext>
                  </a:extLst>
                </a:gridCol>
                <a:gridCol w="1153063">
                  <a:extLst>
                    <a:ext uri="{9D8B030D-6E8A-4147-A177-3AD203B41FA5}">
                      <a16:colId xmlns:a16="http://schemas.microsoft.com/office/drawing/2014/main" val="179897633"/>
                    </a:ext>
                  </a:extLst>
                </a:gridCol>
                <a:gridCol w="1046480">
                  <a:extLst>
                    <a:ext uri="{9D8B030D-6E8A-4147-A177-3AD203B41FA5}">
                      <a16:colId xmlns:a16="http://schemas.microsoft.com/office/drawing/2014/main" val="335633800"/>
                    </a:ext>
                  </a:extLst>
                </a:gridCol>
                <a:gridCol w="1513840">
                  <a:extLst>
                    <a:ext uri="{9D8B030D-6E8A-4147-A177-3AD203B41FA5}">
                      <a16:colId xmlns:a16="http://schemas.microsoft.com/office/drawing/2014/main" val="470325793"/>
                    </a:ext>
                  </a:extLst>
                </a:gridCol>
              </a:tblGrid>
              <a:tr h="509227">
                <a:tc>
                  <a:txBody>
                    <a:bodyPr/>
                    <a:lstStyle/>
                    <a:p>
                      <a:pPr algn="ctr" rtl="0" fontAlgn="ctr"/>
                      <a:r>
                        <a:rPr lang="en-US" sz="1100" b="1" i="0" u="none" strike="noStrike">
                          <a:solidFill>
                            <a:srgbClr val="000000"/>
                          </a:solidFill>
                          <a:effectLst/>
                          <a:latin typeface="Arial (Body)"/>
                        </a:rPr>
                        <a:t>COUNTY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OASIS </a:t>
                      </a:r>
                    </a:p>
                    <a:p>
                      <a:pPr algn="ctr" rtl="0" fontAlgn="ctr"/>
                      <a:r>
                        <a:rPr lang="en-US" sz="1100" b="1" i="0" u="none" strike="noStrike">
                          <a:solidFill>
                            <a:srgbClr val="000000"/>
                          </a:solidFill>
                          <a:effectLst/>
                          <a:latin typeface="Arial (Body)"/>
                        </a:rPr>
                        <a:t>NUMBER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PLANT NAME </a:t>
                      </a:r>
                    </a:p>
                    <a:p>
                      <a:pPr algn="ctr" rtl="0" fontAlgn="ctr"/>
                      <a:r>
                        <a:rPr lang="en-US" sz="1100" b="1" i="0" u="none" strike="noStrike">
                          <a:solidFill>
                            <a:srgbClr val="000000"/>
                          </a:solidFill>
                          <a:effectLst/>
                          <a:latin typeface="Arial (Body)"/>
                        </a:rPr>
                        <a:t>(NODE)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BASECASE CAPACITY </a:t>
                      </a:r>
                    </a:p>
                    <a:p>
                      <a:pPr algn="ctr" rtl="0" fontAlgn="ctr"/>
                      <a:r>
                        <a:rPr lang="en-US" sz="1100" b="1" i="0" u="none" strike="noStrike">
                          <a:solidFill>
                            <a:srgbClr val="000000"/>
                          </a:solidFill>
                          <a:effectLst/>
                          <a:latin typeface="Arial (Body)"/>
                        </a:rPr>
                        <a:t>(MGD)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FUTURE CAPACITY </a:t>
                      </a:r>
                    </a:p>
                    <a:p>
                      <a:pPr algn="ctr" rtl="0" fontAlgn="ctr"/>
                      <a:r>
                        <a:rPr lang="en-US" sz="1100" b="1" i="0" u="none" strike="noStrike">
                          <a:solidFill>
                            <a:srgbClr val="000000"/>
                          </a:solidFill>
                          <a:effectLst/>
                          <a:latin typeface="Arial (Body)"/>
                        </a:rPr>
                        <a:t>(MGD)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YEAR FUTURE CAPACITY INCORPORATED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4074512"/>
                  </a:ext>
                </a:extLst>
              </a:tr>
              <a:tr h="288592">
                <a:tc>
                  <a:txBody>
                    <a:bodyPr/>
                    <a:lstStyle/>
                    <a:p>
                      <a:pPr algn="ctr" rtl="0" fontAlgn="b"/>
                      <a:r>
                        <a:rPr lang="en-US" sz="1100" b="0" i="0" u="none" strike="noStrike">
                          <a:solidFill>
                            <a:srgbClr val="000000"/>
                          </a:solidFill>
                          <a:effectLst/>
                          <a:latin typeface="Arial (Body)"/>
                        </a:rPr>
                        <a:t>Licking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4523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Johnstown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4224342"/>
                  </a:ext>
                </a:extLst>
              </a:tr>
              <a:tr h="288592">
                <a:tc>
                  <a:txBody>
                    <a:bodyPr/>
                    <a:lstStyle/>
                    <a:p>
                      <a:pPr algn="ctr" rtl="0" fontAlgn="b"/>
                      <a:r>
                        <a:rPr lang="en-US" sz="1100" b="0" i="0" u="none" strike="noStrike">
                          <a:solidFill>
                            <a:srgbClr val="000000"/>
                          </a:solidFill>
                          <a:effectLst/>
                          <a:latin typeface="Arial (Body)"/>
                        </a:rPr>
                        <a:t>Madison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4948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Mid-Ohio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4581071"/>
                  </a:ext>
                </a:extLst>
              </a:tr>
              <a:tr h="288592">
                <a:tc>
                  <a:txBody>
                    <a:bodyPr/>
                    <a:lstStyle/>
                    <a:p>
                      <a:pPr algn="ctr" rtl="0" fontAlgn="b"/>
                      <a:r>
                        <a:rPr lang="en-US" sz="1100" b="0" i="0" u="none" strike="noStrike">
                          <a:solidFill>
                            <a:srgbClr val="000000"/>
                          </a:solidFill>
                          <a:effectLst/>
                          <a:latin typeface="Arial (Body)"/>
                        </a:rPr>
                        <a:t>Pickaway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6542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Commercial Point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0.43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646799"/>
                  </a:ext>
                </a:extLst>
              </a:tr>
              <a:tr h="288592">
                <a:tc>
                  <a:txBody>
                    <a:bodyPr/>
                    <a:lstStyle/>
                    <a:p>
                      <a:pPr algn="ctr" rtl="0" fontAlgn="b"/>
                      <a:r>
                        <a:rPr lang="en-US" sz="1100" b="0" i="0" u="none" strike="noStrike">
                          <a:solidFill>
                            <a:srgbClr val="000000"/>
                          </a:solidFill>
                          <a:effectLst/>
                          <a:latin typeface="Arial (Body)"/>
                        </a:rPr>
                        <a:t>Licking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4553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Wagram</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2843956"/>
                  </a:ext>
                </a:extLst>
              </a:tr>
              <a:tr h="288592">
                <a:tc>
                  <a:txBody>
                    <a:bodyPr/>
                    <a:lstStyle/>
                    <a:p>
                      <a:pPr algn="ctr" rtl="0" fontAlgn="b"/>
                      <a:r>
                        <a:rPr lang="en-US" sz="1100" b="0" i="0" u="none" strike="noStrike">
                          <a:solidFill>
                            <a:srgbClr val="000000"/>
                          </a:solidFill>
                          <a:effectLst/>
                          <a:latin typeface="Arial (Body)"/>
                        </a:rPr>
                        <a:t>Licking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4550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Pataskala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8425562"/>
                  </a:ext>
                </a:extLst>
              </a:tr>
              <a:tr h="288592">
                <a:tc>
                  <a:txBody>
                    <a:bodyPr/>
                    <a:lstStyle/>
                    <a:p>
                      <a:pPr algn="ctr" rtl="0" fontAlgn="b"/>
                      <a:r>
                        <a:rPr lang="en-US" sz="1100" b="0" i="0" u="none" strike="noStrike">
                          <a:solidFill>
                            <a:srgbClr val="000000"/>
                          </a:solidFill>
                          <a:effectLst/>
                          <a:latin typeface="Arial (Body)"/>
                        </a:rPr>
                        <a:t>Logan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4642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Logan County ERSD WWTP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83234129"/>
                  </a:ext>
                </a:extLst>
              </a:tr>
            </a:tbl>
          </a:graphicData>
        </a:graphic>
      </p:graphicFrame>
      <p:graphicFrame>
        <p:nvGraphicFramePr>
          <p:cNvPr id="9" name="Table 8">
            <a:extLst>
              <a:ext uri="{FF2B5EF4-FFF2-40B4-BE49-F238E27FC236}">
                <a16:creationId xmlns:a16="http://schemas.microsoft.com/office/drawing/2014/main" id="{1ED899DE-CD1A-7561-BDF3-2C2063BDAA7E}"/>
              </a:ext>
            </a:extLst>
          </p:cNvPr>
          <p:cNvGraphicFramePr>
            <a:graphicFrameLocks noGrp="1"/>
          </p:cNvGraphicFramePr>
          <p:nvPr>
            <p:extLst>
              <p:ext uri="{D42A27DB-BD31-4B8C-83A1-F6EECF244321}">
                <p14:modId xmlns:p14="http://schemas.microsoft.com/office/powerpoint/2010/main" val="3048002194"/>
              </p:ext>
            </p:extLst>
          </p:nvPr>
        </p:nvGraphicFramePr>
        <p:xfrm>
          <a:off x="1767840" y="5041022"/>
          <a:ext cx="8453120" cy="1135187"/>
        </p:xfrm>
        <a:graphic>
          <a:graphicData uri="http://schemas.openxmlformats.org/drawingml/2006/table">
            <a:tbl>
              <a:tblPr/>
              <a:tblGrid>
                <a:gridCol w="1402080">
                  <a:extLst>
                    <a:ext uri="{9D8B030D-6E8A-4147-A177-3AD203B41FA5}">
                      <a16:colId xmlns:a16="http://schemas.microsoft.com/office/drawing/2014/main" val="156436815"/>
                    </a:ext>
                  </a:extLst>
                </a:gridCol>
                <a:gridCol w="1117600">
                  <a:extLst>
                    <a:ext uri="{9D8B030D-6E8A-4147-A177-3AD203B41FA5}">
                      <a16:colId xmlns:a16="http://schemas.microsoft.com/office/drawing/2014/main" val="2102446495"/>
                    </a:ext>
                  </a:extLst>
                </a:gridCol>
                <a:gridCol w="2123440">
                  <a:extLst>
                    <a:ext uri="{9D8B030D-6E8A-4147-A177-3AD203B41FA5}">
                      <a16:colId xmlns:a16="http://schemas.microsoft.com/office/drawing/2014/main" val="884023787"/>
                    </a:ext>
                  </a:extLst>
                </a:gridCol>
                <a:gridCol w="1188720">
                  <a:extLst>
                    <a:ext uri="{9D8B030D-6E8A-4147-A177-3AD203B41FA5}">
                      <a16:colId xmlns:a16="http://schemas.microsoft.com/office/drawing/2014/main" val="3291552276"/>
                    </a:ext>
                  </a:extLst>
                </a:gridCol>
                <a:gridCol w="1087120">
                  <a:extLst>
                    <a:ext uri="{9D8B030D-6E8A-4147-A177-3AD203B41FA5}">
                      <a16:colId xmlns:a16="http://schemas.microsoft.com/office/drawing/2014/main" val="2651131911"/>
                    </a:ext>
                  </a:extLst>
                </a:gridCol>
                <a:gridCol w="1534160">
                  <a:extLst>
                    <a:ext uri="{9D8B030D-6E8A-4147-A177-3AD203B41FA5}">
                      <a16:colId xmlns:a16="http://schemas.microsoft.com/office/drawing/2014/main" val="956439679"/>
                    </a:ext>
                  </a:extLst>
                </a:gridCol>
              </a:tblGrid>
              <a:tr h="532089">
                <a:tc>
                  <a:txBody>
                    <a:bodyPr/>
                    <a:lstStyle/>
                    <a:p>
                      <a:pPr algn="ctr" rtl="0" fontAlgn="ctr"/>
                      <a:r>
                        <a:rPr lang="en-US" sz="1100" b="1" i="0" u="none" strike="noStrike">
                          <a:solidFill>
                            <a:srgbClr val="000000"/>
                          </a:solidFill>
                          <a:effectLst/>
                          <a:latin typeface="Arial (Body)"/>
                        </a:rPr>
                        <a:t>COUNTY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OASIS </a:t>
                      </a:r>
                    </a:p>
                    <a:p>
                      <a:pPr algn="ctr" rtl="0" fontAlgn="ctr"/>
                      <a:r>
                        <a:rPr lang="en-US" sz="1100" b="1" i="0" u="none" strike="noStrike">
                          <a:solidFill>
                            <a:srgbClr val="000000"/>
                          </a:solidFill>
                          <a:effectLst/>
                          <a:latin typeface="Arial (Body)"/>
                        </a:rPr>
                        <a:t>NUMBER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PLANT NAME </a:t>
                      </a:r>
                    </a:p>
                    <a:p>
                      <a:pPr algn="ctr" rtl="0" fontAlgn="ctr"/>
                      <a:r>
                        <a:rPr lang="en-US" sz="1100" b="1" i="0" u="none" strike="noStrike">
                          <a:solidFill>
                            <a:srgbClr val="000000"/>
                          </a:solidFill>
                          <a:effectLst/>
                          <a:latin typeface="Arial (Body)"/>
                        </a:rPr>
                        <a:t>(NODE)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BASECASE CAPACITY </a:t>
                      </a:r>
                    </a:p>
                    <a:p>
                      <a:pPr algn="ctr" rtl="0" fontAlgn="ctr"/>
                      <a:r>
                        <a:rPr lang="en-US" sz="1100" b="1" i="0" u="none" strike="noStrike">
                          <a:solidFill>
                            <a:srgbClr val="000000"/>
                          </a:solidFill>
                          <a:effectLst/>
                          <a:latin typeface="Arial (Body)"/>
                        </a:rPr>
                        <a:t>(MGD)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FUTURE CAPACITY </a:t>
                      </a:r>
                    </a:p>
                    <a:p>
                      <a:pPr algn="ctr" rtl="0" fontAlgn="ctr"/>
                      <a:r>
                        <a:rPr lang="en-US" sz="1100" b="1" i="0" u="none" strike="noStrike">
                          <a:solidFill>
                            <a:srgbClr val="000000"/>
                          </a:solidFill>
                          <a:effectLst/>
                          <a:latin typeface="Arial (Body)"/>
                        </a:rPr>
                        <a:t>(MGD)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YEAR OF DECOMISSIONING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90559960"/>
                  </a:ext>
                </a:extLst>
              </a:tr>
              <a:tr h="301549">
                <a:tc>
                  <a:txBody>
                    <a:bodyPr/>
                    <a:lstStyle/>
                    <a:p>
                      <a:pPr algn="ctr" rtl="0" fontAlgn="b"/>
                      <a:r>
                        <a:rPr lang="en-US" sz="1100" b="0" i="0" u="none" strike="noStrike">
                          <a:solidFill>
                            <a:srgbClr val="000000"/>
                          </a:solidFill>
                          <a:effectLst/>
                          <a:latin typeface="Arial (Body)"/>
                        </a:rPr>
                        <a:t>Madison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4946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Madison County SSD 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0.15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1890011"/>
                  </a:ext>
                </a:extLst>
              </a:tr>
              <a:tr h="301549">
                <a:tc>
                  <a:txBody>
                    <a:bodyPr/>
                    <a:lstStyle/>
                    <a:p>
                      <a:pPr algn="ctr" rtl="0" fontAlgn="b"/>
                      <a:r>
                        <a:rPr lang="en-US" sz="1100" b="0" i="0" u="none" strike="noStrike">
                          <a:solidFill>
                            <a:srgbClr val="000000"/>
                          </a:solidFill>
                          <a:effectLst/>
                          <a:latin typeface="Arial (Body)"/>
                        </a:rPr>
                        <a:t>Madison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4941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Madison County SSD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4605180"/>
                  </a:ext>
                </a:extLst>
              </a:tr>
            </a:tbl>
          </a:graphicData>
        </a:graphic>
      </p:graphicFrame>
      <p:sp>
        <p:nvSpPr>
          <p:cNvPr id="5" name="TextBox 4">
            <a:extLst>
              <a:ext uri="{FF2B5EF4-FFF2-40B4-BE49-F238E27FC236}">
                <a16:creationId xmlns:a16="http://schemas.microsoft.com/office/drawing/2014/main" id="{0DCA05AC-51C9-9BDC-F94D-DDC434572BB8}"/>
              </a:ext>
            </a:extLst>
          </p:cNvPr>
          <p:cNvSpPr txBox="1"/>
          <p:nvPr/>
        </p:nvSpPr>
        <p:spPr>
          <a:xfrm>
            <a:off x="620486" y="1491080"/>
            <a:ext cx="8837839" cy="830997"/>
          </a:xfrm>
          <a:prstGeom prst="rect">
            <a:avLst/>
          </a:prstGeom>
          <a:noFill/>
        </p:spPr>
        <p:txBody>
          <a:bodyPr wrap="square" lIns="0" rIns="0" rtlCol="0">
            <a:spAutoFit/>
          </a:bodyPr>
          <a:lstStyle/>
          <a:p>
            <a:pPr algn="l"/>
            <a:r>
              <a:rPr lang="en-US" sz="1600">
                <a:solidFill>
                  <a:srgbClr val="404040"/>
                </a:solidFill>
                <a:latin typeface="+mj-lt"/>
              </a:rPr>
              <a:t>Future plants, decommissioned plants, and increased capacities were incorporated into the model for future model years. These assumed changes are as follows:</a:t>
            </a:r>
          </a:p>
          <a:p>
            <a:pPr algn="l"/>
            <a:endParaRPr lang="en-US" sz="1600">
              <a:solidFill>
                <a:srgbClr val="404040"/>
              </a:solidFill>
              <a:highlight>
                <a:srgbClr val="FFFF00"/>
              </a:highlight>
              <a:latin typeface="+mj-lt"/>
            </a:endParaRPr>
          </a:p>
        </p:txBody>
      </p:sp>
    </p:spTree>
    <p:extLst>
      <p:ext uri="{BB962C8B-B14F-4D97-AF65-F5344CB8AC3E}">
        <p14:creationId xmlns:p14="http://schemas.microsoft.com/office/powerpoint/2010/main" val="41497432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5A9BDF-66D3-290D-805D-771F3B226A67}"/>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14B598BB-E17B-8558-DFE8-605D128303E5}"/>
              </a:ext>
            </a:extLst>
          </p:cNvPr>
          <p:cNvSpPr>
            <a:spLocks noGrp="1"/>
          </p:cNvSpPr>
          <p:nvPr>
            <p:ph type="title"/>
          </p:nvPr>
        </p:nvSpPr>
        <p:spPr/>
        <p:txBody>
          <a:bodyPr/>
          <a:lstStyle/>
          <a:p>
            <a:r>
              <a:rPr lang="en-US"/>
              <a:t>Inflow &amp; Infiltration (I&amp;I) Application</a:t>
            </a:r>
          </a:p>
        </p:txBody>
      </p:sp>
      <p:sp>
        <p:nvSpPr>
          <p:cNvPr id="4" name="Slide Number Placeholder 3">
            <a:extLst>
              <a:ext uri="{FF2B5EF4-FFF2-40B4-BE49-F238E27FC236}">
                <a16:creationId xmlns:a16="http://schemas.microsoft.com/office/drawing/2014/main" id="{BDD93438-572E-6F91-070B-EFB6EEC7DAD6}"/>
              </a:ext>
            </a:extLst>
          </p:cNvPr>
          <p:cNvSpPr>
            <a:spLocks noGrp="1"/>
          </p:cNvSpPr>
          <p:nvPr>
            <p:ph type="sldNum" sz="quarter" idx="13"/>
          </p:nvPr>
        </p:nvSpPr>
        <p:spPr/>
        <p:txBody>
          <a:bodyPr/>
          <a:lstStyle/>
          <a:p>
            <a:fld id="{ABF72756-0213-4A1F-BBDA-2E3072667FD8}" type="slidenum">
              <a:rPr lang="en-US" smtClean="0"/>
              <a:pPr/>
              <a:t>66</a:t>
            </a:fld>
            <a:endParaRPr lang="en-US"/>
          </a:p>
        </p:txBody>
      </p:sp>
    </p:spTree>
    <p:extLst>
      <p:ext uri="{BB962C8B-B14F-4D97-AF65-F5344CB8AC3E}">
        <p14:creationId xmlns:p14="http://schemas.microsoft.com/office/powerpoint/2010/main" val="10944392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Title 182">
            <a:extLst>
              <a:ext uri="{FF2B5EF4-FFF2-40B4-BE49-F238E27FC236}">
                <a16:creationId xmlns:a16="http://schemas.microsoft.com/office/drawing/2014/main" id="{190CB1F7-56B7-4779-9FDA-597FFAA43669}"/>
              </a:ext>
            </a:extLst>
          </p:cNvPr>
          <p:cNvSpPr>
            <a:spLocks noGrp="1"/>
          </p:cNvSpPr>
          <p:nvPr>
            <p:ph type="title"/>
          </p:nvPr>
        </p:nvSpPr>
        <p:spPr/>
        <p:txBody>
          <a:bodyPr/>
          <a:lstStyle/>
          <a:p>
            <a:r>
              <a:rPr lang="en-US">
                <a:ea typeface="MS PGothic"/>
                <a:cs typeface="Arial"/>
              </a:rPr>
              <a:t>I&amp;I Methodology</a:t>
            </a:r>
            <a:endParaRPr lang="en-US"/>
          </a:p>
        </p:txBody>
      </p:sp>
      <p:sp>
        <p:nvSpPr>
          <p:cNvPr id="184" name="Text Placeholder 183">
            <a:extLst>
              <a:ext uri="{FF2B5EF4-FFF2-40B4-BE49-F238E27FC236}">
                <a16:creationId xmlns:a16="http://schemas.microsoft.com/office/drawing/2014/main" id="{FEE095C4-FB56-41FA-BA8A-A5169786CF95}"/>
              </a:ext>
            </a:extLst>
          </p:cNvPr>
          <p:cNvSpPr>
            <a:spLocks noGrp="1"/>
          </p:cNvSpPr>
          <p:nvPr>
            <p:ph type="body" sz="quarter" idx="12"/>
          </p:nvPr>
        </p:nvSpPr>
        <p:spPr/>
        <p:txBody>
          <a:bodyPr/>
          <a:lstStyle/>
          <a:p>
            <a:endParaRPr lang="en-US"/>
          </a:p>
        </p:txBody>
      </p:sp>
      <p:sp>
        <p:nvSpPr>
          <p:cNvPr id="185" name="Text Placeholder 184">
            <a:extLst>
              <a:ext uri="{FF2B5EF4-FFF2-40B4-BE49-F238E27FC236}">
                <a16:creationId xmlns:a16="http://schemas.microsoft.com/office/drawing/2014/main" id="{EAFD3E34-AB36-4AC4-8DF4-59A55C6FD84C}"/>
              </a:ext>
            </a:extLst>
          </p:cNvPr>
          <p:cNvSpPr>
            <a:spLocks noGrp="1"/>
          </p:cNvSpPr>
          <p:nvPr>
            <p:ph type="body" sz="quarter" idx="13"/>
          </p:nvPr>
        </p:nvSpPr>
        <p:spPr/>
        <p:txBody>
          <a:bodyPr vert="horz" lIns="0" tIns="45720" rIns="0" bIns="45720" rtlCol="0" anchor="t">
            <a:noAutofit/>
          </a:bodyPr>
          <a:lstStyle/>
          <a:p>
            <a:r>
              <a:rPr lang="en-US">
                <a:ea typeface="MS PGothic"/>
                <a:cs typeface="Arial"/>
              </a:rPr>
              <a:t>Used City of Columbus collection system model to approximate the amount of rainfall that becomes I&amp;I for combined and sanitary service areas </a:t>
            </a:r>
          </a:p>
          <a:p>
            <a:pPr marL="173355" indent="-173355"/>
            <a:r>
              <a:rPr lang="en-US">
                <a:ea typeface="MS PGothic"/>
                <a:cs typeface="Arial"/>
              </a:rPr>
              <a:t>I&amp;I flows to individual WWTPs are based on service area size, service area characteristics (combined vs. separate), and historical rainfall</a:t>
            </a:r>
          </a:p>
          <a:p>
            <a:pPr marL="356235" lvl="1" indent="-173355"/>
            <a:r>
              <a:rPr lang="en-US">
                <a:ea typeface="MS PGothic"/>
                <a:cs typeface="Arial"/>
              </a:rPr>
              <a:t>Used 2A forms from NPDES permits to determine the percent of every WWTP service area in the 15-county model that is combined versus separate</a:t>
            </a:r>
          </a:p>
          <a:p>
            <a:pPr marL="173355" indent="-173355"/>
            <a:r>
              <a:rPr lang="en-US">
                <a:ea typeface="MS PGothic"/>
                <a:cs typeface="Arial"/>
              </a:rPr>
              <a:t>To maintain mass-balance, I&amp;I inflows were removed from closest downstream surface water inflow to account for water from watershed captured through wastewater treatment plant</a:t>
            </a:r>
            <a:endParaRPr lang="en-US">
              <a:cs typeface="Arial"/>
            </a:endParaRPr>
          </a:p>
          <a:p>
            <a:pPr marL="173355" indent="-173355"/>
            <a:r>
              <a:rPr lang="en-US">
                <a:ea typeface="MS PGothic"/>
                <a:cs typeface="Arial"/>
              </a:rPr>
              <a:t>Reviewed model outputs, compared to historical data, and adjusted assumptions as needed </a:t>
            </a:r>
            <a:endParaRPr lang="en-US">
              <a:cs typeface="Arial" panose="020B0604020202020204"/>
            </a:endParaRPr>
          </a:p>
          <a:p>
            <a:pPr marL="173355" indent="-173355"/>
            <a:endParaRPr lang="en-US">
              <a:cs typeface="Arial" panose="020B0604020202020204"/>
            </a:endParaRPr>
          </a:p>
          <a:p>
            <a:pPr marL="173355" indent="-173355"/>
            <a:endParaRPr lang="en-US">
              <a:cs typeface="Arial" panose="020B0604020202020204"/>
            </a:endParaRPr>
          </a:p>
        </p:txBody>
      </p:sp>
      <p:sp>
        <p:nvSpPr>
          <p:cNvPr id="2" name="Slide Number Placeholder 1">
            <a:extLst>
              <a:ext uri="{FF2B5EF4-FFF2-40B4-BE49-F238E27FC236}">
                <a16:creationId xmlns:a16="http://schemas.microsoft.com/office/drawing/2014/main" id="{56B74196-BCC7-4F70-9B6C-EF2C73630EEA}"/>
              </a:ext>
            </a:extLst>
          </p:cNvPr>
          <p:cNvSpPr>
            <a:spLocks noGrp="1"/>
          </p:cNvSpPr>
          <p:nvPr>
            <p:ph type="sldNum" sz="quarter" idx="10"/>
          </p:nvPr>
        </p:nvSpPr>
        <p:spPr/>
        <p:txBody>
          <a:bodyPr/>
          <a:lstStyle/>
          <a:p>
            <a:pPr marL="0" marR="0" lvl="0" indent="0" algn="r" defTabSz="356616" rtl="0" eaLnBrk="0" fontAlgn="base" latinLnBrk="0" hangingPunct="0">
              <a:lnSpc>
                <a:spcPct val="100000"/>
              </a:lnSpc>
              <a:spcBef>
                <a:spcPct val="0"/>
              </a:spcBef>
              <a:spcAft>
                <a:spcPct val="0"/>
              </a:spcAft>
              <a:buClrTx/>
              <a:buSzTx/>
              <a:buFontTx/>
              <a:buNone/>
              <a:tabLst/>
              <a:defRPr/>
            </a:pPr>
            <a:fld id="{ABF72756-0213-4A1F-BBDA-2E3072667FD8}" type="slidenum">
              <a:rPr kumimoji="0" lang="en-US" sz="1000" b="0" i="0" u="none" strike="noStrike" kern="1200" cap="none" spc="0" normalizeH="0" baseline="0" noProof="0" smtClean="0">
                <a:ln>
                  <a:noFill/>
                </a:ln>
                <a:solidFill>
                  <a:srgbClr val="FFFFFF"/>
                </a:solidFill>
                <a:effectLst/>
                <a:uLnTx/>
                <a:uFillTx/>
                <a:latin typeface="Arial" panose="020B0604020202020204"/>
                <a:ea typeface="MS PGothic" panose="020B0600070205080204" pitchFamily="34" charset="-128"/>
                <a:cs typeface="+mn-cs"/>
              </a:rPr>
              <a:pPr marL="0" marR="0" lvl="0" indent="0" algn="r" defTabSz="356616" rtl="0" eaLnBrk="0" fontAlgn="base" latinLnBrk="0" hangingPunct="0">
                <a:lnSpc>
                  <a:spcPct val="100000"/>
                </a:lnSpc>
                <a:spcBef>
                  <a:spcPct val="0"/>
                </a:spcBef>
                <a:spcAft>
                  <a:spcPct val="0"/>
                </a:spcAft>
                <a:buClrTx/>
                <a:buSzTx/>
                <a:buFontTx/>
                <a:buNone/>
                <a:tabLst/>
                <a:defRPr/>
              </a:pPr>
              <a:t>67</a:t>
            </a:fld>
            <a:endParaRPr kumimoji="0" lang="en-US" sz="1000" b="0" i="0" u="none" strike="noStrike" kern="1200" cap="none" spc="0" normalizeH="0" baseline="0" noProof="0">
              <a:ln>
                <a:noFill/>
              </a:ln>
              <a:solidFill>
                <a:srgbClr val="FFFFFF"/>
              </a:solidFill>
              <a:effectLst/>
              <a:uLnTx/>
              <a:uFillTx/>
              <a:latin typeface="Arial" panose="020B0604020202020204"/>
              <a:ea typeface="MS PGothic" panose="020B0600070205080204" pitchFamily="34" charset="-128"/>
              <a:cs typeface="+mn-cs"/>
            </a:endParaRPr>
          </a:p>
        </p:txBody>
      </p:sp>
    </p:spTree>
    <p:extLst>
      <p:ext uri="{BB962C8B-B14F-4D97-AF65-F5344CB8AC3E}">
        <p14:creationId xmlns:p14="http://schemas.microsoft.com/office/powerpoint/2010/main" val="23107120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Title 182">
            <a:extLst>
              <a:ext uri="{FF2B5EF4-FFF2-40B4-BE49-F238E27FC236}">
                <a16:creationId xmlns:a16="http://schemas.microsoft.com/office/drawing/2014/main" id="{190CB1F7-56B7-4779-9FDA-597FFAA43669}"/>
              </a:ext>
            </a:extLst>
          </p:cNvPr>
          <p:cNvSpPr>
            <a:spLocks noGrp="1"/>
          </p:cNvSpPr>
          <p:nvPr>
            <p:ph type="title"/>
          </p:nvPr>
        </p:nvSpPr>
        <p:spPr/>
        <p:txBody>
          <a:bodyPr/>
          <a:lstStyle/>
          <a:p>
            <a:r>
              <a:rPr lang="en-US">
                <a:ea typeface="MS PGothic"/>
                <a:cs typeface="Arial"/>
              </a:rPr>
              <a:t>I&amp;I Rainfall Assumptions</a:t>
            </a:r>
            <a:endParaRPr lang="en-US"/>
          </a:p>
        </p:txBody>
      </p:sp>
      <p:sp>
        <p:nvSpPr>
          <p:cNvPr id="184" name="Text Placeholder 183">
            <a:extLst>
              <a:ext uri="{FF2B5EF4-FFF2-40B4-BE49-F238E27FC236}">
                <a16:creationId xmlns:a16="http://schemas.microsoft.com/office/drawing/2014/main" id="{FEE095C4-FB56-41FA-BA8A-A5169786CF95}"/>
              </a:ext>
            </a:extLst>
          </p:cNvPr>
          <p:cNvSpPr>
            <a:spLocks noGrp="1"/>
          </p:cNvSpPr>
          <p:nvPr>
            <p:ph type="body" sz="quarter" idx="12"/>
          </p:nvPr>
        </p:nvSpPr>
        <p:spPr/>
        <p:txBody>
          <a:bodyPr/>
          <a:lstStyle/>
          <a:p>
            <a:endParaRPr lang="en-US"/>
          </a:p>
        </p:txBody>
      </p:sp>
      <p:sp>
        <p:nvSpPr>
          <p:cNvPr id="2" name="Slide Number Placeholder 1">
            <a:extLst>
              <a:ext uri="{FF2B5EF4-FFF2-40B4-BE49-F238E27FC236}">
                <a16:creationId xmlns:a16="http://schemas.microsoft.com/office/drawing/2014/main" id="{56B74196-BCC7-4F70-9B6C-EF2C73630EEA}"/>
              </a:ext>
            </a:extLst>
          </p:cNvPr>
          <p:cNvSpPr>
            <a:spLocks noGrp="1"/>
          </p:cNvSpPr>
          <p:nvPr>
            <p:ph type="sldNum" sz="quarter" idx="10"/>
          </p:nvPr>
        </p:nvSpPr>
        <p:spPr/>
        <p:txBody>
          <a:bodyPr/>
          <a:lstStyle/>
          <a:p>
            <a:pPr marL="0" marR="0" lvl="0" indent="0" algn="r" defTabSz="356616" rtl="0" eaLnBrk="0" fontAlgn="base" latinLnBrk="0" hangingPunct="0">
              <a:lnSpc>
                <a:spcPct val="100000"/>
              </a:lnSpc>
              <a:spcBef>
                <a:spcPct val="0"/>
              </a:spcBef>
              <a:spcAft>
                <a:spcPct val="0"/>
              </a:spcAft>
              <a:buClrTx/>
              <a:buSzTx/>
              <a:buFontTx/>
              <a:buNone/>
              <a:tabLst/>
              <a:defRPr/>
            </a:pPr>
            <a:fld id="{ABF72756-0213-4A1F-BBDA-2E3072667FD8}" type="slidenum">
              <a:rPr kumimoji="0" lang="en-US" sz="1000" b="0" i="0" u="none" strike="noStrike" kern="1200" cap="none" spc="0" normalizeH="0" baseline="0" noProof="0" smtClean="0">
                <a:ln>
                  <a:noFill/>
                </a:ln>
                <a:solidFill>
                  <a:srgbClr val="FFFFFF"/>
                </a:solidFill>
                <a:effectLst/>
                <a:uLnTx/>
                <a:uFillTx/>
                <a:latin typeface="Arial" panose="020B0604020202020204"/>
                <a:ea typeface="MS PGothic" panose="020B0600070205080204" pitchFamily="34" charset="-128"/>
                <a:cs typeface="+mn-cs"/>
              </a:rPr>
              <a:pPr marL="0" marR="0" lvl="0" indent="0" algn="r" defTabSz="356616" rtl="0" eaLnBrk="0" fontAlgn="base" latinLnBrk="0" hangingPunct="0">
                <a:lnSpc>
                  <a:spcPct val="100000"/>
                </a:lnSpc>
                <a:spcBef>
                  <a:spcPct val="0"/>
                </a:spcBef>
                <a:spcAft>
                  <a:spcPct val="0"/>
                </a:spcAft>
                <a:buClrTx/>
                <a:buSzTx/>
                <a:buFontTx/>
                <a:buNone/>
                <a:tabLst/>
                <a:defRPr/>
              </a:pPr>
              <a:t>68</a:t>
            </a:fld>
            <a:endParaRPr kumimoji="0" lang="en-US" sz="1000" b="0" i="0" u="none" strike="noStrike" kern="1200" cap="none" spc="0" normalizeH="0" baseline="0" noProof="0">
              <a:ln>
                <a:noFill/>
              </a:ln>
              <a:solidFill>
                <a:srgbClr val="FFFFFF"/>
              </a:solidFill>
              <a:effectLst/>
              <a:uLnTx/>
              <a:uFillTx/>
              <a:latin typeface="Arial" panose="020B0604020202020204"/>
              <a:ea typeface="MS PGothic" panose="020B0600070205080204" pitchFamily="34" charset="-128"/>
              <a:cs typeface="+mn-cs"/>
            </a:endParaRPr>
          </a:p>
        </p:txBody>
      </p:sp>
      <p:graphicFrame>
        <p:nvGraphicFramePr>
          <p:cNvPr id="4" name="Table 3">
            <a:extLst>
              <a:ext uri="{FF2B5EF4-FFF2-40B4-BE49-F238E27FC236}">
                <a16:creationId xmlns:a16="http://schemas.microsoft.com/office/drawing/2014/main" id="{E43179CE-D4E1-E74C-A77F-B92ED53A14C8}"/>
              </a:ext>
            </a:extLst>
          </p:cNvPr>
          <p:cNvGraphicFramePr>
            <a:graphicFrameLocks noGrp="1"/>
          </p:cNvGraphicFramePr>
          <p:nvPr>
            <p:extLst>
              <p:ext uri="{D42A27DB-BD31-4B8C-83A1-F6EECF244321}">
                <p14:modId xmlns:p14="http://schemas.microsoft.com/office/powerpoint/2010/main" val="1510589490"/>
              </p:ext>
            </p:extLst>
          </p:nvPr>
        </p:nvGraphicFramePr>
        <p:xfrm>
          <a:off x="284602" y="1716794"/>
          <a:ext cx="11619416" cy="3836670"/>
        </p:xfrm>
        <a:graphic>
          <a:graphicData uri="http://schemas.openxmlformats.org/drawingml/2006/table">
            <a:tbl>
              <a:tblPr firstRow="1" firstCol="1" bandRow="1">
                <a:tableStyleId>{5C22544A-7EE6-4342-B048-85BDC9FD1C3A}</a:tableStyleId>
              </a:tblPr>
              <a:tblGrid>
                <a:gridCol w="1452427">
                  <a:extLst>
                    <a:ext uri="{9D8B030D-6E8A-4147-A177-3AD203B41FA5}">
                      <a16:colId xmlns:a16="http://schemas.microsoft.com/office/drawing/2014/main" val="2130584384"/>
                    </a:ext>
                  </a:extLst>
                </a:gridCol>
                <a:gridCol w="1452427">
                  <a:extLst>
                    <a:ext uri="{9D8B030D-6E8A-4147-A177-3AD203B41FA5}">
                      <a16:colId xmlns:a16="http://schemas.microsoft.com/office/drawing/2014/main" val="3977880884"/>
                    </a:ext>
                  </a:extLst>
                </a:gridCol>
                <a:gridCol w="1452427">
                  <a:extLst>
                    <a:ext uri="{9D8B030D-6E8A-4147-A177-3AD203B41FA5}">
                      <a16:colId xmlns:a16="http://schemas.microsoft.com/office/drawing/2014/main" val="1280294986"/>
                    </a:ext>
                  </a:extLst>
                </a:gridCol>
                <a:gridCol w="1452427">
                  <a:extLst>
                    <a:ext uri="{9D8B030D-6E8A-4147-A177-3AD203B41FA5}">
                      <a16:colId xmlns:a16="http://schemas.microsoft.com/office/drawing/2014/main" val="1137383298"/>
                    </a:ext>
                  </a:extLst>
                </a:gridCol>
                <a:gridCol w="1452427">
                  <a:extLst>
                    <a:ext uri="{9D8B030D-6E8A-4147-A177-3AD203B41FA5}">
                      <a16:colId xmlns:a16="http://schemas.microsoft.com/office/drawing/2014/main" val="336448260"/>
                    </a:ext>
                  </a:extLst>
                </a:gridCol>
                <a:gridCol w="1452427">
                  <a:extLst>
                    <a:ext uri="{9D8B030D-6E8A-4147-A177-3AD203B41FA5}">
                      <a16:colId xmlns:a16="http://schemas.microsoft.com/office/drawing/2014/main" val="2320496558"/>
                    </a:ext>
                  </a:extLst>
                </a:gridCol>
                <a:gridCol w="1452427">
                  <a:extLst>
                    <a:ext uri="{9D8B030D-6E8A-4147-A177-3AD203B41FA5}">
                      <a16:colId xmlns:a16="http://schemas.microsoft.com/office/drawing/2014/main" val="2385934118"/>
                    </a:ext>
                  </a:extLst>
                </a:gridCol>
                <a:gridCol w="1452427">
                  <a:extLst>
                    <a:ext uri="{9D8B030D-6E8A-4147-A177-3AD203B41FA5}">
                      <a16:colId xmlns:a16="http://schemas.microsoft.com/office/drawing/2014/main" val="2860770241"/>
                    </a:ext>
                  </a:extLst>
                </a:gridCol>
              </a:tblGrid>
              <a:tr h="209550">
                <a:tc gridSpan="4">
                  <a:txBody>
                    <a:bodyPr/>
                    <a:lstStyle/>
                    <a:p>
                      <a:pPr algn="ctr"/>
                      <a:r>
                        <a:rPr lang="en-US" b="1">
                          <a:solidFill>
                            <a:srgbClr val="000000"/>
                          </a:solidFill>
                          <a:effectLst/>
                          <a:ea typeface="Times New Roman" panose="02020603050405020304" pitchFamily="18" charset="0"/>
                        </a:rPr>
                        <a:t>WWTP w/ Service Areas &lt; 15,000 acres</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a:r>
                        <a:rPr lang="en-US" b="1">
                          <a:solidFill>
                            <a:srgbClr val="000000"/>
                          </a:solidFill>
                          <a:effectLst/>
                          <a:ea typeface="Times New Roman" panose="02020603050405020304" pitchFamily="18" charset="0"/>
                        </a:rPr>
                        <a:t>WWTP w/ Service Areas &gt; 15,000 acres</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64006357"/>
                  </a:ext>
                </a:extLst>
              </a:tr>
              <a:tr h="209550">
                <a:tc rowSpan="2">
                  <a:txBody>
                    <a:bodyPr/>
                    <a:lstStyle/>
                    <a:p>
                      <a:pPr algn="ctr"/>
                      <a:r>
                        <a:rPr lang="en-US">
                          <a:effectLst/>
                          <a:ea typeface="Times New Roman" panose="02020603050405020304" pitchFamily="18" charset="0"/>
                        </a:rPr>
                        <a:t> </a:t>
                      </a:r>
                      <a:endParaRPr lang="en-US">
                        <a:effectLst/>
                      </a:endParaRPr>
                    </a:p>
                    <a:p>
                      <a:pPr algn="ctr"/>
                      <a:r>
                        <a:rPr lang="en-US" b="1">
                          <a:solidFill>
                            <a:srgbClr val="000000"/>
                          </a:solidFill>
                          <a:effectLst/>
                          <a:ea typeface="Times New Roman" panose="02020603050405020304" pitchFamily="18" charset="0"/>
                        </a:rPr>
                        <a:t>Daily rain depth, inches</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b="1">
                          <a:solidFill>
                            <a:srgbClr val="000000"/>
                          </a:solidFill>
                          <a:effectLst/>
                          <a:ea typeface="Times New Roman" panose="02020603050405020304" pitchFamily="18" charset="0"/>
                        </a:rPr>
                        <a:t>Combined Systems</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ctr"/>
                      <a:r>
                        <a:rPr lang="en-US" b="1">
                          <a:solidFill>
                            <a:srgbClr val="000000"/>
                          </a:solidFill>
                          <a:effectLst/>
                          <a:ea typeface="Times New Roman" panose="02020603050405020304" pitchFamily="18" charset="0"/>
                        </a:rPr>
                        <a:t>Separate Systems</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en-US" b="1">
                          <a:solidFill>
                            <a:srgbClr val="000000"/>
                          </a:solidFill>
                          <a:effectLst/>
                          <a:ea typeface="Times New Roman" panose="02020603050405020304" pitchFamily="18" charset="0"/>
                        </a:rPr>
                        <a:t>Summed rain depth (past 3 days and current day), inches</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b="1">
                          <a:solidFill>
                            <a:srgbClr val="000000"/>
                          </a:solidFill>
                          <a:effectLst/>
                          <a:ea typeface="Times New Roman" panose="02020603050405020304" pitchFamily="18" charset="0"/>
                        </a:rPr>
                        <a:t>Combined Systems</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ctr"/>
                      <a:r>
                        <a:rPr lang="en-US" b="1">
                          <a:solidFill>
                            <a:srgbClr val="000000"/>
                          </a:solidFill>
                          <a:effectLst/>
                          <a:ea typeface="Times New Roman" panose="02020603050405020304" pitchFamily="18" charset="0"/>
                        </a:rPr>
                        <a:t>Separate Systems</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2904238"/>
                  </a:ext>
                </a:extLst>
              </a:tr>
              <a:tr h="209550">
                <a:tc vMerge="1">
                  <a:txBody>
                    <a:bodyPr/>
                    <a:lstStyle/>
                    <a:p>
                      <a:endParaRPr lang="en-US"/>
                    </a:p>
                  </a:txBody>
                  <a:tcPr/>
                </a:tc>
                <a:tc>
                  <a:txBody>
                    <a:bodyPr/>
                    <a:lstStyle/>
                    <a:p>
                      <a:pPr algn="ctr"/>
                      <a:r>
                        <a:rPr lang="en-US" b="1">
                          <a:solidFill>
                            <a:srgbClr val="000000"/>
                          </a:solidFill>
                          <a:effectLst/>
                          <a:ea typeface="Times New Roman" panose="02020603050405020304" pitchFamily="18" charset="0"/>
                        </a:rPr>
                        <a:t>% of daily rain volume over combined system area that contributes to I&amp;I</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a:solidFill>
                            <a:srgbClr val="000000"/>
                          </a:solidFill>
                          <a:effectLst/>
                          <a:ea typeface="Times New Roman" panose="02020603050405020304" pitchFamily="18" charset="0"/>
                        </a:rPr>
                        <a:t>% of daily rain volume over separate area that contributes to I&amp;I</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a:solidFill>
                            <a:srgbClr val="000000"/>
                          </a:solidFill>
                          <a:effectLst/>
                          <a:ea typeface="Times New Roman" panose="02020603050405020304" pitchFamily="18" charset="0"/>
                        </a:rPr>
                        <a:t>% of rain over total area that contributes to I&amp;I</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c>
                  <a:txBody>
                    <a:bodyPr/>
                    <a:lstStyle/>
                    <a:p>
                      <a:pPr algn="ctr"/>
                      <a:r>
                        <a:rPr lang="en-US" b="1">
                          <a:solidFill>
                            <a:srgbClr val="000000"/>
                          </a:solidFill>
                          <a:effectLst/>
                          <a:ea typeface="Times New Roman" panose="02020603050405020304" pitchFamily="18" charset="0"/>
                        </a:rPr>
                        <a:t>% of 4-day summed rain volume over combined system area that contributes to I&amp;I</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a:solidFill>
                            <a:srgbClr val="000000"/>
                          </a:solidFill>
                          <a:effectLst/>
                          <a:ea typeface="Times New Roman" panose="02020603050405020304" pitchFamily="18" charset="0"/>
                        </a:rPr>
                        <a:t>% of 4-day summed rain volume over separate system area that contributes to I&amp;I</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a:solidFill>
                            <a:srgbClr val="000000"/>
                          </a:solidFill>
                          <a:effectLst/>
                          <a:ea typeface="Times New Roman" panose="02020603050405020304" pitchFamily="18" charset="0"/>
                        </a:rPr>
                        <a:t>% of 4-day summed rain volume over total area that contributes to I&amp;I</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75616888"/>
                  </a:ext>
                </a:extLst>
              </a:tr>
              <a:tr h="209550">
                <a:tc>
                  <a:txBody>
                    <a:bodyPr/>
                    <a:lstStyle/>
                    <a:p>
                      <a:pPr algn="ctr"/>
                      <a:r>
                        <a:rPr lang="en-US">
                          <a:solidFill>
                            <a:srgbClr val="000000"/>
                          </a:solidFill>
                          <a:effectLst/>
                          <a:ea typeface="Times New Roman" panose="02020603050405020304" pitchFamily="18" charset="0"/>
                        </a:rPr>
                        <a:t>0-0.15</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50%</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4%</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4%</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0-0.15</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50%</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4%</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4%</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4480104"/>
                  </a:ext>
                </a:extLst>
              </a:tr>
              <a:tr h="209550">
                <a:tc>
                  <a:txBody>
                    <a:bodyPr/>
                    <a:lstStyle/>
                    <a:p>
                      <a:pPr algn="ctr"/>
                      <a:r>
                        <a:rPr lang="en-US">
                          <a:solidFill>
                            <a:srgbClr val="000000"/>
                          </a:solidFill>
                          <a:effectLst/>
                          <a:ea typeface="Times New Roman" panose="02020603050405020304" pitchFamily="18" charset="0"/>
                        </a:rPr>
                        <a:t>0.15-0.5</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40%</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2%</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4%</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0.15-0.5</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40%</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2%</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2%</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1057862"/>
                  </a:ext>
                </a:extLst>
              </a:tr>
              <a:tr h="209550">
                <a:tc>
                  <a:txBody>
                    <a:bodyPr/>
                    <a:lstStyle/>
                    <a:p>
                      <a:pPr algn="ctr"/>
                      <a:r>
                        <a:rPr lang="en-US" dirty="0">
                          <a:solidFill>
                            <a:schemeClr val="tx1"/>
                          </a:solidFill>
                          <a:effectLst/>
                          <a:ea typeface="Times New Roman" panose="02020603050405020304" pitchFamily="18" charset="0"/>
                        </a:rPr>
                        <a:t>0.5-1.0</a:t>
                      </a:r>
                      <a:endParaRPr lang="en-US" dirty="0">
                        <a:solidFill>
                          <a:schemeClr val="tx1"/>
                        </a:solidFill>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40%</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2%</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2%</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rgbClr val="000000"/>
                          </a:solidFill>
                          <a:effectLst/>
                          <a:ea typeface="Times New Roman" panose="02020603050405020304" pitchFamily="18" charset="0"/>
                        </a:rPr>
                        <a:t>0.5-1.0</a:t>
                      </a:r>
                      <a:endParaRPr lang="en-US" dirty="0">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40%</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2%</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2%</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6985905"/>
                  </a:ext>
                </a:extLst>
              </a:tr>
              <a:tr h="209550">
                <a:tc>
                  <a:txBody>
                    <a:bodyPr/>
                    <a:lstStyle/>
                    <a:p>
                      <a:pPr algn="ctr"/>
                      <a:r>
                        <a:rPr lang="en-US" dirty="0">
                          <a:solidFill>
                            <a:schemeClr val="tx1"/>
                          </a:solidFill>
                          <a:effectLst/>
                          <a:ea typeface="Times New Roman" panose="02020603050405020304" pitchFamily="18" charset="0"/>
                        </a:rPr>
                        <a:t>&gt;1.0</a:t>
                      </a:r>
                      <a:endParaRPr lang="en-US" dirty="0">
                        <a:solidFill>
                          <a:schemeClr val="tx1"/>
                        </a:solidFill>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1.5%</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0.5%</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0.5%</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effectLst/>
                          <a:ea typeface="Times New Roman" panose="02020603050405020304" pitchFamily="18" charset="0"/>
                        </a:rPr>
                        <a:t>&gt;1.0</a:t>
                      </a:r>
                      <a:endParaRPr lang="en-US" dirty="0">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1.5%</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rgbClr val="000000"/>
                          </a:solidFill>
                          <a:effectLst/>
                          <a:ea typeface="Times New Roman" panose="02020603050405020304" pitchFamily="18" charset="0"/>
                        </a:rPr>
                        <a:t>0.5%</a:t>
                      </a:r>
                      <a:endParaRPr lang="en-US">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rgbClr val="000000"/>
                          </a:solidFill>
                          <a:effectLst/>
                          <a:ea typeface="Times New Roman" panose="02020603050405020304" pitchFamily="18" charset="0"/>
                        </a:rPr>
                        <a:t>0.5%</a:t>
                      </a:r>
                      <a:endParaRPr lang="en-US" dirty="0">
                        <a:effectLst/>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9624005"/>
                  </a:ext>
                </a:extLst>
              </a:tr>
            </a:tbl>
          </a:graphicData>
        </a:graphic>
      </p:graphicFrame>
    </p:spTree>
    <p:extLst>
      <p:ext uri="{BB962C8B-B14F-4D97-AF65-F5344CB8AC3E}">
        <p14:creationId xmlns:p14="http://schemas.microsoft.com/office/powerpoint/2010/main" val="34147089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3C3EDF-3290-EF95-8498-9EF259C1A49A}"/>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78AD642D-39E1-E9E3-32DB-58C3C6075FA5}"/>
              </a:ext>
            </a:extLst>
          </p:cNvPr>
          <p:cNvSpPr>
            <a:spLocks noGrp="1"/>
          </p:cNvSpPr>
          <p:nvPr>
            <p:ph type="title"/>
          </p:nvPr>
        </p:nvSpPr>
        <p:spPr/>
        <p:txBody>
          <a:bodyPr/>
          <a:lstStyle/>
          <a:p>
            <a:r>
              <a:rPr lang="en-US"/>
              <a:t>Drinking Water Demands</a:t>
            </a:r>
          </a:p>
        </p:txBody>
      </p:sp>
      <p:sp>
        <p:nvSpPr>
          <p:cNvPr id="4" name="Slide Number Placeholder 3">
            <a:extLst>
              <a:ext uri="{FF2B5EF4-FFF2-40B4-BE49-F238E27FC236}">
                <a16:creationId xmlns:a16="http://schemas.microsoft.com/office/drawing/2014/main" id="{B9D79F47-89FF-DEDF-784A-71727A81C10A}"/>
              </a:ext>
            </a:extLst>
          </p:cNvPr>
          <p:cNvSpPr>
            <a:spLocks noGrp="1"/>
          </p:cNvSpPr>
          <p:nvPr>
            <p:ph type="sldNum" sz="quarter" idx="13"/>
          </p:nvPr>
        </p:nvSpPr>
        <p:spPr/>
        <p:txBody>
          <a:bodyPr/>
          <a:lstStyle/>
          <a:p>
            <a:fld id="{ABF72756-0213-4A1F-BBDA-2E3072667FD8}" type="slidenum">
              <a:rPr lang="en-US" smtClean="0"/>
              <a:pPr/>
              <a:t>69</a:t>
            </a:fld>
            <a:endParaRPr lang="en-US"/>
          </a:p>
        </p:txBody>
      </p:sp>
    </p:spTree>
    <p:extLst>
      <p:ext uri="{BB962C8B-B14F-4D97-AF65-F5344CB8AC3E}">
        <p14:creationId xmlns:p14="http://schemas.microsoft.com/office/powerpoint/2010/main" val="1564461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F18C5-4AB4-1EA2-1F12-8CEC9E25557A}"/>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D3242D11-5C89-B0B7-86C6-E9FAC4A417AA}"/>
              </a:ext>
            </a:extLst>
          </p:cNvPr>
          <p:cNvSpPr>
            <a:spLocks noGrp="1"/>
          </p:cNvSpPr>
          <p:nvPr>
            <p:ph type="title"/>
          </p:nvPr>
        </p:nvSpPr>
        <p:spPr/>
        <p:txBody>
          <a:bodyPr/>
          <a:lstStyle/>
          <a:p>
            <a:r>
              <a:rPr lang="en-US">
                <a:latin typeface="Times New Roman"/>
                <a:ea typeface="MS PGothic"/>
                <a:cs typeface="Times New Roman"/>
              </a:rPr>
              <a:t>Model Scenarios</a:t>
            </a:r>
            <a:endParaRPr lang="en-US"/>
          </a:p>
        </p:txBody>
      </p:sp>
      <p:sp>
        <p:nvSpPr>
          <p:cNvPr id="4" name="Slide Number Placeholder 3">
            <a:extLst>
              <a:ext uri="{FF2B5EF4-FFF2-40B4-BE49-F238E27FC236}">
                <a16:creationId xmlns:a16="http://schemas.microsoft.com/office/drawing/2014/main" id="{2529F63F-5097-C346-3CF0-E653C1CC94AA}"/>
              </a:ext>
            </a:extLst>
          </p:cNvPr>
          <p:cNvSpPr>
            <a:spLocks noGrp="1"/>
          </p:cNvSpPr>
          <p:nvPr>
            <p:ph type="sldNum" sz="quarter" idx="13"/>
          </p:nvPr>
        </p:nvSpPr>
        <p:spPr/>
        <p:txBody>
          <a:bodyPr/>
          <a:lstStyle/>
          <a:p>
            <a:fld id="{ABF72756-0213-4A1F-BBDA-2E3072667FD8}" type="slidenum">
              <a:rPr lang="en-US" smtClean="0"/>
              <a:pPr/>
              <a:t>7</a:t>
            </a:fld>
            <a:endParaRPr lang="en-US"/>
          </a:p>
        </p:txBody>
      </p:sp>
    </p:spTree>
    <p:extLst>
      <p:ext uri="{BB962C8B-B14F-4D97-AF65-F5344CB8AC3E}">
        <p14:creationId xmlns:p14="http://schemas.microsoft.com/office/powerpoint/2010/main" val="22610298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83C4B-5CE2-A78B-9BDB-8703812B0ACE}"/>
              </a:ext>
            </a:extLst>
          </p:cNvPr>
          <p:cNvSpPr>
            <a:spLocks noGrp="1"/>
          </p:cNvSpPr>
          <p:nvPr>
            <p:ph type="title"/>
          </p:nvPr>
        </p:nvSpPr>
        <p:spPr>
          <a:xfrm>
            <a:off x="114833" y="35668"/>
            <a:ext cx="10961914" cy="544739"/>
          </a:xfrm>
        </p:spPr>
        <p:txBody>
          <a:bodyPr/>
          <a:lstStyle/>
          <a:p>
            <a:r>
              <a:rPr lang="en-US"/>
              <a:t>Water Demand Categorization</a:t>
            </a:r>
          </a:p>
        </p:txBody>
      </p:sp>
      <p:sp>
        <p:nvSpPr>
          <p:cNvPr id="3" name="Slide Number Placeholder 2">
            <a:extLst>
              <a:ext uri="{FF2B5EF4-FFF2-40B4-BE49-F238E27FC236}">
                <a16:creationId xmlns:a16="http://schemas.microsoft.com/office/drawing/2014/main" id="{257EE401-1013-2357-58F1-A9A240978B9F}"/>
              </a:ext>
            </a:extLst>
          </p:cNvPr>
          <p:cNvSpPr>
            <a:spLocks noGrp="1"/>
          </p:cNvSpPr>
          <p:nvPr>
            <p:ph type="sldNum" sz="quarter" idx="10"/>
          </p:nvPr>
        </p:nvSpPr>
        <p:spPr/>
        <p:txBody>
          <a:bodyPr/>
          <a:lstStyle/>
          <a:p>
            <a:fld id="{ABF72756-0213-4A1F-BBDA-2E3072667FD8}" type="slidenum">
              <a:rPr lang="en-US" smtClean="0"/>
              <a:pPr/>
              <a:t>70</a:t>
            </a:fld>
            <a:endParaRPr lang="en-US"/>
          </a:p>
        </p:txBody>
      </p:sp>
      <p:sp>
        <p:nvSpPr>
          <p:cNvPr id="6" name="Rectangle 5">
            <a:extLst>
              <a:ext uri="{FF2B5EF4-FFF2-40B4-BE49-F238E27FC236}">
                <a16:creationId xmlns:a16="http://schemas.microsoft.com/office/drawing/2014/main" id="{B62032E5-D0BC-E2A7-1AAD-6D615E7EAF47}"/>
              </a:ext>
            </a:extLst>
          </p:cNvPr>
          <p:cNvSpPr/>
          <p:nvPr/>
        </p:nvSpPr>
        <p:spPr>
          <a:xfrm>
            <a:off x="174095" y="1788492"/>
            <a:ext cx="1783600" cy="5447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Public </a:t>
            </a:r>
          </a:p>
        </p:txBody>
      </p:sp>
      <p:sp>
        <p:nvSpPr>
          <p:cNvPr id="7" name="Rectangle 6">
            <a:extLst>
              <a:ext uri="{FF2B5EF4-FFF2-40B4-BE49-F238E27FC236}">
                <a16:creationId xmlns:a16="http://schemas.microsoft.com/office/drawing/2014/main" id="{C6F3386C-42E0-5EC2-892D-B5B6AED130F1}"/>
              </a:ext>
            </a:extLst>
          </p:cNvPr>
          <p:cNvSpPr/>
          <p:nvPr/>
        </p:nvSpPr>
        <p:spPr>
          <a:xfrm>
            <a:off x="114833" y="4815231"/>
            <a:ext cx="1811038" cy="55658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t>Private</a:t>
            </a:r>
          </a:p>
        </p:txBody>
      </p:sp>
      <p:sp>
        <p:nvSpPr>
          <p:cNvPr id="8" name="Rectangle 7">
            <a:extLst>
              <a:ext uri="{FF2B5EF4-FFF2-40B4-BE49-F238E27FC236}">
                <a16:creationId xmlns:a16="http://schemas.microsoft.com/office/drawing/2014/main" id="{7B92D666-6E16-F0CF-B750-6F636118E2FF}"/>
              </a:ext>
            </a:extLst>
          </p:cNvPr>
          <p:cNvSpPr/>
          <p:nvPr/>
        </p:nvSpPr>
        <p:spPr>
          <a:xfrm>
            <a:off x="2478989" y="980885"/>
            <a:ext cx="1478423" cy="35037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Community</a:t>
            </a:r>
          </a:p>
        </p:txBody>
      </p:sp>
      <p:sp>
        <p:nvSpPr>
          <p:cNvPr id="9" name="Rectangle 8">
            <a:extLst>
              <a:ext uri="{FF2B5EF4-FFF2-40B4-BE49-F238E27FC236}">
                <a16:creationId xmlns:a16="http://schemas.microsoft.com/office/drawing/2014/main" id="{9A83ACF9-D9E5-DA0D-E011-86933E3A61BC}"/>
              </a:ext>
            </a:extLst>
          </p:cNvPr>
          <p:cNvSpPr/>
          <p:nvPr/>
        </p:nvSpPr>
        <p:spPr>
          <a:xfrm>
            <a:off x="2478989" y="2824523"/>
            <a:ext cx="1478423" cy="35037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Non-Community</a:t>
            </a:r>
          </a:p>
        </p:txBody>
      </p:sp>
      <p:sp>
        <p:nvSpPr>
          <p:cNvPr id="10" name="Rectangle 9">
            <a:extLst>
              <a:ext uri="{FF2B5EF4-FFF2-40B4-BE49-F238E27FC236}">
                <a16:creationId xmlns:a16="http://schemas.microsoft.com/office/drawing/2014/main" id="{B7060B39-3C4D-E743-B725-8E2493667C88}"/>
              </a:ext>
            </a:extLst>
          </p:cNvPr>
          <p:cNvSpPr/>
          <p:nvPr/>
        </p:nvSpPr>
        <p:spPr>
          <a:xfrm>
            <a:off x="4382997" y="2457174"/>
            <a:ext cx="1478423" cy="35037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Transient</a:t>
            </a:r>
          </a:p>
        </p:txBody>
      </p:sp>
      <p:sp>
        <p:nvSpPr>
          <p:cNvPr id="11" name="Rectangle 10">
            <a:extLst>
              <a:ext uri="{FF2B5EF4-FFF2-40B4-BE49-F238E27FC236}">
                <a16:creationId xmlns:a16="http://schemas.microsoft.com/office/drawing/2014/main" id="{69ACF215-B7D1-D318-A139-18C80AA22B93}"/>
              </a:ext>
            </a:extLst>
          </p:cNvPr>
          <p:cNvSpPr/>
          <p:nvPr/>
        </p:nvSpPr>
        <p:spPr>
          <a:xfrm>
            <a:off x="4382997" y="3330862"/>
            <a:ext cx="1478423" cy="35037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Non-Transient</a:t>
            </a:r>
          </a:p>
        </p:txBody>
      </p:sp>
      <p:sp>
        <p:nvSpPr>
          <p:cNvPr id="12" name="Rectangle 11">
            <a:extLst>
              <a:ext uri="{FF2B5EF4-FFF2-40B4-BE49-F238E27FC236}">
                <a16:creationId xmlns:a16="http://schemas.microsoft.com/office/drawing/2014/main" id="{8D9CCC42-D882-81DC-40BC-A8506C5F2CB3}"/>
              </a:ext>
            </a:extLst>
          </p:cNvPr>
          <p:cNvSpPr/>
          <p:nvPr/>
        </p:nvSpPr>
        <p:spPr>
          <a:xfrm>
            <a:off x="4382997" y="440484"/>
            <a:ext cx="1478423" cy="35037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Municipal</a:t>
            </a:r>
          </a:p>
        </p:txBody>
      </p:sp>
      <p:sp>
        <p:nvSpPr>
          <p:cNvPr id="13" name="Rectangle 12">
            <a:extLst>
              <a:ext uri="{FF2B5EF4-FFF2-40B4-BE49-F238E27FC236}">
                <a16:creationId xmlns:a16="http://schemas.microsoft.com/office/drawing/2014/main" id="{76872141-9C43-08E8-E6C4-6CD17969101F}"/>
              </a:ext>
            </a:extLst>
          </p:cNvPr>
          <p:cNvSpPr/>
          <p:nvPr/>
        </p:nvSpPr>
        <p:spPr>
          <a:xfrm>
            <a:off x="4388699" y="1601461"/>
            <a:ext cx="1478423" cy="35037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Non-Municipal</a:t>
            </a:r>
          </a:p>
        </p:txBody>
      </p:sp>
      <p:cxnSp>
        <p:nvCxnSpPr>
          <p:cNvPr id="17" name="Connector: Elbow 16">
            <a:extLst>
              <a:ext uri="{FF2B5EF4-FFF2-40B4-BE49-F238E27FC236}">
                <a16:creationId xmlns:a16="http://schemas.microsoft.com/office/drawing/2014/main" id="{5A9D2BB1-44FD-F251-35DB-1FC5CFCC7FD2}"/>
              </a:ext>
            </a:extLst>
          </p:cNvPr>
          <p:cNvCxnSpPr>
            <a:cxnSpLocks/>
            <a:endCxn id="8" idx="1"/>
          </p:cNvCxnSpPr>
          <p:nvPr/>
        </p:nvCxnSpPr>
        <p:spPr>
          <a:xfrm flipV="1">
            <a:off x="1957697" y="1156074"/>
            <a:ext cx="521292" cy="904788"/>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0" name="Connector: Elbow 19">
            <a:extLst>
              <a:ext uri="{FF2B5EF4-FFF2-40B4-BE49-F238E27FC236}">
                <a16:creationId xmlns:a16="http://schemas.microsoft.com/office/drawing/2014/main" id="{7D744900-7933-A441-E523-B7A4804EFBB5}"/>
              </a:ext>
            </a:extLst>
          </p:cNvPr>
          <p:cNvCxnSpPr>
            <a:cxnSpLocks/>
            <a:endCxn id="9" idx="1"/>
          </p:cNvCxnSpPr>
          <p:nvPr/>
        </p:nvCxnSpPr>
        <p:spPr>
          <a:xfrm>
            <a:off x="1957697" y="2060862"/>
            <a:ext cx="521292" cy="938850"/>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2" name="Connector: Elbow 21">
            <a:extLst>
              <a:ext uri="{FF2B5EF4-FFF2-40B4-BE49-F238E27FC236}">
                <a16:creationId xmlns:a16="http://schemas.microsoft.com/office/drawing/2014/main" id="{0D4440AE-37E6-E5B7-245F-88587C12B1DC}"/>
              </a:ext>
            </a:extLst>
          </p:cNvPr>
          <p:cNvCxnSpPr>
            <a:stCxn id="8" idx="3"/>
            <a:endCxn id="12" idx="1"/>
          </p:cNvCxnSpPr>
          <p:nvPr/>
        </p:nvCxnSpPr>
        <p:spPr>
          <a:xfrm flipV="1">
            <a:off x="3957412" y="615673"/>
            <a:ext cx="425585" cy="540401"/>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4" name="Connector: Elbow 23">
            <a:extLst>
              <a:ext uri="{FF2B5EF4-FFF2-40B4-BE49-F238E27FC236}">
                <a16:creationId xmlns:a16="http://schemas.microsoft.com/office/drawing/2014/main" id="{64812A97-C302-1C0B-E030-C036C31A6987}"/>
              </a:ext>
            </a:extLst>
          </p:cNvPr>
          <p:cNvCxnSpPr>
            <a:stCxn id="8" idx="3"/>
            <a:endCxn id="13" idx="1"/>
          </p:cNvCxnSpPr>
          <p:nvPr/>
        </p:nvCxnSpPr>
        <p:spPr>
          <a:xfrm>
            <a:off x="3957412" y="1156074"/>
            <a:ext cx="431287" cy="620576"/>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6" name="Connector: Elbow 25">
            <a:extLst>
              <a:ext uri="{FF2B5EF4-FFF2-40B4-BE49-F238E27FC236}">
                <a16:creationId xmlns:a16="http://schemas.microsoft.com/office/drawing/2014/main" id="{BE7A561D-2D73-8B04-A0B9-5B863CB7BAB4}"/>
              </a:ext>
            </a:extLst>
          </p:cNvPr>
          <p:cNvCxnSpPr>
            <a:stCxn id="9" idx="3"/>
            <a:endCxn id="10" idx="1"/>
          </p:cNvCxnSpPr>
          <p:nvPr/>
        </p:nvCxnSpPr>
        <p:spPr>
          <a:xfrm flipV="1">
            <a:off x="3957412" y="2632363"/>
            <a:ext cx="425585" cy="367349"/>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8" name="Connector: Elbow 27">
            <a:extLst>
              <a:ext uri="{FF2B5EF4-FFF2-40B4-BE49-F238E27FC236}">
                <a16:creationId xmlns:a16="http://schemas.microsoft.com/office/drawing/2014/main" id="{E0C10BA9-B7B6-5711-D1E6-5583F1DE16E1}"/>
              </a:ext>
            </a:extLst>
          </p:cNvPr>
          <p:cNvCxnSpPr>
            <a:stCxn id="9" idx="3"/>
            <a:endCxn id="11" idx="1"/>
          </p:cNvCxnSpPr>
          <p:nvPr/>
        </p:nvCxnSpPr>
        <p:spPr>
          <a:xfrm>
            <a:off x="3957412" y="2999712"/>
            <a:ext cx="425585" cy="506339"/>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30" name="Rectangle 29">
            <a:extLst>
              <a:ext uri="{FF2B5EF4-FFF2-40B4-BE49-F238E27FC236}">
                <a16:creationId xmlns:a16="http://schemas.microsoft.com/office/drawing/2014/main" id="{95A2359B-0AED-8D77-30B5-11C3157D5A43}"/>
              </a:ext>
            </a:extLst>
          </p:cNvPr>
          <p:cNvSpPr/>
          <p:nvPr/>
        </p:nvSpPr>
        <p:spPr>
          <a:xfrm>
            <a:off x="2510658" y="5624963"/>
            <a:ext cx="1478423" cy="350378"/>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400"/>
              <a:t>&lt; 100,000 GPD</a:t>
            </a:r>
          </a:p>
        </p:txBody>
      </p:sp>
      <p:cxnSp>
        <p:nvCxnSpPr>
          <p:cNvPr id="34" name="Straight Arrow Connector 33">
            <a:extLst>
              <a:ext uri="{FF2B5EF4-FFF2-40B4-BE49-F238E27FC236}">
                <a16:creationId xmlns:a16="http://schemas.microsoft.com/office/drawing/2014/main" id="{89A8BE0A-B35F-F1C7-372A-8EB0B5CB227C}"/>
              </a:ext>
            </a:extLst>
          </p:cNvPr>
          <p:cNvCxnSpPr>
            <a:cxnSpLocks/>
            <a:stCxn id="12" idx="3"/>
            <a:endCxn id="35" idx="1"/>
          </p:cNvCxnSpPr>
          <p:nvPr/>
        </p:nvCxnSpPr>
        <p:spPr>
          <a:xfrm>
            <a:off x="5861420" y="615673"/>
            <a:ext cx="598113" cy="76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5" name="Rectangle: Rounded Corners 34">
            <a:extLst>
              <a:ext uri="{FF2B5EF4-FFF2-40B4-BE49-F238E27FC236}">
                <a16:creationId xmlns:a16="http://schemas.microsoft.com/office/drawing/2014/main" id="{C66B251C-C80F-9600-7818-2EFC0586C1A5}"/>
              </a:ext>
            </a:extLst>
          </p:cNvPr>
          <p:cNvSpPr/>
          <p:nvPr/>
        </p:nvSpPr>
        <p:spPr>
          <a:xfrm>
            <a:off x="6459533" y="392745"/>
            <a:ext cx="1478423" cy="461236"/>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100"/>
              <a:t>Individual Demand Node for each</a:t>
            </a:r>
          </a:p>
        </p:txBody>
      </p:sp>
      <p:sp>
        <p:nvSpPr>
          <p:cNvPr id="36" name="Rectangle 35">
            <a:extLst>
              <a:ext uri="{FF2B5EF4-FFF2-40B4-BE49-F238E27FC236}">
                <a16:creationId xmlns:a16="http://schemas.microsoft.com/office/drawing/2014/main" id="{C8B5DD7E-C078-3F61-1E9D-8523EF3E6195}"/>
              </a:ext>
            </a:extLst>
          </p:cNvPr>
          <p:cNvSpPr/>
          <p:nvPr/>
        </p:nvSpPr>
        <p:spPr>
          <a:xfrm>
            <a:off x="7400799" y="5647790"/>
            <a:ext cx="1478423" cy="35037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Ground water</a:t>
            </a:r>
          </a:p>
        </p:txBody>
      </p:sp>
      <p:sp>
        <p:nvSpPr>
          <p:cNvPr id="37" name="Rectangle 36">
            <a:extLst>
              <a:ext uri="{FF2B5EF4-FFF2-40B4-BE49-F238E27FC236}">
                <a16:creationId xmlns:a16="http://schemas.microsoft.com/office/drawing/2014/main" id="{A9FC5554-014C-5502-2FBD-953C2933955E}"/>
              </a:ext>
            </a:extLst>
          </p:cNvPr>
          <p:cNvSpPr/>
          <p:nvPr/>
        </p:nvSpPr>
        <p:spPr>
          <a:xfrm>
            <a:off x="7427642" y="3262035"/>
            <a:ext cx="1478423" cy="3339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Surface Water</a:t>
            </a:r>
          </a:p>
        </p:txBody>
      </p:sp>
      <p:sp>
        <p:nvSpPr>
          <p:cNvPr id="52" name="Rectangle: Rounded Corners 51">
            <a:extLst>
              <a:ext uri="{FF2B5EF4-FFF2-40B4-BE49-F238E27FC236}">
                <a16:creationId xmlns:a16="http://schemas.microsoft.com/office/drawing/2014/main" id="{C8073A4D-01AF-46C9-221F-FD998272F547}"/>
              </a:ext>
            </a:extLst>
          </p:cNvPr>
          <p:cNvSpPr/>
          <p:nvPr/>
        </p:nvSpPr>
        <p:spPr>
          <a:xfrm>
            <a:off x="10537777" y="2530287"/>
            <a:ext cx="1478423" cy="461236"/>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100"/>
              <a:t>Residential Demand Node</a:t>
            </a:r>
          </a:p>
        </p:txBody>
      </p:sp>
      <p:sp>
        <p:nvSpPr>
          <p:cNvPr id="58" name="TextBox 57">
            <a:extLst>
              <a:ext uri="{FF2B5EF4-FFF2-40B4-BE49-F238E27FC236}">
                <a16:creationId xmlns:a16="http://schemas.microsoft.com/office/drawing/2014/main" id="{12C89E43-32E7-2015-AC8E-30DD2C029810}"/>
              </a:ext>
            </a:extLst>
          </p:cNvPr>
          <p:cNvSpPr txBox="1"/>
          <p:nvPr/>
        </p:nvSpPr>
        <p:spPr>
          <a:xfrm>
            <a:off x="8879222" y="319016"/>
            <a:ext cx="1286862" cy="646331"/>
          </a:xfrm>
          <a:prstGeom prst="rect">
            <a:avLst/>
          </a:prstGeom>
          <a:noFill/>
          <a:ln w="28575">
            <a:solidFill>
              <a:schemeClr val="accent1"/>
            </a:solidFill>
          </a:ln>
        </p:spPr>
        <p:txBody>
          <a:bodyPr wrap="square" lIns="0" rIns="0" rtlCol="0">
            <a:spAutoFit/>
          </a:bodyPr>
          <a:lstStyle/>
          <a:p>
            <a:pPr algn="ctr"/>
            <a:r>
              <a:rPr lang="en-US" sz="900">
                <a:solidFill>
                  <a:srgbClr val="404040"/>
                </a:solidFill>
                <a:latin typeface="+mj-lt"/>
              </a:rPr>
              <a:t>Demands calculated per modeling scenario based on future population projections</a:t>
            </a:r>
          </a:p>
        </p:txBody>
      </p:sp>
      <p:sp>
        <p:nvSpPr>
          <p:cNvPr id="61" name="Rectangle 60">
            <a:extLst>
              <a:ext uri="{FF2B5EF4-FFF2-40B4-BE49-F238E27FC236}">
                <a16:creationId xmlns:a16="http://schemas.microsoft.com/office/drawing/2014/main" id="{421E0B63-281A-28B3-4FC2-2C595716DA63}"/>
              </a:ext>
            </a:extLst>
          </p:cNvPr>
          <p:cNvSpPr/>
          <p:nvPr/>
        </p:nvSpPr>
        <p:spPr>
          <a:xfrm>
            <a:off x="2510659" y="4269596"/>
            <a:ext cx="1478423" cy="350378"/>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400"/>
              <a:t>&gt; 100,000 GPD</a:t>
            </a:r>
          </a:p>
        </p:txBody>
      </p:sp>
      <p:sp>
        <p:nvSpPr>
          <p:cNvPr id="70" name="Right Brace 69">
            <a:extLst>
              <a:ext uri="{FF2B5EF4-FFF2-40B4-BE49-F238E27FC236}">
                <a16:creationId xmlns:a16="http://schemas.microsoft.com/office/drawing/2014/main" id="{B3455393-B9EA-F31A-3C27-D9F3CEE6C556}"/>
              </a:ext>
            </a:extLst>
          </p:cNvPr>
          <p:cNvSpPr/>
          <p:nvPr/>
        </p:nvSpPr>
        <p:spPr>
          <a:xfrm>
            <a:off x="5923747" y="1755244"/>
            <a:ext cx="281638" cy="1791291"/>
          </a:xfrm>
          <a:prstGeom prst="rightBrace">
            <a:avLst/>
          </a:prstGeo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1" name="Rectangle 70">
            <a:extLst>
              <a:ext uri="{FF2B5EF4-FFF2-40B4-BE49-F238E27FC236}">
                <a16:creationId xmlns:a16="http://schemas.microsoft.com/office/drawing/2014/main" id="{B583CDAE-AC4F-50DD-8680-D9B7A46F590F}"/>
              </a:ext>
            </a:extLst>
          </p:cNvPr>
          <p:cNvSpPr/>
          <p:nvPr/>
        </p:nvSpPr>
        <p:spPr>
          <a:xfrm>
            <a:off x="6277141" y="2230839"/>
            <a:ext cx="952863" cy="8829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t>Public Non-Municipal</a:t>
            </a:r>
          </a:p>
        </p:txBody>
      </p:sp>
      <p:sp>
        <p:nvSpPr>
          <p:cNvPr id="97" name="Rectangle 96">
            <a:extLst>
              <a:ext uri="{FF2B5EF4-FFF2-40B4-BE49-F238E27FC236}">
                <a16:creationId xmlns:a16="http://schemas.microsoft.com/office/drawing/2014/main" id="{18604172-F813-B3B7-3A35-14E5C76D24C0}"/>
              </a:ext>
            </a:extLst>
          </p:cNvPr>
          <p:cNvSpPr/>
          <p:nvPr/>
        </p:nvSpPr>
        <p:spPr>
          <a:xfrm>
            <a:off x="4408469" y="5624963"/>
            <a:ext cx="1478423" cy="350378"/>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a:t>No permit- assume private wells</a:t>
            </a:r>
          </a:p>
        </p:txBody>
      </p:sp>
      <p:sp>
        <p:nvSpPr>
          <p:cNvPr id="98" name="Rectangle 97">
            <a:extLst>
              <a:ext uri="{FF2B5EF4-FFF2-40B4-BE49-F238E27FC236}">
                <a16:creationId xmlns:a16="http://schemas.microsoft.com/office/drawing/2014/main" id="{AE5327A5-B5A6-0A84-33FF-AED0F9CB8DA7}"/>
              </a:ext>
            </a:extLst>
          </p:cNvPr>
          <p:cNvSpPr/>
          <p:nvPr/>
        </p:nvSpPr>
        <p:spPr>
          <a:xfrm>
            <a:off x="4382997" y="4191971"/>
            <a:ext cx="1478423" cy="520343"/>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a:t>Combine Public-non municipal with large private withdrawals</a:t>
            </a:r>
          </a:p>
        </p:txBody>
      </p:sp>
      <p:cxnSp>
        <p:nvCxnSpPr>
          <p:cNvPr id="107" name="Connector: Elbow 106">
            <a:extLst>
              <a:ext uri="{FF2B5EF4-FFF2-40B4-BE49-F238E27FC236}">
                <a16:creationId xmlns:a16="http://schemas.microsoft.com/office/drawing/2014/main" id="{A2CA0CF4-3801-FC74-58E8-81FC7E1E12E3}"/>
              </a:ext>
            </a:extLst>
          </p:cNvPr>
          <p:cNvCxnSpPr>
            <a:cxnSpLocks/>
            <a:stCxn id="7" idx="3"/>
            <a:endCxn id="30" idx="1"/>
          </p:cNvCxnSpPr>
          <p:nvPr/>
        </p:nvCxnSpPr>
        <p:spPr>
          <a:xfrm>
            <a:off x="1925871" y="5093522"/>
            <a:ext cx="584787" cy="706630"/>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116" name="Straight Arrow Connector 115">
            <a:extLst>
              <a:ext uri="{FF2B5EF4-FFF2-40B4-BE49-F238E27FC236}">
                <a16:creationId xmlns:a16="http://schemas.microsoft.com/office/drawing/2014/main" id="{37974232-A423-C778-47E0-E9698AF42DAE}"/>
              </a:ext>
            </a:extLst>
          </p:cNvPr>
          <p:cNvCxnSpPr>
            <a:cxnSpLocks/>
            <a:stCxn id="35" idx="3"/>
            <a:endCxn id="58" idx="1"/>
          </p:cNvCxnSpPr>
          <p:nvPr/>
        </p:nvCxnSpPr>
        <p:spPr>
          <a:xfrm>
            <a:off x="7937956" y="623363"/>
            <a:ext cx="941266" cy="188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3" name="Rectangle: Rounded Corners 142">
            <a:extLst>
              <a:ext uri="{FF2B5EF4-FFF2-40B4-BE49-F238E27FC236}">
                <a16:creationId xmlns:a16="http://schemas.microsoft.com/office/drawing/2014/main" id="{4DA067A1-375B-FE9A-67FE-15109E428CD4}"/>
              </a:ext>
            </a:extLst>
          </p:cNvPr>
          <p:cNvSpPr/>
          <p:nvPr/>
        </p:nvSpPr>
        <p:spPr>
          <a:xfrm>
            <a:off x="10561074" y="3315917"/>
            <a:ext cx="1478423" cy="461236"/>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100"/>
              <a:t>Industrial Demand Node</a:t>
            </a:r>
          </a:p>
        </p:txBody>
      </p:sp>
      <p:sp>
        <p:nvSpPr>
          <p:cNvPr id="144" name="Rectangle: Rounded Corners 143">
            <a:extLst>
              <a:ext uri="{FF2B5EF4-FFF2-40B4-BE49-F238E27FC236}">
                <a16:creationId xmlns:a16="http://schemas.microsoft.com/office/drawing/2014/main" id="{2B1551CE-DC22-0AF3-AC3B-6FC767F2B7D4}"/>
              </a:ext>
            </a:extLst>
          </p:cNvPr>
          <p:cNvSpPr/>
          <p:nvPr/>
        </p:nvSpPr>
        <p:spPr>
          <a:xfrm>
            <a:off x="10574096" y="4128834"/>
            <a:ext cx="1478423" cy="461236"/>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100"/>
              <a:t>Commercial</a:t>
            </a:r>
          </a:p>
          <a:p>
            <a:pPr algn="ctr"/>
            <a:r>
              <a:rPr lang="en-US" sz="1100"/>
              <a:t>Demand Node</a:t>
            </a:r>
          </a:p>
        </p:txBody>
      </p:sp>
      <p:sp>
        <p:nvSpPr>
          <p:cNvPr id="145" name="Rectangle: Rounded Corners 144">
            <a:extLst>
              <a:ext uri="{FF2B5EF4-FFF2-40B4-BE49-F238E27FC236}">
                <a16:creationId xmlns:a16="http://schemas.microsoft.com/office/drawing/2014/main" id="{FCFECA38-F97F-0694-81A0-F92D02D6748D}"/>
              </a:ext>
            </a:extLst>
          </p:cNvPr>
          <p:cNvSpPr/>
          <p:nvPr/>
        </p:nvSpPr>
        <p:spPr>
          <a:xfrm>
            <a:off x="10574096" y="4914464"/>
            <a:ext cx="1478423" cy="461236"/>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100"/>
              <a:t>Agricultural </a:t>
            </a:r>
          </a:p>
          <a:p>
            <a:pPr algn="ctr"/>
            <a:r>
              <a:rPr lang="en-US" sz="1100"/>
              <a:t>Demand Node</a:t>
            </a:r>
          </a:p>
        </p:txBody>
      </p:sp>
      <p:sp>
        <p:nvSpPr>
          <p:cNvPr id="146" name="Rectangle: Rounded Corners 145">
            <a:extLst>
              <a:ext uri="{FF2B5EF4-FFF2-40B4-BE49-F238E27FC236}">
                <a16:creationId xmlns:a16="http://schemas.microsoft.com/office/drawing/2014/main" id="{041C5429-DD31-AFCB-AD72-8447EDFF269C}"/>
              </a:ext>
            </a:extLst>
          </p:cNvPr>
          <p:cNvSpPr/>
          <p:nvPr/>
        </p:nvSpPr>
        <p:spPr>
          <a:xfrm>
            <a:off x="10574096" y="5667196"/>
            <a:ext cx="1478423" cy="461236"/>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100"/>
              <a:t>Seasonal  </a:t>
            </a:r>
          </a:p>
          <a:p>
            <a:pPr algn="ctr"/>
            <a:r>
              <a:rPr lang="en-US" sz="1100"/>
              <a:t>Demand Node</a:t>
            </a:r>
          </a:p>
        </p:txBody>
      </p:sp>
      <p:cxnSp>
        <p:nvCxnSpPr>
          <p:cNvPr id="171" name="Straight Arrow Connector 170">
            <a:extLst>
              <a:ext uri="{FF2B5EF4-FFF2-40B4-BE49-F238E27FC236}">
                <a16:creationId xmlns:a16="http://schemas.microsoft.com/office/drawing/2014/main" id="{F6977268-D712-AD08-BF7E-0A2532B85999}"/>
              </a:ext>
            </a:extLst>
          </p:cNvPr>
          <p:cNvCxnSpPr>
            <a:stCxn id="61" idx="3"/>
            <a:endCxn id="98" idx="1"/>
          </p:cNvCxnSpPr>
          <p:nvPr/>
        </p:nvCxnSpPr>
        <p:spPr>
          <a:xfrm>
            <a:off x="3989082" y="4444785"/>
            <a:ext cx="393915" cy="735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8" name="Straight Arrow Connector 177">
            <a:extLst>
              <a:ext uri="{FF2B5EF4-FFF2-40B4-BE49-F238E27FC236}">
                <a16:creationId xmlns:a16="http://schemas.microsoft.com/office/drawing/2014/main" id="{31610C85-AA9F-95E4-4C16-F7EF635B0C70}"/>
              </a:ext>
            </a:extLst>
          </p:cNvPr>
          <p:cNvCxnSpPr>
            <a:stCxn id="30" idx="3"/>
            <a:endCxn id="97" idx="1"/>
          </p:cNvCxnSpPr>
          <p:nvPr/>
        </p:nvCxnSpPr>
        <p:spPr>
          <a:xfrm>
            <a:off x="3989081" y="5800152"/>
            <a:ext cx="41938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9" name="TextBox 198">
            <a:extLst>
              <a:ext uri="{FF2B5EF4-FFF2-40B4-BE49-F238E27FC236}">
                <a16:creationId xmlns:a16="http://schemas.microsoft.com/office/drawing/2014/main" id="{BD4A97CC-369A-7A41-7002-85511E9217B4}"/>
              </a:ext>
            </a:extLst>
          </p:cNvPr>
          <p:cNvSpPr txBox="1"/>
          <p:nvPr/>
        </p:nvSpPr>
        <p:spPr>
          <a:xfrm>
            <a:off x="9109424" y="3111823"/>
            <a:ext cx="674484" cy="646331"/>
          </a:xfrm>
          <a:prstGeom prst="rect">
            <a:avLst/>
          </a:prstGeom>
          <a:noFill/>
          <a:ln w="28575">
            <a:solidFill>
              <a:schemeClr val="tx2"/>
            </a:solidFill>
          </a:ln>
        </p:spPr>
        <p:txBody>
          <a:bodyPr wrap="square" lIns="0" rIns="0" rtlCol="0">
            <a:spAutoFit/>
          </a:bodyPr>
          <a:lstStyle/>
          <a:p>
            <a:pPr algn="ctr"/>
            <a:r>
              <a:rPr lang="en-US" sz="900">
                <a:solidFill>
                  <a:srgbClr val="404040"/>
                </a:solidFill>
                <a:latin typeface="+mj-lt"/>
              </a:rPr>
              <a:t>   For each defined* Surface water source </a:t>
            </a:r>
          </a:p>
        </p:txBody>
      </p:sp>
      <p:sp>
        <p:nvSpPr>
          <p:cNvPr id="206" name="Left Brace 205">
            <a:extLst>
              <a:ext uri="{FF2B5EF4-FFF2-40B4-BE49-F238E27FC236}">
                <a16:creationId xmlns:a16="http://schemas.microsoft.com/office/drawing/2014/main" id="{A1AD0566-7CEA-8FEF-BF9E-F483E7F33CED}"/>
              </a:ext>
            </a:extLst>
          </p:cNvPr>
          <p:cNvSpPr/>
          <p:nvPr/>
        </p:nvSpPr>
        <p:spPr>
          <a:xfrm>
            <a:off x="9906819" y="2672295"/>
            <a:ext cx="539994" cy="3232849"/>
          </a:xfrm>
          <a:prstGeom prst="leftBrace">
            <a:avLst>
              <a:gd name="adj1" fmla="val 8333"/>
              <a:gd name="adj2" fmla="val 23830"/>
            </a:avLst>
          </a:prstGeo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11" name="TextBox 210">
            <a:extLst>
              <a:ext uri="{FF2B5EF4-FFF2-40B4-BE49-F238E27FC236}">
                <a16:creationId xmlns:a16="http://schemas.microsoft.com/office/drawing/2014/main" id="{6D12BECA-4CEF-4BA2-8E25-07073CC46C33}"/>
              </a:ext>
            </a:extLst>
          </p:cNvPr>
          <p:cNvSpPr txBox="1"/>
          <p:nvPr/>
        </p:nvSpPr>
        <p:spPr>
          <a:xfrm>
            <a:off x="9160401" y="5476986"/>
            <a:ext cx="674484" cy="646331"/>
          </a:xfrm>
          <a:prstGeom prst="rect">
            <a:avLst/>
          </a:prstGeom>
          <a:noFill/>
          <a:ln w="28575">
            <a:solidFill>
              <a:schemeClr val="tx2"/>
            </a:solidFill>
          </a:ln>
        </p:spPr>
        <p:txBody>
          <a:bodyPr wrap="square" lIns="0" rIns="0" rtlCol="0">
            <a:spAutoFit/>
          </a:bodyPr>
          <a:lstStyle/>
          <a:p>
            <a:pPr algn="ctr"/>
            <a:r>
              <a:rPr lang="en-US" sz="900">
                <a:solidFill>
                  <a:srgbClr val="404040"/>
                </a:solidFill>
                <a:latin typeface="+mj-lt"/>
              </a:rPr>
              <a:t>   For each different HUC 10 Aquifer</a:t>
            </a:r>
          </a:p>
        </p:txBody>
      </p:sp>
      <p:sp>
        <p:nvSpPr>
          <p:cNvPr id="213" name="Left Brace 212">
            <a:extLst>
              <a:ext uri="{FF2B5EF4-FFF2-40B4-BE49-F238E27FC236}">
                <a16:creationId xmlns:a16="http://schemas.microsoft.com/office/drawing/2014/main" id="{57445D8A-834F-5FD5-1AAA-3AF537497F0E}"/>
              </a:ext>
            </a:extLst>
          </p:cNvPr>
          <p:cNvSpPr/>
          <p:nvPr/>
        </p:nvSpPr>
        <p:spPr>
          <a:xfrm>
            <a:off x="9910529" y="2664965"/>
            <a:ext cx="539994" cy="3232849"/>
          </a:xfrm>
          <a:prstGeom prst="leftBrace">
            <a:avLst>
              <a:gd name="adj1" fmla="val 8333"/>
              <a:gd name="adj2" fmla="val 96035"/>
            </a:avLst>
          </a:prstGeom>
          <a:ln>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32" name="Rectangle 231">
            <a:extLst>
              <a:ext uri="{FF2B5EF4-FFF2-40B4-BE49-F238E27FC236}">
                <a16:creationId xmlns:a16="http://schemas.microsoft.com/office/drawing/2014/main" id="{8DBF0D7C-ACEC-C95A-FDDA-F85938C8450E}"/>
              </a:ext>
            </a:extLst>
          </p:cNvPr>
          <p:cNvSpPr/>
          <p:nvPr/>
        </p:nvSpPr>
        <p:spPr>
          <a:xfrm>
            <a:off x="6230636" y="4191971"/>
            <a:ext cx="1478423" cy="520343"/>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a:t>Determine Source water type for each user</a:t>
            </a:r>
          </a:p>
        </p:txBody>
      </p:sp>
      <p:cxnSp>
        <p:nvCxnSpPr>
          <p:cNvPr id="254" name="Connector: Elbow 253">
            <a:extLst>
              <a:ext uri="{FF2B5EF4-FFF2-40B4-BE49-F238E27FC236}">
                <a16:creationId xmlns:a16="http://schemas.microsoft.com/office/drawing/2014/main" id="{1BC86C8E-BCC4-4D7C-CF8A-8C42646CDFFA}"/>
              </a:ext>
            </a:extLst>
          </p:cNvPr>
          <p:cNvCxnSpPr>
            <a:cxnSpLocks/>
            <a:stCxn id="7" idx="3"/>
            <a:endCxn id="61" idx="1"/>
          </p:cNvCxnSpPr>
          <p:nvPr/>
        </p:nvCxnSpPr>
        <p:spPr>
          <a:xfrm flipV="1">
            <a:off x="1925871" y="4444785"/>
            <a:ext cx="584788" cy="648737"/>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262" name="Connector: Elbow 261">
            <a:extLst>
              <a:ext uri="{FF2B5EF4-FFF2-40B4-BE49-F238E27FC236}">
                <a16:creationId xmlns:a16="http://schemas.microsoft.com/office/drawing/2014/main" id="{CAD35738-814C-35FA-445E-71626D55DD4E}"/>
              </a:ext>
            </a:extLst>
          </p:cNvPr>
          <p:cNvCxnSpPr>
            <a:cxnSpLocks/>
          </p:cNvCxnSpPr>
          <p:nvPr/>
        </p:nvCxnSpPr>
        <p:spPr>
          <a:xfrm rot="5400000">
            <a:off x="5398780" y="2826933"/>
            <a:ext cx="1078220" cy="1631364"/>
          </a:xfrm>
          <a:prstGeom prst="bentConnector3">
            <a:avLst>
              <a:gd name="adj1" fmla="val 83289"/>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72" name="Straight Arrow Connector 271">
            <a:extLst>
              <a:ext uri="{FF2B5EF4-FFF2-40B4-BE49-F238E27FC236}">
                <a16:creationId xmlns:a16="http://schemas.microsoft.com/office/drawing/2014/main" id="{E50B14E9-513B-ADCD-E7A4-0C55CA92F1BB}"/>
              </a:ext>
            </a:extLst>
          </p:cNvPr>
          <p:cNvCxnSpPr>
            <a:stCxn id="97" idx="3"/>
            <a:endCxn id="36" idx="1"/>
          </p:cNvCxnSpPr>
          <p:nvPr/>
        </p:nvCxnSpPr>
        <p:spPr>
          <a:xfrm>
            <a:off x="5886892" y="5800152"/>
            <a:ext cx="1513907" cy="228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4" name="Straight Arrow Connector 273">
            <a:extLst>
              <a:ext uri="{FF2B5EF4-FFF2-40B4-BE49-F238E27FC236}">
                <a16:creationId xmlns:a16="http://schemas.microsoft.com/office/drawing/2014/main" id="{6723792A-D3AD-F876-319F-70167A41DA15}"/>
              </a:ext>
            </a:extLst>
          </p:cNvPr>
          <p:cNvCxnSpPr>
            <a:stCxn id="98" idx="3"/>
            <a:endCxn id="232" idx="1"/>
          </p:cNvCxnSpPr>
          <p:nvPr/>
        </p:nvCxnSpPr>
        <p:spPr>
          <a:xfrm>
            <a:off x="5861420" y="4452143"/>
            <a:ext cx="36921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9" name="Straight Arrow Connector 278">
            <a:extLst>
              <a:ext uri="{FF2B5EF4-FFF2-40B4-BE49-F238E27FC236}">
                <a16:creationId xmlns:a16="http://schemas.microsoft.com/office/drawing/2014/main" id="{3EFA6EEF-A56E-8362-6869-F2B8EFC94DD2}"/>
              </a:ext>
            </a:extLst>
          </p:cNvPr>
          <p:cNvCxnSpPr>
            <a:cxnSpLocks/>
            <a:stCxn id="36" idx="3"/>
            <a:endCxn id="211" idx="1"/>
          </p:cNvCxnSpPr>
          <p:nvPr/>
        </p:nvCxnSpPr>
        <p:spPr>
          <a:xfrm flipV="1">
            <a:off x="8879222" y="5800152"/>
            <a:ext cx="281179" cy="228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1" name="Connector: Elbow 280">
            <a:extLst>
              <a:ext uri="{FF2B5EF4-FFF2-40B4-BE49-F238E27FC236}">
                <a16:creationId xmlns:a16="http://schemas.microsoft.com/office/drawing/2014/main" id="{F5D56A7C-B2EF-E1BA-4C8D-A5477E1FC86A}"/>
              </a:ext>
            </a:extLst>
          </p:cNvPr>
          <p:cNvCxnSpPr>
            <a:stCxn id="232" idx="3"/>
            <a:endCxn id="36" idx="0"/>
          </p:cNvCxnSpPr>
          <p:nvPr/>
        </p:nvCxnSpPr>
        <p:spPr>
          <a:xfrm>
            <a:off x="7709059" y="4452143"/>
            <a:ext cx="430952" cy="1195647"/>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283" name="Connector: Elbow 282">
            <a:extLst>
              <a:ext uri="{FF2B5EF4-FFF2-40B4-BE49-F238E27FC236}">
                <a16:creationId xmlns:a16="http://schemas.microsoft.com/office/drawing/2014/main" id="{3413ADCA-AA1D-CD69-FC8D-10A559C51430}"/>
              </a:ext>
            </a:extLst>
          </p:cNvPr>
          <p:cNvCxnSpPr>
            <a:stCxn id="232" idx="3"/>
            <a:endCxn id="37" idx="2"/>
          </p:cNvCxnSpPr>
          <p:nvPr/>
        </p:nvCxnSpPr>
        <p:spPr>
          <a:xfrm flipV="1">
            <a:off x="7709059" y="3595965"/>
            <a:ext cx="457795" cy="856178"/>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285" name="Straight Arrow Connector 284">
            <a:extLst>
              <a:ext uri="{FF2B5EF4-FFF2-40B4-BE49-F238E27FC236}">
                <a16:creationId xmlns:a16="http://schemas.microsoft.com/office/drawing/2014/main" id="{C02BE8E5-8882-23B0-D3F1-A1F0CE728596}"/>
              </a:ext>
            </a:extLst>
          </p:cNvPr>
          <p:cNvCxnSpPr>
            <a:stCxn id="37" idx="3"/>
            <a:endCxn id="199" idx="1"/>
          </p:cNvCxnSpPr>
          <p:nvPr/>
        </p:nvCxnSpPr>
        <p:spPr>
          <a:xfrm>
            <a:off x="8906065" y="3429000"/>
            <a:ext cx="203359" cy="59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1618ADAA-F16E-49D7-4E15-D8B7C797CF16}"/>
              </a:ext>
            </a:extLst>
          </p:cNvPr>
          <p:cNvSpPr txBox="1"/>
          <p:nvPr/>
        </p:nvSpPr>
        <p:spPr>
          <a:xfrm>
            <a:off x="230674" y="2380339"/>
            <a:ext cx="1592585" cy="461665"/>
          </a:xfrm>
          <a:prstGeom prst="rect">
            <a:avLst/>
          </a:prstGeom>
          <a:noFill/>
        </p:spPr>
        <p:txBody>
          <a:bodyPr wrap="square" lIns="0" rIns="0" rtlCol="0">
            <a:spAutoFit/>
          </a:bodyPr>
          <a:lstStyle/>
          <a:p>
            <a:pPr algn="l"/>
            <a:r>
              <a:rPr lang="en-US" sz="1200">
                <a:solidFill>
                  <a:srgbClr val="FF0000"/>
                </a:solidFill>
                <a:latin typeface="+mj-lt"/>
              </a:rPr>
              <a:t>Data: PWSID List from OEPA</a:t>
            </a:r>
          </a:p>
        </p:txBody>
      </p:sp>
      <p:sp>
        <p:nvSpPr>
          <p:cNvPr id="5" name="TextBox 4">
            <a:extLst>
              <a:ext uri="{FF2B5EF4-FFF2-40B4-BE49-F238E27FC236}">
                <a16:creationId xmlns:a16="http://schemas.microsoft.com/office/drawing/2014/main" id="{5288D015-7240-2FC5-B7A2-A3B24D7DB8EE}"/>
              </a:ext>
            </a:extLst>
          </p:cNvPr>
          <p:cNvSpPr txBox="1"/>
          <p:nvPr/>
        </p:nvSpPr>
        <p:spPr>
          <a:xfrm>
            <a:off x="2545955" y="4704957"/>
            <a:ext cx="1640084" cy="461665"/>
          </a:xfrm>
          <a:prstGeom prst="rect">
            <a:avLst/>
          </a:prstGeom>
          <a:noFill/>
        </p:spPr>
        <p:txBody>
          <a:bodyPr wrap="square" lIns="0" rIns="0" rtlCol="0">
            <a:spAutoFit/>
          </a:bodyPr>
          <a:lstStyle/>
          <a:p>
            <a:pPr algn="l"/>
            <a:r>
              <a:rPr lang="en-US" sz="1200">
                <a:solidFill>
                  <a:srgbClr val="FF0000"/>
                </a:solidFill>
                <a:latin typeface="+mj-lt"/>
              </a:rPr>
              <a:t>Data: ODNR registered withdrawals</a:t>
            </a:r>
          </a:p>
        </p:txBody>
      </p:sp>
      <p:sp>
        <p:nvSpPr>
          <p:cNvPr id="14" name="TextBox 13">
            <a:extLst>
              <a:ext uri="{FF2B5EF4-FFF2-40B4-BE49-F238E27FC236}">
                <a16:creationId xmlns:a16="http://schemas.microsoft.com/office/drawing/2014/main" id="{F41B91BD-5613-7186-7B4D-16E87948F64E}"/>
              </a:ext>
            </a:extLst>
          </p:cNvPr>
          <p:cNvSpPr txBox="1"/>
          <p:nvPr/>
        </p:nvSpPr>
        <p:spPr>
          <a:xfrm>
            <a:off x="2948193" y="6044189"/>
            <a:ext cx="4062207" cy="461665"/>
          </a:xfrm>
          <a:prstGeom prst="rect">
            <a:avLst/>
          </a:prstGeom>
          <a:noFill/>
        </p:spPr>
        <p:txBody>
          <a:bodyPr wrap="square" lIns="0" rIns="0" rtlCol="0">
            <a:spAutoFit/>
          </a:bodyPr>
          <a:lstStyle/>
          <a:p>
            <a:pPr algn="l"/>
            <a:r>
              <a:rPr lang="en-US" sz="1200">
                <a:solidFill>
                  <a:srgbClr val="FF0000"/>
                </a:solidFill>
                <a:latin typeface="+mj-lt"/>
              </a:rPr>
              <a:t>Data: GIS analysis of non-serviced parcels. Assumed per capita water use 70 GPD.</a:t>
            </a:r>
          </a:p>
        </p:txBody>
      </p:sp>
      <p:sp>
        <p:nvSpPr>
          <p:cNvPr id="41" name="TextBox 40">
            <a:extLst>
              <a:ext uri="{FF2B5EF4-FFF2-40B4-BE49-F238E27FC236}">
                <a16:creationId xmlns:a16="http://schemas.microsoft.com/office/drawing/2014/main" id="{987B1A9C-C31F-9ED1-CFE0-FB669C98B98C}"/>
              </a:ext>
            </a:extLst>
          </p:cNvPr>
          <p:cNvSpPr txBox="1"/>
          <p:nvPr/>
        </p:nvSpPr>
        <p:spPr>
          <a:xfrm>
            <a:off x="10268358" y="239199"/>
            <a:ext cx="1954003" cy="938719"/>
          </a:xfrm>
          <a:prstGeom prst="rect">
            <a:avLst/>
          </a:prstGeom>
          <a:noFill/>
        </p:spPr>
        <p:txBody>
          <a:bodyPr wrap="square" lIns="0" rIns="0" rtlCol="0">
            <a:spAutoFit/>
          </a:bodyPr>
          <a:lstStyle/>
          <a:p>
            <a:pPr algn="l"/>
            <a:r>
              <a:rPr lang="en-US" sz="1100">
                <a:solidFill>
                  <a:srgbClr val="FF0000"/>
                </a:solidFill>
                <a:latin typeface="+mj-lt"/>
              </a:rPr>
              <a:t>Data: Per capita calculated with OEPA Production data (average daily production 2022-2023)  and 2021 base population in service areas</a:t>
            </a:r>
          </a:p>
        </p:txBody>
      </p:sp>
      <p:sp>
        <p:nvSpPr>
          <p:cNvPr id="42" name="TextBox 41">
            <a:extLst>
              <a:ext uri="{FF2B5EF4-FFF2-40B4-BE49-F238E27FC236}">
                <a16:creationId xmlns:a16="http://schemas.microsoft.com/office/drawing/2014/main" id="{F80DF640-0CA2-2914-1258-B16A312FB8B9}"/>
              </a:ext>
            </a:extLst>
          </p:cNvPr>
          <p:cNvSpPr txBox="1"/>
          <p:nvPr/>
        </p:nvSpPr>
        <p:spPr>
          <a:xfrm>
            <a:off x="7354051" y="2192752"/>
            <a:ext cx="1952127" cy="769441"/>
          </a:xfrm>
          <a:prstGeom prst="rect">
            <a:avLst/>
          </a:prstGeom>
          <a:noFill/>
        </p:spPr>
        <p:txBody>
          <a:bodyPr wrap="square" lIns="0" rIns="0" rtlCol="0">
            <a:spAutoFit/>
          </a:bodyPr>
          <a:lstStyle/>
          <a:p>
            <a:pPr algn="l"/>
            <a:r>
              <a:rPr lang="en-US" sz="1100">
                <a:solidFill>
                  <a:srgbClr val="FF0000"/>
                </a:solidFill>
                <a:latin typeface="+mj-lt"/>
              </a:rPr>
              <a:t>Data: Determine daily water use from either OEPA production data, ODNR annual withdrawals or OEPA SWAPPs</a:t>
            </a:r>
          </a:p>
        </p:txBody>
      </p:sp>
      <p:sp>
        <p:nvSpPr>
          <p:cNvPr id="46" name="Rectangle 45">
            <a:extLst>
              <a:ext uri="{FF2B5EF4-FFF2-40B4-BE49-F238E27FC236}">
                <a16:creationId xmlns:a16="http://schemas.microsoft.com/office/drawing/2014/main" id="{67A42456-A658-795A-4369-7F913A2D7CFC}"/>
              </a:ext>
            </a:extLst>
          </p:cNvPr>
          <p:cNvSpPr/>
          <p:nvPr/>
        </p:nvSpPr>
        <p:spPr>
          <a:xfrm>
            <a:off x="7707059" y="1291172"/>
            <a:ext cx="1188297" cy="620577"/>
          </a:xfrm>
          <a:prstGeom prst="rect">
            <a:avLst/>
          </a:prstGeom>
          <a:noFill/>
          <a:ln w="28575">
            <a:solidFill>
              <a:srgbClr val="7030A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rgbClr val="7030A0"/>
                </a:solidFill>
              </a:rPr>
              <a:t>Apply municipality specific seasonal peaking factor</a:t>
            </a:r>
          </a:p>
        </p:txBody>
      </p:sp>
      <p:cxnSp>
        <p:nvCxnSpPr>
          <p:cNvPr id="50" name="Straight Arrow Connector 49">
            <a:extLst>
              <a:ext uri="{FF2B5EF4-FFF2-40B4-BE49-F238E27FC236}">
                <a16:creationId xmlns:a16="http://schemas.microsoft.com/office/drawing/2014/main" id="{7A61A01B-A34B-6619-D885-D71CD314C371}"/>
              </a:ext>
            </a:extLst>
          </p:cNvPr>
          <p:cNvCxnSpPr>
            <a:cxnSpLocks/>
            <a:stCxn id="46" idx="0"/>
          </p:cNvCxnSpPr>
          <p:nvPr/>
        </p:nvCxnSpPr>
        <p:spPr>
          <a:xfrm flipH="1" flipV="1">
            <a:off x="8299470" y="637609"/>
            <a:ext cx="1738" cy="6535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4" name="Rectangle 53">
            <a:extLst>
              <a:ext uri="{FF2B5EF4-FFF2-40B4-BE49-F238E27FC236}">
                <a16:creationId xmlns:a16="http://schemas.microsoft.com/office/drawing/2014/main" id="{8F71C34D-045B-6F5D-43EC-A7982DAC6757}"/>
              </a:ext>
            </a:extLst>
          </p:cNvPr>
          <p:cNvSpPr/>
          <p:nvPr/>
        </p:nvSpPr>
        <p:spPr>
          <a:xfrm>
            <a:off x="8666223" y="4202561"/>
            <a:ext cx="1188297" cy="620577"/>
          </a:xfrm>
          <a:prstGeom prst="rect">
            <a:avLst/>
          </a:prstGeom>
          <a:noFill/>
          <a:ln w="28575">
            <a:solidFill>
              <a:srgbClr val="7030A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rgbClr val="7030A0"/>
                </a:solidFill>
              </a:rPr>
              <a:t>Apply demand specific seasonal peaking factor</a:t>
            </a:r>
          </a:p>
        </p:txBody>
      </p:sp>
      <p:cxnSp>
        <p:nvCxnSpPr>
          <p:cNvPr id="56" name="Straight Arrow Connector 55">
            <a:extLst>
              <a:ext uri="{FF2B5EF4-FFF2-40B4-BE49-F238E27FC236}">
                <a16:creationId xmlns:a16="http://schemas.microsoft.com/office/drawing/2014/main" id="{2ABC5566-A97D-7165-B084-6FCEA35BC5E0}"/>
              </a:ext>
            </a:extLst>
          </p:cNvPr>
          <p:cNvCxnSpPr>
            <a:stCxn id="54" idx="3"/>
          </p:cNvCxnSpPr>
          <p:nvPr/>
        </p:nvCxnSpPr>
        <p:spPr>
          <a:xfrm flipV="1">
            <a:off x="9854520" y="4510912"/>
            <a:ext cx="322296" cy="19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255936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2485CD-2D83-F5A2-69B9-FD070F942901}"/>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E0548742-2D81-5CCE-8374-3D7F785AB15C}"/>
              </a:ext>
            </a:extLst>
          </p:cNvPr>
          <p:cNvSpPr>
            <a:spLocks noGrp="1"/>
          </p:cNvSpPr>
          <p:nvPr>
            <p:ph type="title"/>
          </p:nvPr>
        </p:nvSpPr>
        <p:spPr/>
        <p:txBody>
          <a:bodyPr/>
          <a:lstStyle/>
          <a:p>
            <a:r>
              <a:rPr lang="en-US"/>
              <a:t>Municipal Demands</a:t>
            </a:r>
            <a:br>
              <a:rPr lang="en-US"/>
            </a:br>
            <a:endParaRPr lang="en-US"/>
          </a:p>
        </p:txBody>
      </p:sp>
      <p:sp>
        <p:nvSpPr>
          <p:cNvPr id="4" name="Slide Number Placeholder 3">
            <a:extLst>
              <a:ext uri="{FF2B5EF4-FFF2-40B4-BE49-F238E27FC236}">
                <a16:creationId xmlns:a16="http://schemas.microsoft.com/office/drawing/2014/main" id="{3025A662-B3B8-4C3B-FF7C-D94F488DB39E}"/>
              </a:ext>
            </a:extLst>
          </p:cNvPr>
          <p:cNvSpPr>
            <a:spLocks noGrp="1"/>
          </p:cNvSpPr>
          <p:nvPr>
            <p:ph type="sldNum" sz="quarter" idx="13"/>
          </p:nvPr>
        </p:nvSpPr>
        <p:spPr/>
        <p:txBody>
          <a:bodyPr/>
          <a:lstStyle/>
          <a:p>
            <a:fld id="{ABF72756-0213-4A1F-BBDA-2E3072667FD8}" type="slidenum">
              <a:rPr lang="en-US" smtClean="0"/>
              <a:pPr/>
              <a:t>71</a:t>
            </a:fld>
            <a:endParaRPr lang="en-US"/>
          </a:p>
        </p:txBody>
      </p:sp>
    </p:spTree>
    <p:extLst>
      <p:ext uri="{BB962C8B-B14F-4D97-AF65-F5344CB8AC3E}">
        <p14:creationId xmlns:p14="http://schemas.microsoft.com/office/powerpoint/2010/main" val="25364211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8B73A-73A7-C12F-1748-E54A2F91B41F}"/>
              </a:ext>
            </a:extLst>
          </p:cNvPr>
          <p:cNvSpPr>
            <a:spLocks noGrp="1"/>
          </p:cNvSpPr>
          <p:nvPr>
            <p:ph type="title"/>
          </p:nvPr>
        </p:nvSpPr>
        <p:spPr/>
        <p:txBody>
          <a:bodyPr/>
          <a:lstStyle/>
          <a:p>
            <a:r>
              <a:rPr lang="en-US"/>
              <a:t>Municipal Demands</a:t>
            </a:r>
          </a:p>
        </p:txBody>
      </p:sp>
      <p:sp>
        <p:nvSpPr>
          <p:cNvPr id="3" name="Slide Number Placeholder 2">
            <a:extLst>
              <a:ext uri="{FF2B5EF4-FFF2-40B4-BE49-F238E27FC236}">
                <a16:creationId xmlns:a16="http://schemas.microsoft.com/office/drawing/2014/main" id="{51D166BA-0B06-1562-3665-032D6C341205}"/>
              </a:ext>
            </a:extLst>
          </p:cNvPr>
          <p:cNvSpPr>
            <a:spLocks noGrp="1"/>
          </p:cNvSpPr>
          <p:nvPr>
            <p:ph type="sldNum" sz="quarter" idx="10"/>
          </p:nvPr>
        </p:nvSpPr>
        <p:spPr/>
        <p:txBody>
          <a:bodyPr/>
          <a:lstStyle/>
          <a:p>
            <a:fld id="{ABF72756-0213-4A1F-BBDA-2E3072667FD8}" type="slidenum">
              <a:rPr lang="en-US" smtClean="0"/>
              <a:pPr/>
              <a:t>72</a:t>
            </a:fld>
            <a:endParaRPr lang="en-US"/>
          </a:p>
        </p:txBody>
      </p:sp>
      <p:sp>
        <p:nvSpPr>
          <p:cNvPr id="4" name="Text Placeholder 3">
            <a:extLst>
              <a:ext uri="{FF2B5EF4-FFF2-40B4-BE49-F238E27FC236}">
                <a16:creationId xmlns:a16="http://schemas.microsoft.com/office/drawing/2014/main" id="{819AB7C5-F4DD-CE04-0B2A-D207104FF23B}"/>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3D35BDB7-ADD1-44F6-9F1B-7E07C452E16E}"/>
              </a:ext>
            </a:extLst>
          </p:cNvPr>
          <p:cNvSpPr>
            <a:spLocks noGrp="1"/>
          </p:cNvSpPr>
          <p:nvPr>
            <p:ph type="body" sz="quarter" idx="13"/>
          </p:nvPr>
        </p:nvSpPr>
        <p:spPr/>
        <p:txBody>
          <a:bodyPr vert="horz" lIns="0" tIns="45720" rIns="0" bIns="45720" rtlCol="0" anchor="t">
            <a:noAutofit/>
          </a:bodyPr>
          <a:lstStyle/>
          <a:p>
            <a:pPr marL="173355" indent="-173355"/>
            <a:r>
              <a:rPr lang="en-US"/>
              <a:t>Data Used</a:t>
            </a:r>
          </a:p>
          <a:p>
            <a:pPr marL="356235" lvl="1" indent="-173355"/>
            <a:r>
              <a:rPr lang="en-US"/>
              <a:t>MORPC/ODOD Population Projections</a:t>
            </a:r>
            <a:endParaRPr lang="en-US">
              <a:cs typeface="Arial" panose="020B0604020202020204"/>
            </a:endParaRPr>
          </a:p>
          <a:p>
            <a:pPr marL="356235" lvl="1" indent="-173355"/>
            <a:r>
              <a:rPr lang="en-US"/>
              <a:t>Service Areas (Derived from Available Maps/Shapefiles, Municipal Boundaries, or USEPA Water Service Area Layer)</a:t>
            </a:r>
            <a:endParaRPr lang="en-US">
              <a:cs typeface="Arial" panose="020B0604020202020204"/>
            </a:endParaRPr>
          </a:p>
          <a:p>
            <a:pPr marL="539115" lvl="2" indent="-173355"/>
            <a:r>
              <a:rPr lang="en-US">
                <a:hlinkClick r:id="rId2"/>
              </a:rPr>
              <a:t>Community Water System Service Area Boundaries | US EPA</a:t>
            </a:r>
            <a:endParaRPr lang="en-US">
              <a:cs typeface="Arial"/>
            </a:endParaRPr>
          </a:p>
          <a:p>
            <a:pPr marL="356235" lvl="1" indent="-173355"/>
            <a:r>
              <a:rPr lang="en-US">
                <a:ea typeface="MS PGothic"/>
                <a:cs typeface="Arial"/>
              </a:rPr>
              <a:t>2022-2023 Production Data (derived current annual average demand to calculate peaking factors and per-capita water use)</a:t>
            </a:r>
          </a:p>
          <a:p>
            <a:pPr marL="173355" indent="-173355"/>
            <a:endParaRPr lang="en-US">
              <a:ea typeface="MS PGothic"/>
              <a:cs typeface="Arial"/>
            </a:endParaRPr>
          </a:p>
          <a:p>
            <a:pPr marL="173355" indent="-173355"/>
            <a:r>
              <a:rPr lang="en-US">
                <a:ea typeface="MS PGothic"/>
                <a:cs typeface="Arial"/>
              </a:rPr>
              <a:t>Future demands were calculated with the following method: </a:t>
            </a:r>
          </a:p>
          <a:p>
            <a:pPr marL="356235" lvl="1" indent="-173355"/>
            <a:r>
              <a:rPr lang="en-US">
                <a:ea typeface="MS PGothic"/>
                <a:cs typeface="Arial"/>
              </a:rPr>
              <a:t>Average Historical per Capita Water Use =  Average 2022-2023 Water Production / Base Year Population in Service Area</a:t>
            </a:r>
          </a:p>
          <a:p>
            <a:pPr marL="356235" lvl="1" indent="-173355"/>
            <a:r>
              <a:rPr lang="en-US" b="0">
                <a:ea typeface="MS PGothic"/>
                <a:cs typeface="Arial"/>
              </a:rPr>
              <a:t>𝑴𝒖𝒏𝒊𝒄𝒊𝒑𝒂𝒍 𝑫𝒆𝒎𝒂𝒏𝒅𝒔 (𝑴𝑮𝑫) = 𝑨𝒗𝒆𝒓𝒂𝒈𝒆 𝑯𝒊𝒔𝒕𝒐𝒓𝒊𝒄𝒂𝒍 𝑷𝒆𝒓 𝑪𝒂𝒑𝒊𝒕𝒂 𝑾𝒂𝒕𝒆𝒓 𝑼𝒔𝒆  ∗ 𝑷𝒓𝒐𝒋𝒆𝒄𝒕𝒆𝒅 𝑷𝒐𝒑𝒖𝒍𝒂𝒕𝒊𝒐𝒏 𝒊𝒏 𝑺𝒆𝒓𝒗𝒊𝒄𝒆 𝑨𝒓𝒆𝒂 (𝑶𝑫𝑶𝑫 𝒐𝒓 𝑴𝑶𝑹𝑷𝑪) ∗ 𝑪𝒂𝒍𝒄𝒖𝒍𝒂𝒕𝒆𝒅 𝑺𝒆𝒂𝒔𝒐𝒏𝒂𝒍 𝑷𝒆𝒂𝒌𝒊𝒏𝒈 𝑭𝒂𝒄𝒕𝒐𝒓 </a:t>
            </a:r>
          </a:p>
          <a:p>
            <a:pPr marL="356235" lvl="1" indent="-173355"/>
            <a:endParaRPr lang="en-US" b="0">
              <a:cs typeface="Arial"/>
            </a:endParaRPr>
          </a:p>
          <a:p>
            <a:pPr marL="356235" lvl="1" indent="-173355"/>
            <a:endParaRPr lang="en-US">
              <a:cs typeface="Arial"/>
            </a:endParaRPr>
          </a:p>
        </p:txBody>
      </p:sp>
    </p:spTree>
    <p:extLst>
      <p:ext uri="{BB962C8B-B14F-4D97-AF65-F5344CB8AC3E}">
        <p14:creationId xmlns:p14="http://schemas.microsoft.com/office/powerpoint/2010/main" val="14492506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35323-1855-587F-3A96-A3D92D4865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1D79346-BFC2-DC82-392F-87897078E62F}"/>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A79BC7EC-EE52-C522-20DC-115C72D6A610}"/>
              </a:ext>
            </a:extLst>
          </p:cNvPr>
          <p:cNvSpPr>
            <a:spLocks noGrp="1"/>
          </p:cNvSpPr>
          <p:nvPr>
            <p:ph type="title"/>
          </p:nvPr>
        </p:nvSpPr>
        <p:spPr/>
        <p:txBody>
          <a:bodyPr/>
          <a:lstStyle/>
          <a:p>
            <a:r>
              <a:rPr lang="en-US"/>
              <a:t>Non-Municipal Demands</a:t>
            </a:r>
            <a:br>
              <a:rPr lang="en-US"/>
            </a:br>
            <a:endParaRPr lang="en-US"/>
          </a:p>
        </p:txBody>
      </p:sp>
      <p:sp>
        <p:nvSpPr>
          <p:cNvPr id="4" name="Slide Number Placeholder 3">
            <a:extLst>
              <a:ext uri="{FF2B5EF4-FFF2-40B4-BE49-F238E27FC236}">
                <a16:creationId xmlns:a16="http://schemas.microsoft.com/office/drawing/2014/main" id="{FF27D790-050A-BB4E-4ED8-98DC088FF073}"/>
              </a:ext>
            </a:extLst>
          </p:cNvPr>
          <p:cNvSpPr>
            <a:spLocks noGrp="1"/>
          </p:cNvSpPr>
          <p:nvPr>
            <p:ph type="sldNum" sz="quarter" idx="13"/>
          </p:nvPr>
        </p:nvSpPr>
        <p:spPr/>
        <p:txBody>
          <a:bodyPr/>
          <a:lstStyle/>
          <a:p>
            <a:fld id="{ABF72756-0213-4A1F-BBDA-2E3072667FD8}" type="slidenum">
              <a:rPr lang="en-US" smtClean="0"/>
              <a:pPr/>
              <a:t>73</a:t>
            </a:fld>
            <a:endParaRPr lang="en-US"/>
          </a:p>
        </p:txBody>
      </p:sp>
    </p:spTree>
    <p:extLst>
      <p:ext uri="{BB962C8B-B14F-4D97-AF65-F5344CB8AC3E}">
        <p14:creationId xmlns:p14="http://schemas.microsoft.com/office/powerpoint/2010/main" val="13104423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931C6-6D91-582A-C595-F8C12EF5A3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291302-9C48-2211-3BAF-1CFCAD4EBC41}"/>
              </a:ext>
            </a:extLst>
          </p:cNvPr>
          <p:cNvSpPr>
            <a:spLocks noGrp="1"/>
          </p:cNvSpPr>
          <p:nvPr>
            <p:ph type="title"/>
          </p:nvPr>
        </p:nvSpPr>
        <p:spPr/>
        <p:txBody>
          <a:bodyPr/>
          <a:lstStyle/>
          <a:p>
            <a:r>
              <a:rPr lang="en-US"/>
              <a:t>Non-Municipal Demands</a:t>
            </a:r>
          </a:p>
        </p:txBody>
      </p:sp>
      <p:sp>
        <p:nvSpPr>
          <p:cNvPr id="3" name="Slide Number Placeholder 2">
            <a:extLst>
              <a:ext uri="{FF2B5EF4-FFF2-40B4-BE49-F238E27FC236}">
                <a16:creationId xmlns:a16="http://schemas.microsoft.com/office/drawing/2014/main" id="{63EE0A9D-F081-5701-C561-A9AEA2811716}"/>
              </a:ext>
            </a:extLst>
          </p:cNvPr>
          <p:cNvSpPr>
            <a:spLocks noGrp="1"/>
          </p:cNvSpPr>
          <p:nvPr>
            <p:ph type="sldNum" sz="quarter" idx="10"/>
          </p:nvPr>
        </p:nvSpPr>
        <p:spPr/>
        <p:txBody>
          <a:bodyPr/>
          <a:lstStyle/>
          <a:p>
            <a:fld id="{ABF72756-0213-4A1F-BBDA-2E3072667FD8}" type="slidenum">
              <a:rPr lang="en-US" smtClean="0"/>
              <a:pPr/>
              <a:t>74</a:t>
            </a:fld>
            <a:endParaRPr lang="en-US"/>
          </a:p>
        </p:txBody>
      </p:sp>
      <p:sp>
        <p:nvSpPr>
          <p:cNvPr id="4" name="Text Placeholder 3">
            <a:extLst>
              <a:ext uri="{FF2B5EF4-FFF2-40B4-BE49-F238E27FC236}">
                <a16:creationId xmlns:a16="http://schemas.microsoft.com/office/drawing/2014/main" id="{6957AE88-30F7-70A1-ABEA-73F4ABAB9EA0}"/>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E211A2D7-A444-5E36-A088-8EA4152B6585}"/>
              </a:ext>
            </a:extLst>
          </p:cNvPr>
          <p:cNvSpPr>
            <a:spLocks noGrp="1"/>
          </p:cNvSpPr>
          <p:nvPr>
            <p:ph type="body" sz="quarter" idx="13"/>
          </p:nvPr>
        </p:nvSpPr>
        <p:spPr/>
        <p:txBody>
          <a:bodyPr/>
          <a:lstStyle/>
          <a:p>
            <a:r>
              <a:rPr lang="en-US"/>
              <a:t>Data Used:</a:t>
            </a:r>
          </a:p>
          <a:p>
            <a:pPr lvl="1"/>
            <a:r>
              <a:rPr lang="en-US"/>
              <a:t>OEPA Source Water Protection Plans</a:t>
            </a:r>
          </a:p>
          <a:p>
            <a:pPr lvl="1"/>
            <a:r>
              <a:rPr lang="en-US"/>
              <a:t>ODNR Withdraw Data</a:t>
            </a:r>
          </a:p>
          <a:p>
            <a:pPr lvl="1"/>
            <a:r>
              <a:rPr lang="en-US"/>
              <a:t>Data was aggregated into singular nodes by source as reflected in the demand flow chart</a:t>
            </a:r>
            <a:endParaRPr lang="en-US">
              <a:highlight>
                <a:srgbClr val="FFFF00"/>
              </a:highlight>
            </a:endParaRPr>
          </a:p>
          <a:p>
            <a:pPr lvl="2"/>
            <a:r>
              <a:rPr lang="en-US"/>
              <a:t>Seasonal demands include Golf Courses and Campgrounds or other users with only summer use </a:t>
            </a:r>
          </a:p>
          <a:p>
            <a:pPr lvl="2"/>
            <a:r>
              <a:rPr lang="en-US"/>
              <a:t>Residential demands include mobile home parks and apartment complexes on their own wells </a:t>
            </a:r>
          </a:p>
          <a:p>
            <a:pPr lvl="2"/>
            <a:r>
              <a:rPr lang="en-US"/>
              <a:t>Agriculture demands includes farms and orchards with heavier water use in the dry season</a:t>
            </a:r>
          </a:p>
          <a:p>
            <a:pPr lvl="2"/>
            <a:r>
              <a:rPr lang="en-US"/>
              <a:t>Commercial demands include all users who have daily water use for potable water </a:t>
            </a:r>
          </a:p>
          <a:p>
            <a:pPr lvl="2"/>
            <a:r>
              <a:rPr lang="en-US"/>
              <a:t>Industrial demands includes those users classified as industry by ODNR or Mineral Extraction. Different peaking factors were applied for regular industrial users, future large industrial users and quarry industrial users. </a:t>
            </a:r>
          </a:p>
          <a:p>
            <a:r>
              <a:rPr lang="en-US"/>
              <a:t>Peaking factors were developed for each demand type by analyzing a representative sample of demand data for each category</a:t>
            </a:r>
          </a:p>
          <a:p>
            <a:r>
              <a:rPr lang="en-US"/>
              <a:t>Assumed no growth for current non-municipal demands</a:t>
            </a:r>
          </a:p>
        </p:txBody>
      </p:sp>
    </p:spTree>
    <p:extLst>
      <p:ext uri="{BB962C8B-B14F-4D97-AF65-F5344CB8AC3E}">
        <p14:creationId xmlns:p14="http://schemas.microsoft.com/office/powerpoint/2010/main" val="23374403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9E7C5-989C-38A5-6C18-2DF96B56EF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D07595-C10F-FBD7-4780-5EFCCBE17ED0}"/>
              </a:ext>
            </a:extLst>
          </p:cNvPr>
          <p:cNvSpPr>
            <a:spLocks noGrp="1"/>
          </p:cNvSpPr>
          <p:nvPr>
            <p:ph type="title"/>
          </p:nvPr>
        </p:nvSpPr>
        <p:spPr/>
        <p:txBody>
          <a:bodyPr/>
          <a:lstStyle/>
          <a:p>
            <a:r>
              <a:rPr lang="en-US"/>
              <a:t>Non-Municipal Demand Peaking Factors</a:t>
            </a:r>
          </a:p>
        </p:txBody>
      </p:sp>
      <p:sp>
        <p:nvSpPr>
          <p:cNvPr id="3" name="Slide Number Placeholder 2">
            <a:extLst>
              <a:ext uri="{FF2B5EF4-FFF2-40B4-BE49-F238E27FC236}">
                <a16:creationId xmlns:a16="http://schemas.microsoft.com/office/drawing/2014/main" id="{55A4D14E-35A9-1068-3BD7-016D234A1027}"/>
              </a:ext>
            </a:extLst>
          </p:cNvPr>
          <p:cNvSpPr>
            <a:spLocks noGrp="1"/>
          </p:cNvSpPr>
          <p:nvPr>
            <p:ph type="sldNum" sz="quarter" idx="10"/>
          </p:nvPr>
        </p:nvSpPr>
        <p:spPr/>
        <p:txBody>
          <a:bodyPr/>
          <a:lstStyle/>
          <a:p>
            <a:fld id="{ABF72756-0213-4A1F-BBDA-2E3072667FD8}" type="slidenum">
              <a:rPr lang="en-US" smtClean="0"/>
              <a:pPr/>
              <a:t>75</a:t>
            </a:fld>
            <a:endParaRPr lang="en-US"/>
          </a:p>
        </p:txBody>
      </p:sp>
      <p:sp>
        <p:nvSpPr>
          <p:cNvPr id="4" name="Text Placeholder 3">
            <a:extLst>
              <a:ext uri="{FF2B5EF4-FFF2-40B4-BE49-F238E27FC236}">
                <a16:creationId xmlns:a16="http://schemas.microsoft.com/office/drawing/2014/main" id="{676B199F-26C8-1E08-383A-1DF9AE5F6126}"/>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9750F64F-DEA5-7E2F-7957-A3892627DD6E}"/>
              </a:ext>
            </a:extLst>
          </p:cNvPr>
          <p:cNvSpPr>
            <a:spLocks noGrp="1"/>
          </p:cNvSpPr>
          <p:nvPr>
            <p:ph type="body" sz="quarter" idx="13"/>
          </p:nvPr>
        </p:nvSpPr>
        <p:spPr>
          <a:xfrm>
            <a:off x="609600" y="1614186"/>
            <a:ext cx="10972800" cy="4581525"/>
          </a:xfrm>
        </p:spPr>
        <p:txBody>
          <a:bodyPr vert="horz" lIns="0" tIns="45720" rIns="0" bIns="45720" rtlCol="0" anchor="t">
            <a:noAutofit/>
          </a:bodyPr>
          <a:lstStyle/>
          <a:p>
            <a:pPr marL="0" indent="0">
              <a:buNone/>
            </a:pPr>
            <a:endParaRPr lang="en-US"/>
          </a:p>
        </p:txBody>
      </p:sp>
      <p:graphicFrame>
        <p:nvGraphicFramePr>
          <p:cNvPr id="6" name="Chart 5">
            <a:extLst>
              <a:ext uri="{FF2B5EF4-FFF2-40B4-BE49-F238E27FC236}">
                <a16:creationId xmlns:a16="http://schemas.microsoft.com/office/drawing/2014/main" id="{22B41862-538C-ACA8-2C9C-64A555BB6BB9}"/>
              </a:ext>
            </a:extLst>
          </p:cNvPr>
          <p:cNvGraphicFramePr>
            <a:graphicFrameLocks/>
          </p:cNvGraphicFramePr>
          <p:nvPr>
            <p:extLst>
              <p:ext uri="{D42A27DB-BD31-4B8C-83A1-F6EECF244321}">
                <p14:modId xmlns:p14="http://schemas.microsoft.com/office/powerpoint/2010/main" val="4289899389"/>
              </p:ext>
            </p:extLst>
          </p:nvPr>
        </p:nvGraphicFramePr>
        <p:xfrm>
          <a:off x="7758162" y="2062479"/>
          <a:ext cx="2743200" cy="1828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49EFA129-2C58-4317-AC5A-5E8C0E912ADE}"/>
              </a:ext>
            </a:extLst>
          </p:cNvPr>
          <p:cNvGraphicFramePr>
            <a:graphicFrameLocks/>
          </p:cNvGraphicFramePr>
          <p:nvPr>
            <p:extLst>
              <p:ext uri="{D42A27DB-BD31-4B8C-83A1-F6EECF244321}">
                <p14:modId xmlns:p14="http://schemas.microsoft.com/office/powerpoint/2010/main" val="987218554"/>
              </p:ext>
            </p:extLst>
          </p:nvPr>
        </p:nvGraphicFramePr>
        <p:xfrm>
          <a:off x="4715491" y="2038651"/>
          <a:ext cx="2743200" cy="1828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19330F0A-DBF9-4E4B-90CB-6F587050F1C8}"/>
              </a:ext>
            </a:extLst>
          </p:cNvPr>
          <p:cNvGraphicFramePr>
            <a:graphicFrameLocks/>
          </p:cNvGraphicFramePr>
          <p:nvPr>
            <p:extLst>
              <p:ext uri="{D42A27DB-BD31-4B8C-83A1-F6EECF244321}">
                <p14:modId xmlns:p14="http://schemas.microsoft.com/office/powerpoint/2010/main" val="2539506850"/>
              </p:ext>
            </p:extLst>
          </p:nvPr>
        </p:nvGraphicFramePr>
        <p:xfrm>
          <a:off x="1457455" y="2019351"/>
          <a:ext cx="2743200" cy="1828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40165EC8-A966-46FE-A18A-A860169B2901}"/>
              </a:ext>
            </a:extLst>
          </p:cNvPr>
          <p:cNvGraphicFramePr>
            <a:graphicFrameLocks/>
          </p:cNvGraphicFramePr>
          <p:nvPr>
            <p:extLst>
              <p:ext uri="{D42A27DB-BD31-4B8C-83A1-F6EECF244321}">
                <p14:modId xmlns:p14="http://schemas.microsoft.com/office/powerpoint/2010/main" val="3786313107"/>
              </p:ext>
            </p:extLst>
          </p:nvPr>
        </p:nvGraphicFramePr>
        <p:xfrm>
          <a:off x="609076" y="3787791"/>
          <a:ext cx="2743200" cy="18288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791EA394-21BF-423B-B41B-74095C50B8F1}"/>
              </a:ext>
            </a:extLst>
          </p:cNvPr>
          <p:cNvGraphicFramePr>
            <a:graphicFrameLocks/>
          </p:cNvGraphicFramePr>
          <p:nvPr>
            <p:extLst>
              <p:ext uri="{D42A27DB-BD31-4B8C-83A1-F6EECF244321}">
                <p14:modId xmlns:p14="http://schemas.microsoft.com/office/powerpoint/2010/main" val="281865601"/>
              </p:ext>
            </p:extLst>
          </p:nvPr>
        </p:nvGraphicFramePr>
        <p:xfrm>
          <a:off x="3397753" y="3817971"/>
          <a:ext cx="2743200" cy="1828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Chart 17">
            <a:extLst>
              <a:ext uri="{FF2B5EF4-FFF2-40B4-BE49-F238E27FC236}">
                <a16:creationId xmlns:a16="http://schemas.microsoft.com/office/drawing/2014/main" id="{44816D37-2433-42A4-B282-CB96F2CD6775}"/>
              </a:ext>
            </a:extLst>
          </p:cNvPr>
          <p:cNvGraphicFramePr>
            <a:graphicFrameLocks/>
          </p:cNvGraphicFramePr>
          <p:nvPr>
            <p:extLst>
              <p:ext uri="{D42A27DB-BD31-4B8C-83A1-F6EECF244321}">
                <p14:modId xmlns:p14="http://schemas.microsoft.com/office/powerpoint/2010/main" val="2748465319"/>
              </p:ext>
            </p:extLst>
          </p:nvPr>
        </p:nvGraphicFramePr>
        <p:xfrm>
          <a:off x="8923706" y="3844642"/>
          <a:ext cx="2916112" cy="1708081"/>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a:extLst>
              <a:ext uri="{FF2B5EF4-FFF2-40B4-BE49-F238E27FC236}">
                <a16:creationId xmlns:a16="http://schemas.microsoft.com/office/drawing/2014/main" id="{B6D5B1F6-4685-FC6F-1EAB-1936050A8918}"/>
              </a:ext>
            </a:extLst>
          </p:cNvPr>
          <p:cNvSpPr txBox="1"/>
          <p:nvPr/>
        </p:nvSpPr>
        <p:spPr>
          <a:xfrm>
            <a:off x="9605204" y="1435889"/>
            <a:ext cx="2242518" cy="553998"/>
          </a:xfrm>
          <a:prstGeom prst="rect">
            <a:avLst/>
          </a:prstGeom>
          <a:noFill/>
        </p:spPr>
        <p:txBody>
          <a:bodyPr rot="0" spcFirstLastPara="0" vertOverflow="overflow" horzOverflow="overflow" vert="horz" wrap="square" lIns="0" tIns="45720" rIns="0" bIns="45720" numCol="1" spcCol="0" rtlCol="0" fromWordArt="0" anchor="t" anchorCtr="0" forceAA="0" compatLnSpc="1">
            <a:prstTxWarp prst="textNoShape">
              <a:avLst/>
            </a:prstTxWarp>
            <a:spAutoFit/>
          </a:bodyPr>
          <a:lstStyle/>
          <a:p>
            <a:pPr algn="ctr"/>
            <a:r>
              <a:rPr lang="en-US" sz="1000" b="1" i="1">
                <a:solidFill>
                  <a:srgbClr val="F26531"/>
                </a:solidFill>
                <a:latin typeface="+mj-lt"/>
                <a:ea typeface="MS PGothic"/>
                <a:cs typeface="Arial"/>
              </a:rPr>
              <a:t>Applied to projected water demands from existing industrial users based on historical water use</a:t>
            </a:r>
            <a:endParaRPr lang="en-US" sz="1000" b="1" i="1">
              <a:solidFill>
                <a:srgbClr val="F26531"/>
              </a:solidFill>
              <a:latin typeface="+mj-lt"/>
            </a:endParaRPr>
          </a:p>
        </p:txBody>
      </p:sp>
      <p:sp>
        <p:nvSpPr>
          <p:cNvPr id="12" name="TextBox 11">
            <a:extLst>
              <a:ext uri="{FF2B5EF4-FFF2-40B4-BE49-F238E27FC236}">
                <a16:creationId xmlns:a16="http://schemas.microsoft.com/office/drawing/2014/main" id="{7A81FB89-7753-1040-40BB-3009BDFD1574}"/>
              </a:ext>
            </a:extLst>
          </p:cNvPr>
          <p:cNvSpPr txBox="1"/>
          <p:nvPr/>
        </p:nvSpPr>
        <p:spPr>
          <a:xfrm>
            <a:off x="8595324" y="5704925"/>
            <a:ext cx="2242518" cy="707886"/>
          </a:xfrm>
          <a:prstGeom prst="rect">
            <a:avLst/>
          </a:prstGeom>
          <a:noFill/>
        </p:spPr>
        <p:txBody>
          <a:bodyPr rot="0" spcFirstLastPara="0" vertOverflow="overflow" horzOverflow="overflow" vert="horz" wrap="square" lIns="0" tIns="45720" rIns="0" bIns="45720" numCol="1" spcCol="0" rtlCol="0" fromWordArt="0" anchor="t" anchorCtr="0" forceAA="0" compatLnSpc="1">
            <a:prstTxWarp prst="textNoShape">
              <a:avLst/>
            </a:prstTxWarp>
            <a:spAutoFit/>
          </a:bodyPr>
          <a:lstStyle/>
          <a:p>
            <a:pPr algn="ctr"/>
            <a:r>
              <a:rPr lang="en-US" sz="1000" b="1" i="1">
                <a:solidFill>
                  <a:srgbClr val="F26531"/>
                </a:solidFill>
                <a:latin typeface="+mj-lt"/>
                <a:ea typeface="MS PGothic"/>
                <a:cs typeface="Arial"/>
              </a:rPr>
              <a:t>Applied to projected water demands from new industrial users based on stakeholder input and industrial cooling trends</a:t>
            </a:r>
            <a:endParaRPr lang="en-US" sz="1000" b="1" i="1">
              <a:solidFill>
                <a:srgbClr val="F26531"/>
              </a:solidFill>
              <a:latin typeface="+mj-lt"/>
              <a:cs typeface="Arial"/>
            </a:endParaRPr>
          </a:p>
        </p:txBody>
      </p:sp>
      <p:cxnSp>
        <p:nvCxnSpPr>
          <p:cNvPr id="13" name="Connector: Elbow 12">
            <a:extLst>
              <a:ext uri="{FF2B5EF4-FFF2-40B4-BE49-F238E27FC236}">
                <a16:creationId xmlns:a16="http://schemas.microsoft.com/office/drawing/2014/main" id="{35C71A4B-0BFB-ED89-83DD-C77696CACA53}"/>
              </a:ext>
            </a:extLst>
          </p:cNvPr>
          <p:cNvCxnSpPr/>
          <p:nvPr/>
        </p:nvCxnSpPr>
        <p:spPr>
          <a:xfrm flipH="1">
            <a:off x="9716530" y="1847733"/>
            <a:ext cx="224012" cy="391100"/>
          </a:xfrm>
          <a:prstGeom prst="bentConnector3">
            <a:avLst/>
          </a:prstGeom>
          <a:ln w="12700">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4" name="Connector: Elbow 13">
            <a:extLst>
              <a:ext uri="{FF2B5EF4-FFF2-40B4-BE49-F238E27FC236}">
                <a16:creationId xmlns:a16="http://schemas.microsoft.com/office/drawing/2014/main" id="{D771FCBF-7CE6-9662-3572-1716249B0A66}"/>
              </a:ext>
            </a:extLst>
          </p:cNvPr>
          <p:cNvCxnSpPr>
            <a:cxnSpLocks/>
          </p:cNvCxnSpPr>
          <p:nvPr/>
        </p:nvCxnSpPr>
        <p:spPr>
          <a:xfrm flipV="1">
            <a:off x="8994928" y="5240929"/>
            <a:ext cx="437000" cy="481067"/>
          </a:xfrm>
          <a:prstGeom prst="bentConnector3">
            <a:avLst/>
          </a:prstGeom>
          <a:ln w="12700">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graphicFrame>
        <p:nvGraphicFramePr>
          <p:cNvPr id="15" name="Chart 14">
            <a:extLst>
              <a:ext uri="{FF2B5EF4-FFF2-40B4-BE49-F238E27FC236}">
                <a16:creationId xmlns:a16="http://schemas.microsoft.com/office/drawing/2014/main" id="{513559E4-3492-4504-8A3A-4096A5D80EF3}"/>
              </a:ext>
            </a:extLst>
          </p:cNvPr>
          <p:cNvGraphicFramePr>
            <a:graphicFrameLocks/>
          </p:cNvGraphicFramePr>
          <p:nvPr>
            <p:extLst>
              <p:ext uri="{D42A27DB-BD31-4B8C-83A1-F6EECF244321}">
                <p14:modId xmlns:p14="http://schemas.microsoft.com/office/powerpoint/2010/main" val="505767780"/>
              </p:ext>
            </p:extLst>
          </p:nvPr>
        </p:nvGraphicFramePr>
        <p:xfrm>
          <a:off x="6132253" y="3734183"/>
          <a:ext cx="2743201" cy="1911265"/>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7097874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5E84DC-2DD8-0014-5D3C-0C97F4B737D8}"/>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5F4CFFD1-F66F-9788-369C-3C2CEB8E1592}"/>
              </a:ext>
            </a:extLst>
          </p:cNvPr>
          <p:cNvSpPr>
            <a:spLocks noGrp="1"/>
          </p:cNvSpPr>
          <p:nvPr>
            <p:ph type="title"/>
          </p:nvPr>
        </p:nvSpPr>
        <p:spPr/>
        <p:txBody>
          <a:bodyPr/>
          <a:lstStyle/>
          <a:p>
            <a:r>
              <a:rPr lang="en-US"/>
              <a:t>Quarry Demands</a:t>
            </a:r>
          </a:p>
        </p:txBody>
      </p:sp>
      <p:sp>
        <p:nvSpPr>
          <p:cNvPr id="4" name="Slide Number Placeholder 3">
            <a:extLst>
              <a:ext uri="{FF2B5EF4-FFF2-40B4-BE49-F238E27FC236}">
                <a16:creationId xmlns:a16="http://schemas.microsoft.com/office/drawing/2014/main" id="{64E64D6E-69F8-C614-AF21-FE036702AE93}"/>
              </a:ext>
            </a:extLst>
          </p:cNvPr>
          <p:cNvSpPr>
            <a:spLocks noGrp="1"/>
          </p:cNvSpPr>
          <p:nvPr>
            <p:ph type="sldNum" sz="quarter" idx="13"/>
          </p:nvPr>
        </p:nvSpPr>
        <p:spPr/>
        <p:txBody>
          <a:bodyPr/>
          <a:lstStyle/>
          <a:p>
            <a:fld id="{ABF72756-0213-4A1F-BBDA-2E3072667FD8}" type="slidenum">
              <a:rPr lang="en-US" smtClean="0"/>
              <a:pPr/>
              <a:t>76</a:t>
            </a:fld>
            <a:endParaRPr lang="en-US"/>
          </a:p>
        </p:txBody>
      </p:sp>
    </p:spTree>
    <p:extLst>
      <p:ext uri="{BB962C8B-B14F-4D97-AF65-F5344CB8AC3E}">
        <p14:creationId xmlns:p14="http://schemas.microsoft.com/office/powerpoint/2010/main" val="7246024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1372D-4CEB-A2DB-4429-6057535A6D74}"/>
              </a:ext>
            </a:extLst>
          </p:cNvPr>
          <p:cNvSpPr>
            <a:spLocks noGrp="1"/>
          </p:cNvSpPr>
          <p:nvPr>
            <p:ph type="title"/>
          </p:nvPr>
        </p:nvSpPr>
        <p:spPr/>
        <p:txBody>
          <a:bodyPr/>
          <a:lstStyle/>
          <a:p>
            <a:r>
              <a:rPr lang="en-US" b="1">
                <a:solidFill>
                  <a:srgbClr val="395173"/>
                </a:solidFill>
                <a:cs typeface="Times New Roman"/>
              </a:rPr>
              <a:t> </a:t>
            </a:r>
            <a:r>
              <a:rPr lang="en-US">
                <a:solidFill>
                  <a:srgbClr val="395173"/>
                </a:solidFill>
                <a:cs typeface="Times New Roman"/>
              </a:rPr>
              <a:t>I</a:t>
            </a:r>
            <a:r>
              <a:rPr lang="en-US" b="1">
                <a:solidFill>
                  <a:srgbClr val="395173"/>
                </a:solidFill>
                <a:cs typeface="Times New Roman"/>
              </a:rPr>
              <a:t>ndustrial – Quarry Demands </a:t>
            </a:r>
            <a:endParaRPr lang="en-US"/>
          </a:p>
        </p:txBody>
      </p:sp>
      <p:sp>
        <p:nvSpPr>
          <p:cNvPr id="3" name="Text Placeholder 2">
            <a:extLst>
              <a:ext uri="{FF2B5EF4-FFF2-40B4-BE49-F238E27FC236}">
                <a16:creationId xmlns:a16="http://schemas.microsoft.com/office/drawing/2014/main" id="{61F78C6C-6F44-7922-10BA-395B38C36FFA}"/>
              </a:ext>
            </a:extLst>
          </p:cNvPr>
          <p:cNvSpPr>
            <a:spLocks noGrp="1"/>
          </p:cNvSpPr>
          <p:nvPr>
            <p:ph type="body" sz="quarter" idx="12"/>
          </p:nvPr>
        </p:nvSpPr>
        <p:spPr/>
        <p:txBody>
          <a:bodyPr/>
          <a:lstStyle/>
          <a:p>
            <a:endParaRPr lang="en-US"/>
          </a:p>
        </p:txBody>
      </p:sp>
      <p:graphicFrame>
        <p:nvGraphicFramePr>
          <p:cNvPr id="4" name="Table 3">
            <a:extLst>
              <a:ext uri="{FF2B5EF4-FFF2-40B4-BE49-F238E27FC236}">
                <a16:creationId xmlns:a16="http://schemas.microsoft.com/office/drawing/2014/main" id="{E0122E66-3B1B-1F56-8C9C-93F8F852DA60}"/>
              </a:ext>
            </a:extLst>
          </p:cNvPr>
          <p:cNvGraphicFramePr>
            <a:graphicFrameLocks noGrp="1"/>
          </p:cNvGraphicFramePr>
          <p:nvPr>
            <p:extLst>
              <p:ext uri="{D42A27DB-BD31-4B8C-83A1-F6EECF244321}">
                <p14:modId xmlns:p14="http://schemas.microsoft.com/office/powerpoint/2010/main" val="3261535247"/>
              </p:ext>
            </p:extLst>
          </p:nvPr>
        </p:nvGraphicFramePr>
        <p:xfrm>
          <a:off x="1778635" y="2314176"/>
          <a:ext cx="8412480" cy="4060193"/>
        </p:xfrm>
        <a:graphic>
          <a:graphicData uri="http://schemas.openxmlformats.org/drawingml/2006/table">
            <a:tbl>
              <a:tblPr/>
              <a:tblGrid>
                <a:gridCol w="1135634">
                  <a:extLst>
                    <a:ext uri="{9D8B030D-6E8A-4147-A177-3AD203B41FA5}">
                      <a16:colId xmlns:a16="http://schemas.microsoft.com/office/drawing/2014/main" val="972179374"/>
                    </a:ext>
                  </a:extLst>
                </a:gridCol>
                <a:gridCol w="1176192">
                  <a:extLst>
                    <a:ext uri="{9D8B030D-6E8A-4147-A177-3AD203B41FA5}">
                      <a16:colId xmlns:a16="http://schemas.microsoft.com/office/drawing/2014/main" val="1075139226"/>
                    </a:ext>
                  </a:extLst>
                </a:gridCol>
                <a:gridCol w="4897423">
                  <a:extLst>
                    <a:ext uri="{9D8B030D-6E8A-4147-A177-3AD203B41FA5}">
                      <a16:colId xmlns:a16="http://schemas.microsoft.com/office/drawing/2014/main" val="3156294040"/>
                    </a:ext>
                  </a:extLst>
                </a:gridCol>
                <a:gridCol w="1203231">
                  <a:extLst>
                    <a:ext uri="{9D8B030D-6E8A-4147-A177-3AD203B41FA5}">
                      <a16:colId xmlns:a16="http://schemas.microsoft.com/office/drawing/2014/main" val="3500193908"/>
                    </a:ext>
                  </a:extLst>
                </a:gridCol>
              </a:tblGrid>
              <a:tr h="471581">
                <a:tc>
                  <a:txBody>
                    <a:bodyPr/>
                    <a:lstStyle/>
                    <a:p>
                      <a:pPr algn="ctr" rtl="0" fontAlgn="ctr"/>
                      <a:r>
                        <a:rPr lang="en-US" sz="1100" b="1" i="0" u="none" strike="noStrike">
                          <a:solidFill>
                            <a:srgbClr val="000000"/>
                          </a:solidFill>
                          <a:effectLst/>
                          <a:latin typeface="Arial (Body)"/>
                        </a:rPr>
                        <a:t>COUNTY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OASIS NUMBER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DEMAND NAME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DEMAND </a:t>
                      </a:r>
                    </a:p>
                    <a:p>
                      <a:pPr algn="ctr" rtl="0" fontAlgn="ctr"/>
                      <a:r>
                        <a:rPr lang="en-US" sz="1100" b="1" i="0" u="none" strike="noStrike">
                          <a:solidFill>
                            <a:srgbClr val="000000"/>
                          </a:solidFill>
                          <a:effectLst/>
                          <a:latin typeface="Arial (Body)"/>
                        </a:rPr>
                        <a:t>(MGD)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7676471"/>
                  </a:ext>
                </a:extLst>
              </a:tr>
              <a:tr h="299051">
                <a:tc>
                  <a:txBody>
                    <a:bodyPr/>
                    <a:lstStyle/>
                    <a:p>
                      <a:pPr algn="ctr" rtl="0" fontAlgn="b"/>
                      <a:r>
                        <a:rPr lang="en-US" sz="1100" b="0" i="0" u="none" strike="noStrike">
                          <a:solidFill>
                            <a:srgbClr val="000000"/>
                          </a:solidFill>
                          <a:effectLst/>
                          <a:latin typeface="Arial (Body)"/>
                        </a:rPr>
                        <a:t>Licking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9113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Van Wey Sand &amp; Gravel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0.09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2180032"/>
                  </a:ext>
                </a:extLst>
              </a:tr>
              <a:tr h="299051">
                <a:tc>
                  <a:txBody>
                    <a:bodyPr/>
                    <a:lstStyle/>
                    <a:p>
                      <a:pPr algn="ctr" rtl="0" fontAlgn="b"/>
                      <a:r>
                        <a:rPr lang="en-US" sz="1100" b="0" i="0" u="none" strike="noStrike">
                          <a:solidFill>
                            <a:srgbClr val="000000"/>
                          </a:solidFill>
                          <a:effectLst/>
                          <a:latin typeface="Arial (Body)"/>
                        </a:rPr>
                        <a:t>Logan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9143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Shelly Materials – Belle Center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0.63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3578112"/>
                  </a:ext>
                </a:extLst>
              </a:tr>
              <a:tr h="299051">
                <a:tc>
                  <a:txBody>
                    <a:bodyPr/>
                    <a:lstStyle/>
                    <a:p>
                      <a:pPr algn="ctr" rtl="0" fontAlgn="b"/>
                      <a:r>
                        <a:rPr lang="en-US" sz="1100" b="0" i="0" u="none" strike="noStrike">
                          <a:solidFill>
                            <a:srgbClr val="000000"/>
                          </a:solidFill>
                          <a:effectLst/>
                          <a:latin typeface="Arial (Body)"/>
                        </a:rPr>
                        <a:t>Pickaway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9206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Melvin Stone Company- Williamsport Quarry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0.67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75844994"/>
                  </a:ext>
                </a:extLst>
              </a:tr>
              <a:tr h="299051">
                <a:tc>
                  <a:txBody>
                    <a:bodyPr/>
                    <a:lstStyle/>
                    <a:p>
                      <a:pPr algn="ctr" rtl="0" fontAlgn="b"/>
                      <a:r>
                        <a:rPr lang="en-US" sz="1100" b="0" i="0" u="none" strike="noStrike">
                          <a:solidFill>
                            <a:srgbClr val="000000"/>
                          </a:solidFill>
                          <a:effectLst/>
                          <a:latin typeface="Arial (Body)"/>
                        </a:rPr>
                        <a:t>Ross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9219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S&amp;S Aggregate - </a:t>
                      </a:r>
                      <a:r>
                        <a:rPr lang="en-US" sz="1100" b="0" i="0" u="none" strike="noStrike" err="1">
                          <a:solidFill>
                            <a:srgbClr val="000000"/>
                          </a:solidFill>
                          <a:effectLst/>
                          <a:latin typeface="Arial (Body)"/>
                        </a:rPr>
                        <a:t>Chillocothe</a:t>
                      </a:r>
                      <a:endParaRPr lang="en-US" sz="1100" b="0" i="0" u="none" strike="noStrike">
                        <a:solidFill>
                          <a:srgbClr val="000000"/>
                        </a:solidFill>
                        <a:effectLst/>
                        <a:latin typeface="Arial (Body)"/>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0.15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2225061"/>
                  </a:ext>
                </a:extLst>
              </a:tr>
              <a:tr h="299051">
                <a:tc>
                  <a:txBody>
                    <a:bodyPr/>
                    <a:lstStyle/>
                    <a:p>
                      <a:pPr algn="ctr" rtl="0" fontAlgn="b"/>
                      <a:r>
                        <a:rPr lang="en-US" sz="1100" b="0" i="0" u="none" strike="noStrike">
                          <a:solidFill>
                            <a:srgbClr val="000000"/>
                          </a:solidFill>
                          <a:effectLst/>
                          <a:latin typeface="Arial (Body)"/>
                        </a:rPr>
                        <a:t>Ross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9223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Melvin Stone – Plano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5.76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1891648"/>
                  </a:ext>
                </a:extLst>
              </a:tr>
              <a:tr h="299051">
                <a:tc>
                  <a:txBody>
                    <a:bodyPr/>
                    <a:lstStyle/>
                    <a:p>
                      <a:pPr algn="ctr" rtl="0" fontAlgn="b"/>
                      <a:r>
                        <a:rPr lang="en-US" sz="1100" b="0" i="0" u="none" strike="noStrike">
                          <a:solidFill>
                            <a:srgbClr val="000000"/>
                          </a:solidFill>
                          <a:effectLst/>
                          <a:latin typeface="Arial (Body)"/>
                        </a:rPr>
                        <a:t>Franklin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9246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The Olen Corporation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22.72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76575239"/>
                  </a:ext>
                </a:extLst>
              </a:tr>
              <a:tr h="299051">
                <a:tc>
                  <a:txBody>
                    <a:bodyPr/>
                    <a:lstStyle/>
                    <a:p>
                      <a:pPr algn="ctr" rtl="0" fontAlgn="b"/>
                      <a:r>
                        <a:rPr lang="en-US" sz="1100" b="0" i="0" u="none" strike="noStrike">
                          <a:solidFill>
                            <a:srgbClr val="000000"/>
                          </a:solidFill>
                          <a:effectLst/>
                          <a:latin typeface="Arial (Body)"/>
                        </a:rPr>
                        <a:t>Franklin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9247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Columbus Limestone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11.08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0859750"/>
                  </a:ext>
                </a:extLst>
              </a:tr>
              <a:tr h="299051">
                <a:tc>
                  <a:txBody>
                    <a:bodyPr/>
                    <a:lstStyle/>
                    <a:p>
                      <a:pPr algn="ctr" rtl="0" fontAlgn="b"/>
                      <a:r>
                        <a:rPr lang="en-US" sz="1100" b="0" i="0" u="none" strike="noStrike">
                          <a:solidFill>
                            <a:srgbClr val="000000"/>
                          </a:solidFill>
                          <a:effectLst/>
                          <a:latin typeface="Arial (Body)"/>
                        </a:rPr>
                        <a:t>Union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9248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Shelly Materials - Ostrander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4..74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7899071"/>
                  </a:ext>
                </a:extLst>
              </a:tr>
              <a:tr h="299051">
                <a:tc>
                  <a:txBody>
                    <a:bodyPr/>
                    <a:lstStyle/>
                    <a:p>
                      <a:pPr algn="ctr" rtl="0" fontAlgn="b"/>
                      <a:r>
                        <a:rPr lang="en-US" sz="1100" b="0" i="0" u="none" strike="noStrike">
                          <a:solidFill>
                            <a:srgbClr val="000000"/>
                          </a:solidFill>
                          <a:effectLst/>
                          <a:latin typeface="Arial (Body)"/>
                        </a:rPr>
                        <a:t>Franklin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Dewatering - AGG ROK Materials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3244005"/>
                  </a:ext>
                </a:extLst>
              </a:tr>
              <a:tr h="299051">
                <a:tc>
                  <a:txBody>
                    <a:bodyPr/>
                    <a:lstStyle/>
                    <a:p>
                      <a:pPr algn="ctr" rtl="0" fontAlgn="b"/>
                      <a:r>
                        <a:rPr lang="en-US" sz="1100" b="0" i="0" u="none" strike="noStrike">
                          <a:solidFill>
                            <a:srgbClr val="000000"/>
                          </a:solidFill>
                          <a:effectLst/>
                          <a:latin typeface="Arial (Body)"/>
                        </a:rPr>
                        <a:t>Marion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9250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National Lime &amp; Stone - Marion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2.10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3193166"/>
                  </a:ext>
                </a:extLst>
              </a:tr>
              <a:tr h="299051">
                <a:tc>
                  <a:txBody>
                    <a:bodyPr/>
                    <a:lstStyle/>
                    <a:p>
                      <a:pPr algn="ctr" rtl="0" fontAlgn="b"/>
                      <a:r>
                        <a:rPr lang="en-US" sz="1100" b="0" i="0" u="none" strike="noStrike">
                          <a:solidFill>
                            <a:srgbClr val="000000"/>
                          </a:solidFill>
                          <a:effectLst/>
                          <a:latin typeface="Arial (Body)"/>
                        </a:rPr>
                        <a:t>Delaware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9251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National Lime &amp; Stone - Delaware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3.551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5302296"/>
                  </a:ext>
                </a:extLst>
              </a:tr>
              <a:tr h="299051">
                <a:tc>
                  <a:txBody>
                    <a:bodyPr/>
                    <a:lstStyle/>
                    <a:p>
                      <a:pPr algn="ctr" rtl="0" fontAlgn="b"/>
                      <a:r>
                        <a:rPr lang="en-US" sz="1100" b="0" i="0" u="none" strike="noStrike">
                          <a:solidFill>
                            <a:srgbClr val="000000"/>
                          </a:solidFill>
                          <a:effectLst/>
                          <a:latin typeface="Arial (Body)"/>
                        </a:rPr>
                        <a:t>Franklin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9252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Shelly Materials - Marble Cliff</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2.08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72741140"/>
                  </a:ext>
                </a:extLst>
              </a:tr>
            </a:tbl>
          </a:graphicData>
        </a:graphic>
      </p:graphicFrame>
      <p:sp>
        <p:nvSpPr>
          <p:cNvPr id="7" name="Slide Number Placeholder 6">
            <a:extLst>
              <a:ext uri="{FF2B5EF4-FFF2-40B4-BE49-F238E27FC236}">
                <a16:creationId xmlns:a16="http://schemas.microsoft.com/office/drawing/2014/main" id="{AEAD39F2-FDF9-CA60-A298-333FD6A13346}"/>
              </a:ext>
            </a:extLst>
          </p:cNvPr>
          <p:cNvSpPr>
            <a:spLocks noGrp="1"/>
          </p:cNvSpPr>
          <p:nvPr>
            <p:ph type="sldNum" sz="quarter" idx="10"/>
          </p:nvPr>
        </p:nvSpPr>
        <p:spPr/>
        <p:txBody>
          <a:bodyPr/>
          <a:lstStyle/>
          <a:p>
            <a:fld id="{ABF72756-0213-4A1F-BBDA-2E3072667FD8}" type="slidenum">
              <a:rPr lang="en-US" smtClean="0"/>
              <a:pPr/>
              <a:t>77</a:t>
            </a:fld>
            <a:endParaRPr lang="en-US"/>
          </a:p>
        </p:txBody>
      </p:sp>
      <p:sp>
        <p:nvSpPr>
          <p:cNvPr id="8" name="Text Placeholder 4">
            <a:extLst>
              <a:ext uri="{FF2B5EF4-FFF2-40B4-BE49-F238E27FC236}">
                <a16:creationId xmlns:a16="http://schemas.microsoft.com/office/drawing/2014/main" id="{B2613F29-482B-3280-C4B7-D5684499D2A5}"/>
              </a:ext>
            </a:extLst>
          </p:cNvPr>
          <p:cNvSpPr>
            <a:spLocks noGrp="1"/>
          </p:cNvSpPr>
          <p:nvPr>
            <p:ph type="body" sz="quarter" idx="13"/>
          </p:nvPr>
        </p:nvSpPr>
        <p:spPr>
          <a:xfrm>
            <a:off x="620486" y="1433739"/>
            <a:ext cx="10464074" cy="5007305"/>
          </a:xfrm>
        </p:spPr>
        <p:txBody>
          <a:bodyPr/>
          <a:lstStyle/>
          <a:p>
            <a:pPr marL="0" indent="0">
              <a:buNone/>
            </a:pPr>
            <a:r>
              <a:rPr lang="en-US" i="0"/>
              <a:t>Quarry demands are met only after all other system demands have been met. They have unique peaking factors compared to all other demands in the OASIS model. Quarry demands are for dewatering the quarry after encountering the water table. </a:t>
            </a:r>
            <a:r>
              <a:rPr lang="en-US"/>
              <a:t>Quarry demands were calculated using reported withdrawals for the past 5 years.</a:t>
            </a:r>
            <a:endParaRPr lang="en-US" i="0"/>
          </a:p>
        </p:txBody>
      </p:sp>
    </p:spTree>
    <p:extLst>
      <p:ext uri="{BB962C8B-B14F-4D97-AF65-F5344CB8AC3E}">
        <p14:creationId xmlns:p14="http://schemas.microsoft.com/office/powerpoint/2010/main" val="6438583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4D86BE-9576-13E5-2AD0-AF241292E959}"/>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B2BB2720-D2F6-7025-00EA-3313E80B2AAD}"/>
              </a:ext>
            </a:extLst>
          </p:cNvPr>
          <p:cNvSpPr>
            <a:spLocks noGrp="1"/>
          </p:cNvSpPr>
          <p:nvPr>
            <p:ph type="title"/>
          </p:nvPr>
        </p:nvSpPr>
        <p:spPr/>
        <p:txBody>
          <a:bodyPr/>
          <a:lstStyle/>
          <a:p>
            <a:r>
              <a:rPr lang="en-US">
                <a:latin typeface="Times New Roman"/>
                <a:ea typeface="MS PGothic"/>
                <a:cs typeface="Times New Roman"/>
              </a:rPr>
              <a:t>Future Industrial Cooling Demands</a:t>
            </a:r>
            <a:endParaRPr lang="en-US"/>
          </a:p>
        </p:txBody>
      </p:sp>
      <p:sp>
        <p:nvSpPr>
          <p:cNvPr id="4" name="Slide Number Placeholder 3">
            <a:extLst>
              <a:ext uri="{FF2B5EF4-FFF2-40B4-BE49-F238E27FC236}">
                <a16:creationId xmlns:a16="http://schemas.microsoft.com/office/drawing/2014/main" id="{1560D52D-7FA1-65A3-323B-5527B1B040D4}"/>
              </a:ext>
            </a:extLst>
          </p:cNvPr>
          <p:cNvSpPr>
            <a:spLocks noGrp="1"/>
          </p:cNvSpPr>
          <p:nvPr>
            <p:ph type="sldNum" sz="quarter" idx="13"/>
          </p:nvPr>
        </p:nvSpPr>
        <p:spPr/>
        <p:txBody>
          <a:bodyPr/>
          <a:lstStyle/>
          <a:p>
            <a:fld id="{ABF72756-0213-4A1F-BBDA-2E3072667FD8}" type="slidenum">
              <a:rPr lang="en-US" smtClean="0"/>
              <a:pPr/>
              <a:t>78</a:t>
            </a:fld>
            <a:endParaRPr lang="en-US"/>
          </a:p>
        </p:txBody>
      </p:sp>
    </p:spTree>
    <p:extLst>
      <p:ext uri="{BB962C8B-B14F-4D97-AF65-F5344CB8AC3E}">
        <p14:creationId xmlns:p14="http://schemas.microsoft.com/office/powerpoint/2010/main" val="144856996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B7F66-6A5A-D6A3-F0B5-D4668F367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063EFE-3A2A-D7AD-E3AB-D0E6967C7415}"/>
              </a:ext>
            </a:extLst>
          </p:cNvPr>
          <p:cNvSpPr>
            <a:spLocks noGrp="1"/>
          </p:cNvSpPr>
          <p:nvPr>
            <p:ph type="title"/>
          </p:nvPr>
        </p:nvSpPr>
        <p:spPr/>
        <p:txBody>
          <a:bodyPr/>
          <a:lstStyle/>
          <a:p>
            <a:r>
              <a:rPr lang="en-US"/>
              <a:t>Industrial Cooling Water</a:t>
            </a:r>
          </a:p>
        </p:txBody>
      </p:sp>
      <p:sp>
        <p:nvSpPr>
          <p:cNvPr id="3" name="Slide Number Placeholder 2">
            <a:extLst>
              <a:ext uri="{FF2B5EF4-FFF2-40B4-BE49-F238E27FC236}">
                <a16:creationId xmlns:a16="http://schemas.microsoft.com/office/drawing/2014/main" id="{5BB1C5F9-2296-F63C-E07A-6D3D9C81CC97}"/>
              </a:ext>
            </a:extLst>
          </p:cNvPr>
          <p:cNvSpPr>
            <a:spLocks noGrp="1"/>
          </p:cNvSpPr>
          <p:nvPr>
            <p:ph type="sldNum" sz="quarter" idx="10"/>
          </p:nvPr>
        </p:nvSpPr>
        <p:spPr/>
        <p:txBody>
          <a:bodyPr/>
          <a:lstStyle/>
          <a:p>
            <a:fld id="{ABF72756-0213-4A1F-BBDA-2E3072667FD8}" type="slidenum">
              <a:rPr lang="en-US" smtClean="0"/>
              <a:pPr/>
              <a:t>79</a:t>
            </a:fld>
            <a:endParaRPr lang="en-US"/>
          </a:p>
        </p:txBody>
      </p:sp>
      <p:sp>
        <p:nvSpPr>
          <p:cNvPr id="4" name="Text Placeholder 3">
            <a:extLst>
              <a:ext uri="{FF2B5EF4-FFF2-40B4-BE49-F238E27FC236}">
                <a16:creationId xmlns:a16="http://schemas.microsoft.com/office/drawing/2014/main" id="{8545B6C9-94B9-1E39-E42C-B74B8586A836}"/>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ABBACE28-BEE3-E400-DA07-19D2E23AAA32}"/>
              </a:ext>
            </a:extLst>
          </p:cNvPr>
          <p:cNvSpPr>
            <a:spLocks noGrp="1"/>
          </p:cNvSpPr>
          <p:nvPr>
            <p:ph type="body" sz="quarter" idx="13"/>
          </p:nvPr>
        </p:nvSpPr>
        <p:spPr>
          <a:xfrm>
            <a:off x="620486" y="1219200"/>
            <a:ext cx="7101114" cy="5007305"/>
          </a:xfrm>
        </p:spPr>
        <p:txBody>
          <a:bodyPr/>
          <a:lstStyle/>
          <a:p>
            <a:r>
              <a:rPr lang="en-US"/>
              <a:t>Demand for data storage and processing and artificial intelligence is driving the need for additional cooling water</a:t>
            </a:r>
          </a:p>
          <a:p>
            <a:r>
              <a:rPr lang="en-US"/>
              <a:t>Cooling methods include use of water, air, and refrigerants</a:t>
            </a:r>
          </a:p>
          <a:p>
            <a:r>
              <a:rPr lang="en-US"/>
              <a:t>Mechanical draft cooling towers using water are the most common method due to cost effectiveness  </a:t>
            </a:r>
          </a:p>
          <a:p>
            <a:r>
              <a:rPr lang="en-US"/>
              <a:t>Example water use from single site with cooling towers is shown in graph and table</a:t>
            </a:r>
          </a:p>
          <a:p>
            <a:r>
              <a:rPr lang="en-US"/>
              <a:t>Factors affecting water usage:</a:t>
            </a:r>
          </a:p>
          <a:p>
            <a:pPr lvl="1"/>
            <a:r>
              <a:rPr lang="en-US" i="0"/>
              <a:t>Size </a:t>
            </a:r>
          </a:p>
          <a:p>
            <a:pPr lvl="1"/>
            <a:r>
              <a:rPr lang="en-US" i="0"/>
              <a:t>Daily temperatures</a:t>
            </a:r>
          </a:p>
          <a:p>
            <a:pPr lvl="1"/>
            <a:r>
              <a:rPr lang="en-US" i="0"/>
              <a:t>Water quality</a:t>
            </a:r>
          </a:p>
          <a:p>
            <a:pPr lvl="1"/>
            <a:r>
              <a:rPr lang="en-US" i="0"/>
              <a:t>Operations</a:t>
            </a:r>
          </a:p>
        </p:txBody>
      </p:sp>
      <p:graphicFrame>
        <p:nvGraphicFramePr>
          <p:cNvPr id="6" name="Chart 5">
            <a:extLst>
              <a:ext uri="{FF2B5EF4-FFF2-40B4-BE49-F238E27FC236}">
                <a16:creationId xmlns:a16="http://schemas.microsoft.com/office/drawing/2014/main" id="{10F70E24-1447-8FA1-B9AC-2B4B45A05589}"/>
              </a:ext>
            </a:extLst>
          </p:cNvPr>
          <p:cNvGraphicFramePr>
            <a:graphicFrameLocks/>
          </p:cNvGraphicFramePr>
          <p:nvPr/>
        </p:nvGraphicFramePr>
        <p:xfrm>
          <a:off x="7307734" y="3648405"/>
          <a:ext cx="4851939" cy="30765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a:extLst>
              <a:ext uri="{FF2B5EF4-FFF2-40B4-BE49-F238E27FC236}">
                <a16:creationId xmlns:a16="http://schemas.microsoft.com/office/drawing/2014/main" id="{B9AE7C1F-50B4-7CD8-5A8B-B56F1DAD68A8}"/>
              </a:ext>
            </a:extLst>
          </p:cNvPr>
          <p:cNvGraphicFramePr>
            <a:graphicFrameLocks noGrp="1"/>
          </p:cNvGraphicFramePr>
          <p:nvPr>
            <p:extLst>
              <p:ext uri="{D42A27DB-BD31-4B8C-83A1-F6EECF244321}">
                <p14:modId xmlns:p14="http://schemas.microsoft.com/office/powerpoint/2010/main" val="250119511"/>
              </p:ext>
            </p:extLst>
          </p:nvPr>
        </p:nvGraphicFramePr>
        <p:xfrm>
          <a:off x="8528035" y="1543250"/>
          <a:ext cx="3513993" cy="1511960"/>
        </p:xfrm>
        <a:graphic>
          <a:graphicData uri="http://schemas.openxmlformats.org/drawingml/2006/table">
            <a:tbl>
              <a:tblPr>
                <a:tableStyleId>{5C22544A-7EE6-4342-B048-85BDC9FD1C3A}</a:tableStyleId>
              </a:tblPr>
              <a:tblGrid>
                <a:gridCol w="1304319">
                  <a:extLst>
                    <a:ext uri="{9D8B030D-6E8A-4147-A177-3AD203B41FA5}">
                      <a16:colId xmlns:a16="http://schemas.microsoft.com/office/drawing/2014/main" val="2666875672"/>
                    </a:ext>
                  </a:extLst>
                </a:gridCol>
                <a:gridCol w="736558">
                  <a:extLst>
                    <a:ext uri="{9D8B030D-6E8A-4147-A177-3AD203B41FA5}">
                      <a16:colId xmlns:a16="http://schemas.microsoft.com/office/drawing/2014/main" val="836774686"/>
                    </a:ext>
                  </a:extLst>
                </a:gridCol>
                <a:gridCol w="736558">
                  <a:extLst>
                    <a:ext uri="{9D8B030D-6E8A-4147-A177-3AD203B41FA5}">
                      <a16:colId xmlns:a16="http://schemas.microsoft.com/office/drawing/2014/main" val="793315015"/>
                    </a:ext>
                  </a:extLst>
                </a:gridCol>
                <a:gridCol w="736558">
                  <a:extLst>
                    <a:ext uri="{9D8B030D-6E8A-4147-A177-3AD203B41FA5}">
                      <a16:colId xmlns:a16="http://schemas.microsoft.com/office/drawing/2014/main" val="1176890999"/>
                    </a:ext>
                  </a:extLst>
                </a:gridCol>
              </a:tblGrid>
              <a:tr h="362875">
                <a:tc gridSpan="4">
                  <a:txBody>
                    <a:bodyPr/>
                    <a:lstStyle/>
                    <a:p>
                      <a:pPr algn="ctr" fontAlgn="b"/>
                      <a:r>
                        <a:rPr lang="en-US" sz="1400" b="1" i="0" u="none" strike="noStrike">
                          <a:solidFill>
                            <a:srgbClr val="000000"/>
                          </a:solidFill>
                          <a:effectLst/>
                          <a:latin typeface="Aptos Narrow" panose="020B0004020202020204" pitchFamily="34" charset="0"/>
                        </a:rPr>
                        <a:t>Max Monthly </a:t>
                      </a:r>
                    </a:p>
                    <a:p>
                      <a:pPr algn="ctr" fontAlgn="b"/>
                      <a:r>
                        <a:rPr lang="en-US" sz="1400" b="1" i="0" u="none" strike="noStrike">
                          <a:solidFill>
                            <a:srgbClr val="000000"/>
                          </a:solidFill>
                          <a:effectLst/>
                          <a:latin typeface="Aptos Narrow" panose="020B0004020202020204" pitchFamily="34" charset="0"/>
                        </a:rPr>
                        <a:t>Demands (MGD) per Site</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hMerge="1">
                  <a:txBody>
                    <a:bodyPr/>
                    <a:lstStyle/>
                    <a:p>
                      <a:pPr algn="ctr" fontAlgn="b"/>
                      <a:endParaRPr lang="en-US" sz="1100" b="0" i="0" u="none" strike="noStrike">
                        <a:solidFill>
                          <a:srgbClr val="000000"/>
                        </a:solidFill>
                        <a:effectLst/>
                        <a:latin typeface="Aptos Narrow" panose="020B0004020202020204" pitchFamily="34" charset="0"/>
                      </a:endParaRPr>
                    </a:p>
                  </a:txBody>
                  <a:tcPr marL="7620" marR="7620" marT="762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723426263"/>
                  </a:ext>
                </a:extLst>
              </a:tr>
              <a:tr h="423169">
                <a:tc>
                  <a:txBody>
                    <a:bodyPr/>
                    <a:lstStyle/>
                    <a:p>
                      <a:pPr algn="ctr" fontAlgn="b"/>
                      <a:endParaRPr lang="en-US" sz="1050" b="0" i="0" u="none" strike="noStrike">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tcPr>
                </a:tc>
                <a:tc>
                  <a:txBody>
                    <a:bodyPr/>
                    <a:lstStyle/>
                    <a:p>
                      <a:pPr algn="ctr" fontAlgn="b"/>
                      <a:r>
                        <a:rPr lang="en-US" sz="1100" b="1" u="none" strike="noStrike">
                          <a:effectLst/>
                        </a:rPr>
                        <a:t>2030 </a:t>
                      </a:r>
                    </a:p>
                    <a:p>
                      <a:pPr algn="ctr" fontAlgn="b"/>
                      <a:r>
                        <a:rPr lang="en-US" sz="1100" b="1" u="none" strike="noStrike">
                          <a:effectLst/>
                        </a:rPr>
                        <a:t>(50 Acre Site)</a:t>
                      </a:r>
                      <a:endParaRPr lang="en-US" sz="1100" b="1"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b"/>
                      <a:r>
                        <a:rPr lang="en-US" sz="1100" b="1" u="none" strike="noStrike">
                          <a:effectLst/>
                        </a:rPr>
                        <a:t>2040 </a:t>
                      </a:r>
                    </a:p>
                    <a:p>
                      <a:pPr algn="ctr" fontAlgn="b"/>
                      <a:r>
                        <a:rPr lang="en-US" sz="1100" b="1" i="0" u="none" strike="noStrike">
                          <a:solidFill>
                            <a:srgbClr val="000000"/>
                          </a:solidFill>
                          <a:effectLst/>
                          <a:latin typeface="Aptos Narrow" panose="020B0004020202020204" pitchFamily="34" charset="0"/>
                        </a:rPr>
                        <a:t>(80 Acre Site)</a:t>
                      </a:r>
                    </a:p>
                  </a:txBody>
                  <a:tcPr marL="7620" marR="7620" marT="7620" marB="0" anchor="ctr"/>
                </a:tc>
                <a:tc>
                  <a:txBody>
                    <a:bodyPr/>
                    <a:lstStyle/>
                    <a:p>
                      <a:pPr algn="ctr" fontAlgn="b"/>
                      <a:r>
                        <a:rPr lang="en-US" sz="1100" b="1" u="none" strike="noStrike">
                          <a:effectLst/>
                        </a:rPr>
                        <a:t>2050</a:t>
                      </a:r>
                    </a:p>
                    <a:p>
                      <a:pPr algn="ctr" fontAlgn="b"/>
                      <a:r>
                        <a:rPr lang="en-US" sz="1100" b="1" i="0" u="none" strike="noStrike">
                          <a:solidFill>
                            <a:srgbClr val="000000"/>
                          </a:solidFill>
                          <a:effectLst/>
                          <a:latin typeface="Aptos Narrow" panose="020B0004020202020204" pitchFamily="34" charset="0"/>
                        </a:rPr>
                        <a:t>(100 Acre Site)</a:t>
                      </a: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179641446"/>
                  </a:ext>
                </a:extLst>
              </a:tr>
              <a:tr h="239420">
                <a:tc>
                  <a:txBody>
                    <a:bodyPr/>
                    <a:lstStyle/>
                    <a:p>
                      <a:pPr algn="ctr" fontAlgn="b"/>
                      <a:r>
                        <a:rPr lang="en-US" sz="1050" b="1" u="none" strike="noStrike">
                          <a:effectLst/>
                        </a:rPr>
                        <a:t>Water Demand</a:t>
                      </a:r>
                      <a:endParaRPr lang="en-US" sz="1050" b="1" i="0" u="none" strike="noStrike">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tcPr>
                </a:tc>
                <a:tc>
                  <a:txBody>
                    <a:bodyPr/>
                    <a:lstStyle/>
                    <a:p>
                      <a:pPr algn="ctr" fontAlgn="b"/>
                      <a:r>
                        <a:rPr lang="en-US" sz="1050" u="none" strike="noStrike">
                          <a:effectLst/>
                        </a:rPr>
                        <a:t>0.80</a:t>
                      </a:r>
                      <a:endParaRPr lang="en-US" sz="105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b"/>
                      <a:r>
                        <a:rPr lang="en-US" sz="1050" u="none" strike="noStrike">
                          <a:effectLst/>
                        </a:rPr>
                        <a:t>1.29</a:t>
                      </a:r>
                      <a:endParaRPr lang="en-US" sz="105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b"/>
                      <a:r>
                        <a:rPr lang="en-US" sz="1050" u="none" strike="noStrike">
                          <a:effectLst/>
                        </a:rPr>
                        <a:t>1.61</a:t>
                      </a:r>
                      <a:endParaRPr lang="en-US" sz="1050" b="0" i="0" u="none" strike="noStrike">
                        <a:solidFill>
                          <a:srgbClr val="000000"/>
                        </a:solidFill>
                        <a:effectLst/>
                        <a:latin typeface="Aptos Narrow" panose="020B0004020202020204" pitchFamily="34" charset="0"/>
                      </a:endParaRPr>
                    </a:p>
                  </a:txBody>
                  <a:tcPr marL="7620" marR="7620" marT="762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229194395"/>
                  </a:ext>
                </a:extLst>
              </a:tr>
              <a:tr h="101600">
                <a:tc>
                  <a:txBody>
                    <a:bodyPr/>
                    <a:lstStyle/>
                    <a:p>
                      <a:pPr algn="ctr" fontAlgn="b"/>
                      <a:r>
                        <a:rPr lang="en-US" sz="1050" b="1" u="none" strike="noStrike">
                          <a:effectLst/>
                        </a:rPr>
                        <a:t>Wastewater Demand</a:t>
                      </a:r>
                      <a:endParaRPr lang="en-US" sz="1050" b="1" i="0" u="none" strike="noStrike">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r>
                        <a:rPr lang="en-US" sz="1050" u="none" strike="noStrike">
                          <a:effectLst/>
                        </a:rPr>
                        <a:t>0.27</a:t>
                      </a:r>
                      <a:endParaRPr lang="en-US" sz="1050" b="0" i="0" u="none" strike="noStrike">
                        <a:solidFill>
                          <a:srgbClr val="000000"/>
                        </a:solidFill>
                        <a:effectLst/>
                        <a:latin typeface="Aptos Narrow" panose="020B0004020202020204" pitchFamily="34" charset="0"/>
                      </a:endParaRP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ctr" fontAlgn="b"/>
                      <a:r>
                        <a:rPr lang="en-US" sz="1050" u="none" strike="noStrike">
                          <a:effectLst/>
                        </a:rPr>
                        <a:t>0.43</a:t>
                      </a:r>
                      <a:endParaRPr lang="en-US" sz="1050" b="0" i="0" u="none" strike="noStrike">
                        <a:solidFill>
                          <a:srgbClr val="000000"/>
                        </a:solidFill>
                        <a:effectLst/>
                        <a:latin typeface="Aptos Narrow" panose="020B0004020202020204" pitchFamily="34" charset="0"/>
                      </a:endParaRP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ctr" fontAlgn="b"/>
                      <a:r>
                        <a:rPr lang="en-US" sz="1050" u="none" strike="noStrike">
                          <a:effectLst/>
                        </a:rPr>
                        <a:t>0.54</a:t>
                      </a:r>
                      <a:endParaRPr lang="en-US" sz="1050" b="0" i="0" u="none" strike="noStrike">
                        <a:solidFill>
                          <a:srgbClr val="000000"/>
                        </a:solidFill>
                        <a:effectLst/>
                        <a:latin typeface="Aptos Narrow" panose="020B0004020202020204" pitchFamily="34" charset="0"/>
                      </a:endParaRPr>
                    </a:p>
                  </a:txBody>
                  <a:tcPr marL="7620" marR="7620" marT="762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218283"/>
                  </a:ext>
                </a:extLst>
              </a:tr>
            </a:tbl>
          </a:graphicData>
        </a:graphic>
      </p:graphicFrame>
    </p:spTree>
    <p:extLst>
      <p:ext uri="{BB962C8B-B14F-4D97-AF65-F5344CB8AC3E}">
        <p14:creationId xmlns:p14="http://schemas.microsoft.com/office/powerpoint/2010/main" val="4237739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79970-5E5D-49E8-B001-3315E2F95453}"/>
              </a:ext>
            </a:extLst>
          </p:cNvPr>
          <p:cNvSpPr>
            <a:spLocks noGrp="1"/>
          </p:cNvSpPr>
          <p:nvPr>
            <p:ph type="title"/>
          </p:nvPr>
        </p:nvSpPr>
        <p:spPr/>
        <p:txBody>
          <a:bodyPr/>
          <a:lstStyle/>
          <a:p>
            <a:r>
              <a:rPr lang="en-US"/>
              <a:t>Planning for Multiple Future Scenarios Reduces Risk of Failure</a:t>
            </a:r>
          </a:p>
        </p:txBody>
      </p:sp>
      <p:sp>
        <p:nvSpPr>
          <p:cNvPr id="3" name="Slide Number Placeholder 2">
            <a:extLst>
              <a:ext uri="{FF2B5EF4-FFF2-40B4-BE49-F238E27FC236}">
                <a16:creationId xmlns:a16="http://schemas.microsoft.com/office/drawing/2014/main" id="{7E36E4DC-F89D-3131-4A4D-827348969690}"/>
              </a:ext>
            </a:extLst>
          </p:cNvPr>
          <p:cNvSpPr>
            <a:spLocks noGrp="1"/>
          </p:cNvSpPr>
          <p:nvPr>
            <p:ph type="sldNum" sz="quarter" idx="10"/>
          </p:nvPr>
        </p:nvSpPr>
        <p:spPr/>
        <p:txBody>
          <a:bodyPr/>
          <a:lstStyle/>
          <a:p>
            <a:fld id="{ABF72756-0213-4A1F-BBDA-2E3072667FD8}" type="slidenum">
              <a:rPr lang="en-US" smtClean="0"/>
              <a:pPr/>
              <a:t>8</a:t>
            </a:fld>
            <a:endParaRPr lang="en-US"/>
          </a:p>
        </p:txBody>
      </p:sp>
      <p:sp>
        <p:nvSpPr>
          <p:cNvPr id="4" name="Text Placeholder 3">
            <a:extLst>
              <a:ext uri="{FF2B5EF4-FFF2-40B4-BE49-F238E27FC236}">
                <a16:creationId xmlns:a16="http://schemas.microsoft.com/office/drawing/2014/main" id="{91CEFE55-0742-ABC2-AD95-5714E39E6C43}"/>
              </a:ext>
            </a:extLst>
          </p:cNvPr>
          <p:cNvSpPr>
            <a:spLocks noGrp="1"/>
          </p:cNvSpPr>
          <p:nvPr>
            <p:ph type="body" sz="quarter" idx="12"/>
          </p:nvPr>
        </p:nvSpPr>
        <p:spPr/>
        <p:txBody>
          <a:bodyPr/>
          <a:lstStyle/>
          <a:p>
            <a:endParaRPr lang="en-US"/>
          </a:p>
        </p:txBody>
      </p:sp>
      <p:sp>
        <p:nvSpPr>
          <p:cNvPr id="6" name="Freeform: Shape 5">
            <a:extLst>
              <a:ext uri="{FF2B5EF4-FFF2-40B4-BE49-F238E27FC236}">
                <a16:creationId xmlns:a16="http://schemas.microsoft.com/office/drawing/2014/main" id="{55492558-13B6-FDDD-EC17-DB39129FA1F9}"/>
              </a:ext>
            </a:extLst>
          </p:cNvPr>
          <p:cNvSpPr/>
          <p:nvPr/>
        </p:nvSpPr>
        <p:spPr>
          <a:xfrm>
            <a:off x="1971040" y="1707380"/>
            <a:ext cx="5837712" cy="3890780"/>
          </a:xfrm>
          <a:custGeom>
            <a:avLst/>
            <a:gdLst>
              <a:gd name="connsiteX0" fmla="*/ 0 w 5821680"/>
              <a:gd name="connsiteY0" fmla="*/ 1910080 h 3850640"/>
              <a:gd name="connsiteX1" fmla="*/ 0 w 5821680"/>
              <a:gd name="connsiteY1" fmla="*/ 1910080 h 3850640"/>
              <a:gd name="connsiteX2" fmla="*/ 274320 w 5821680"/>
              <a:gd name="connsiteY2" fmla="*/ 1869440 h 3850640"/>
              <a:gd name="connsiteX3" fmla="*/ 1280160 w 5821680"/>
              <a:gd name="connsiteY3" fmla="*/ 1747520 h 3850640"/>
              <a:gd name="connsiteX4" fmla="*/ 2550160 w 5821680"/>
              <a:gd name="connsiteY4" fmla="*/ 1463040 h 3850640"/>
              <a:gd name="connsiteX5" fmla="*/ 3718560 w 5821680"/>
              <a:gd name="connsiteY5" fmla="*/ 1066800 h 3850640"/>
              <a:gd name="connsiteX6" fmla="*/ 4724400 w 5821680"/>
              <a:gd name="connsiteY6" fmla="*/ 558800 h 3850640"/>
              <a:gd name="connsiteX7" fmla="*/ 5760720 w 5821680"/>
              <a:gd name="connsiteY7" fmla="*/ 0 h 3850640"/>
              <a:gd name="connsiteX8" fmla="*/ 5821680 w 5821680"/>
              <a:gd name="connsiteY8" fmla="*/ 3850640 h 3850640"/>
              <a:gd name="connsiteX9" fmla="*/ 4866640 w 5821680"/>
              <a:gd name="connsiteY9" fmla="*/ 3373120 h 3850640"/>
              <a:gd name="connsiteX10" fmla="*/ 3952240 w 5821680"/>
              <a:gd name="connsiteY10" fmla="*/ 2895600 h 3850640"/>
              <a:gd name="connsiteX11" fmla="*/ 3291840 w 5821680"/>
              <a:gd name="connsiteY11" fmla="*/ 2631440 h 3850640"/>
              <a:gd name="connsiteX12" fmla="*/ 2438400 w 5821680"/>
              <a:gd name="connsiteY12" fmla="*/ 2357120 h 3850640"/>
              <a:gd name="connsiteX13" fmla="*/ 1696720 w 5821680"/>
              <a:gd name="connsiteY13" fmla="*/ 2174240 h 3850640"/>
              <a:gd name="connsiteX14" fmla="*/ 721360 w 5821680"/>
              <a:gd name="connsiteY14" fmla="*/ 2021840 h 3850640"/>
              <a:gd name="connsiteX15" fmla="*/ 0 w 5821680"/>
              <a:gd name="connsiteY15" fmla="*/ 1910080 h 3850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21680" h="3850640">
                <a:moveTo>
                  <a:pt x="0" y="1910080"/>
                </a:moveTo>
                <a:lnTo>
                  <a:pt x="0" y="1910080"/>
                </a:lnTo>
                <a:cubicBezTo>
                  <a:pt x="152863" y="1893095"/>
                  <a:pt x="61190" y="1904962"/>
                  <a:pt x="274320" y="1869440"/>
                </a:cubicBezTo>
                <a:lnTo>
                  <a:pt x="1280160" y="1747520"/>
                </a:lnTo>
                <a:lnTo>
                  <a:pt x="2550160" y="1463040"/>
                </a:lnTo>
                <a:lnTo>
                  <a:pt x="3718560" y="1066800"/>
                </a:lnTo>
                <a:lnTo>
                  <a:pt x="4724400" y="558800"/>
                </a:lnTo>
                <a:lnTo>
                  <a:pt x="5760720" y="0"/>
                </a:lnTo>
                <a:lnTo>
                  <a:pt x="5821680" y="3850640"/>
                </a:lnTo>
                <a:lnTo>
                  <a:pt x="4866640" y="3373120"/>
                </a:lnTo>
                <a:lnTo>
                  <a:pt x="3952240" y="2895600"/>
                </a:lnTo>
                <a:lnTo>
                  <a:pt x="3291840" y="2631440"/>
                </a:lnTo>
                <a:lnTo>
                  <a:pt x="2438400" y="2357120"/>
                </a:lnTo>
                <a:lnTo>
                  <a:pt x="1696720" y="2174240"/>
                </a:lnTo>
                <a:lnTo>
                  <a:pt x="721360" y="2021840"/>
                </a:lnTo>
                <a:lnTo>
                  <a:pt x="0" y="1910080"/>
                </a:lnTo>
                <a:close/>
              </a:path>
            </a:pathLst>
          </a:custGeom>
          <a:gradFill>
            <a:gsLst>
              <a:gs pos="0">
                <a:schemeClr val="accent6"/>
              </a:gs>
              <a:gs pos="36000">
                <a:schemeClr val="bg2"/>
              </a:gs>
              <a:gs pos="47000">
                <a:schemeClr val="bg2"/>
              </a:gs>
              <a:gs pos="65000">
                <a:schemeClr val="bg1"/>
              </a:gs>
            </a:gsLst>
            <a:lin ang="156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4A160F2E-0ED2-9F57-1BCF-DA38514F5081}"/>
              </a:ext>
            </a:extLst>
          </p:cNvPr>
          <p:cNvCxnSpPr/>
          <p:nvPr/>
        </p:nvCxnSpPr>
        <p:spPr>
          <a:xfrm flipV="1">
            <a:off x="1921079" y="3601627"/>
            <a:ext cx="0" cy="247475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Straight Arrow Connector 7">
            <a:extLst>
              <a:ext uri="{FF2B5EF4-FFF2-40B4-BE49-F238E27FC236}">
                <a16:creationId xmlns:a16="http://schemas.microsoft.com/office/drawing/2014/main" id="{F68DAB10-31CC-7215-F4F8-9EC57E53D01C}"/>
              </a:ext>
            </a:extLst>
          </p:cNvPr>
          <p:cNvCxnSpPr>
            <a:cxnSpLocks/>
          </p:cNvCxnSpPr>
          <p:nvPr/>
        </p:nvCxnSpPr>
        <p:spPr>
          <a:xfrm>
            <a:off x="1929468" y="6076379"/>
            <a:ext cx="588068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9" name="Oval 8">
            <a:extLst>
              <a:ext uri="{FF2B5EF4-FFF2-40B4-BE49-F238E27FC236}">
                <a16:creationId xmlns:a16="http://schemas.microsoft.com/office/drawing/2014/main" id="{881DAB1A-E701-771B-35B1-3A540BA1F800}"/>
              </a:ext>
            </a:extLst>
          </p:cNvPr>
          <p:cNvSpPr/>
          <p:nvPr/>
        </p:nvSpPr>
        <p:spPr>
          <a:xfrm>
            <a:off x="6774109" y="1719748"/>
            <a:ext cx="2055303" cy="3878412"/>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D259A480-2744-1FDC-FC3C-E9FA8F8A3387}"/>
              </a:ext>
            </a:extLst>
          </p:cNvPr>
          <p:cNvCxnSpPr/>
          <p:nvPr/>
        </p:nvCxnSpPr>
        <p:spPr>
          <a:xfrm>
            <a:off x="1929468" y="3643572"/>
            <a:ext cx="5880683" cy="4144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 name="Straight Connector 10">
            <a:extLst>
              <a:ext uri="{FF2B5EF4-FFF2-40B4-BE49-F238E27FC236}">
                <a16:creationId xmlns:a16="http://schemas.microsoft.com/office/drawing/2014/main" id="{09BB6820-FD8F-34D1-2CF7-13F6A3739628}"/>
              </a:ext>
            </a:extLst>
          </p:cNvPr>
          <p:cNvCxnSpPr>
            <a:cxnSpLocks/>
            <a:stCxn id="9" idx="0"/>
          </p:cNvCxnSpPr>
          <p:nvPr/>
        </p:nvCxnSpPr>
        <p:spPr>
          <a:xfrm>
            <a:off x="7801761" y="1719748"/>
            <a:ext cx="240764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Straight Connector 11">
            <a:extLst>
              <a:ext uri="{FF2B5EF4-FFF2-40B4-BE49-F238E27FC236}">
                <a16:creationId xmlns:a16="http://schemas.microsoft.com/office/drawing/2014/main" id="{13674776-290A-D555-9175-ABC28A5B7724}"/>
              </a:ext>
            </a:extLst>
          </p:cNvPr>
          <p:cNvCxnSpPr/>
          <p:nvPr/>
        </p:nvCxnSpPr>
        <p:spPr>
          <a:xfrm>
            <a:off x="7801761" y="5567800"/>
            <a:ext cx="2407641"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3" name="Freeform: Shape 12">
            <a:extLst>
              <a:ext uri="{FF2B5EF4-FFF2-40B4-BE49-F238E27FC236}">
                <a16:creationId xmlns:a16="http://schemas.microsoft.com/office/drawing/2014/main" id="{46067EBF-5AF6-AEA8-0059-09969856BCAE}"/>
              </a:ext>
            </a:extLst>
          </p:cNvPr>
          <p:cNvSpPr/>
          <p:nvPr/>
        </p:nvSpPr>
        <p:spPr>
          <a:xfrm>
            <a:off x="1969641" y="2709644"/>
            <a:ext cx="5781787" cy="931176"/>
          </a:xfrm>
          <a:custGeom>
            <a:avLst/>
            <a:gdLst>
              <a:gd name="connsiteX0" fmla="*/ 0 w 5805182"/>
              <a:gd name="connsiteY0" fmla="*/ 897622 h 897622"/>
              <a:gd name="connsiteX1" fmla="*/ 1828800 w 5805182"/>
              <a:gd name="connsiteY1" fmla="*/ 872455 h 897622"/>
              <a:gd name="connsiteX2" fmla="*/ 3095537 w 5805182"/>
              <a:gd name="connsiteY2" fmla="*/ 788565 h 897622"/>
              <a:gd name="connsiteX3" fmla="*/ 4546833 w 5805182"/>
              <a:gd name="connsiteY3" fmla="*/ 536895 h 897622"/>
              <a:gd name="connsiteX4" fmla="*/ 5805182 w 5805182"/>
              <a:gd name="connsiteY4" fmla="*/ 0 h 897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5182" h="897622">
                <a:moveTo>
                  <a:pt x="0" y="897622"/>
                </a:moveTo>
                <a:lnTo>
                  <a:pt x="1828800" y="872455"/>
                </a:lnTo>
                <a:cubicBezTo>
                  <a:pt x="2344723" y="854279"/>
                  <a:pt x="2642532" y="844492"/>
                  <a:pt x="3095537" y="788565"/>
                </a:cubicBezTo>
                <a:cubicBezTo>
                  <a:pt x="3548543" y="732638"/>
                  <a:pt x="4095225" y="668323"/>
                  <a:pt x="4546833" y="536895"/>
                </a:cubicBezTo>
                <a:cubicBezTo>
                  <a:pt x="4998441" y="405467"/>
                  <a:pt x="5401811" y="202733"/>
                  <a:pt x="5805182" y="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737D5389-2BA4-915D-E16F-362D1C8050E9}"/>
              </a:ext>
            </a:extLst>
          </p:cNvPr>
          <p:cNvSpPr/>
          <p:nvPr/>
        </p:nvSpPr>
        <p:spPr>
          <a:xfrm>
            <a:off x="1971041" y="3640821"/>
            <a:ext cx="5926890" cy="843249"/>
          </a:xfrm>
          <a:custGeom>
            <a:avLst/>
            <a:gdLst>
              <a:gd name="connsiteX0" fmla="*/ 0 w 5926517"/>
              <a:gd name="connsiteY0" fmla="*/ 0 h 801303"/>
              <a:gd name="connsiteX1" fmla="*/ 1510018 w 5926517"/>
              <a:gd name="connsiteY1" fmla="*/ 100668 h 801303"/>
              <a:gd name="connsiteX2" fmla="*/ 2659310 w 5926517"/>
              <a:gd name="connsiteY2" fmla="*/ 327171 h 801303"/>
              <a:gd name="connsiteX3" fmla="*/ 4127383 w 5926517"/>
              <a:gd name="connsiteY3" fmla="*/ 738231 h 801303"/>
              <a:gd name="connsiteX4" fmla="*/ 4664279 w 5926517"/>
              <a:gd name="connsiteY4" fmla="*/ 796954 h 801303"/>
              <a:gd name="connsiteX5" fmla="*/ 5805181 w 5926517"/>
              <a:gd name="connsiteY5" fmla="*/ 796954 h 801303"/>
              <a:gd name="connsiteX6" fmla="*/ 5838737 w 5926517"/>
              <a:gd name="connsiteY6" fmla="*/ 788565 h 80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6517" h="801303">
                <a:moveTo>
                  <a:pt x="0" y="0"/>
                </a:moveTo>
                <a:cubicBezTo>
                  <a:pt x="533400" y="23070"/>
                  <a:pt x="1066800" y="46140"/>
                  <a:pt x="1510018" y="100668"/>
                </a:cubicBezTo>
                <a:cubicBezTo>
                  <a:pt x="1953236" y="155196"/>
                  <a:pt x="2223083" y="220911"/>
                  <a:pt x="2659310" y="327171"/>
                </a:cubicBezTo>
                <a:cubicBezTo>
                  <a:pt x="3095537" y="433431"/>
                  <a:pt x="3793222" y="659934"/>
                  <a:pt x="4127383" y="738231"/>
                </a:cubicBezTo>
                <a:cubicBezTo>
                  <a:pt x="4461544" y="816528"/>
                  <a:pt x="4384646" y="787167"/>
                  <a:pt x="4664279" y="796954"/>
                </a:cubicBezTo>
                <a:cubicBezTo>
                  <a:pt x="4943912" y="806741"/>
                  <a:pt x="5805181" y="796954"/>
                  <a:pt x="5805181" y="796954"/>
                </a:cubicBezTo>
                <a:cubicBezTo>
                  <a:pt x="6000924" y="795556"/>
                  <a:pt x="5919830" y="792060"/>
                  <a:pt x="5838737" y="788565"/>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56CBF8-603E-D8B0-8B85-6AB82D08AA9C}"/>
              </a:ext>
            </a:extLst>
          </p:cNvPr>
          <p:cNvSpPr/>
          <p:nvPr/>
        </p:nvSpPr>
        <p:spPr>
          <a:xfrm>
            <a:off x="2013358" y="3640821"/>
            <a:ext cx="5926517" cy="209807"/>
          </a:xfrm>
          <a:custGeom>
            <a:avLst/>
            <a:gdLst>
              <a:gd name="connsiteX0" fmla="*/ 0 w 6098796"/>
              <a:gd name="connsiteY0" fmla="*/ 0 h 201336"/>
              <a:gd name="connsiteX1" fmla="*/ 2416029 w 6098796"/>
              <a:gd name="connsiteY1" fmla="*/ 92279 h 201336"/>
              <a:gd name="connsiteX2" fmla="*/ 4479721 w 6098796"/>
              <a:gd name="connsiteY2" fmla="*/ 159391 h 201336"/>
              <a:gd name="connsiteX3" fmla="*/ 6098796 w 6098796"/>
              <a:gd name="connsiteY3" fmla="*/ 201336 h 201336"/>
            </a:gdLst>
            <a:ahLst/>
            <a:cxnLst>
              <a:cxn ang="0">
                <a:pos x="connsiteX0" y="connsiteY0"/>
              </a:cxn>
              <a:cxn ang="0">
                <a:pos x="connsiteX1" y="connsiteY1"/>
              </a:cxn>
              <a:cxn ang="0">
                <a:pos x="connsiteX2" y="connsiteY2"/>
              </a:cxn>
              <a:cxn ang="0">
                <a:pos x="connsiteX3" y="connsiteY3"/>
              </a:cxn>
            </a:cxnLst>
            <a:rect l="l" t="t" r="r" b="b"/>
            <a:pathLst>
              <a:path w="6098796" h="201336">
                <a:moveTo>
                  <a:pt x="0" y="0"/>
                </a:moveTo>
                <a:lnTo>
                  <a:pt x="2416029" y="92279"/>
                </a:lnTo>
                <a:lnTo>
                  <a:pt x="4479721" y="159391"/>
                </a:lnTo>
                <a:lnTo>
                  <a:pt x="6098796" y="201336"/>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6F8F33C-EEEF-2AEC-6F60-8579B44B8D00}"/>
              </a:ext>
            </a:extLst>
          </p:cNvPr>
          <p:cNvSpPr txBox="1"/>
          <p:nvPr/>
        </p:nvSpPr>
        <p:spPr>
          <a:xfrm>
            <a:off x="8788395" y="1369537"/>
            <a:ext cx="1515533" cy="369332"/>
          </a:xfrm>
          <a:prstGeom prst="rect">
            <a:avLst/>
          </a:prstGeom>
          <a:noFill/>
        </p:spPr>
        <p:txBody>
          <a:bodyPr wrap="square" rtlCol="0">
            <a:spAutoFit/>
          </a:bodyPr>
          <a:lstStyle/>
          <a:p>
            <a:r>
              <a:rPr lang="en-US"/>
              <a:t>Best Case</a:t>
            </a:r>
          </a:p>
        </p:txBody>
      </p:sp>
      <p:sp>
        <p:nvSpPr>
          <p:cNvPr id="17" name="TextBox 16">
            <a:extLst>
              <a:ext uri="{FF2B5EF4-FFF2-40B4-BE49-F238E27FC236}">
                <a16:creationId xmlns:a16="http://schemas.microsoft.com/office/drawing/2014/main" id="{40A7DD0E-7F93-8C53-E51F-8876647CA60D}"/>
              </a:ext>
            </a:extLst>
          </p:cNvPr>
          <p:cNvSpPr txBox="1"/>
          <p:nvPr/>
        </p:nvSpPr>
        <p:spPr>
          <a:xfrm>
            <a:off x="8761641" y="5215153"/>
            <a:ext cx="1515533" cy="369332"/>
          </a:xfrm>
          <a:prstGeom prst="rect">
            <a:avLst/>
          </a:prstGeom>
          <a:noFill/>
        </p:spPr>
        <p:txBody>
          <a:bodyPr wrap="square" rtlCol="0">
            <a:spAutoFit/>
          </a:bodyPr>
          <a:lstStyle/>
          <a:p>
            <a:r>
              <a:rPr lang="en-US"/>
              <a:t>Worst Case</a:t>
            </a:r>
          </a:p>
        </p:txBody>
      </p:sp>
      <p:sp>
        <p:nvSpPr>
          <p:cNvPr id="18" name="Multiplication Sign 17">
            <a:extLst>
              <a:ext uri="{FF2B5EF4-FFF2-40B4-BE49-F238E27FC236}">
                <a16:creationId xmlns:a16="http://schemas.microsoft.com/office/drawing/2014/main" id="{EE92E0B8-EECF-63C6-BDC4-84938DE7212A}"/>
              </a:ext>
            </a:extLst>
          </p:cNvPr>
          <p:cNvSpPr/>
          <p:nvPr/>
        </p:nvSpPr>
        <p:spPr>
          <a:xfrm>
            <a:off x="7607766" y="2544034"/>
            <a:ext cx="401972" cy="353422"/>
          </a:xfrm>
          <a:prstGeom prst="mathMultiply">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Multiplication Sign 18">
            <a:extLst>
              <a:ext uri="{FF2B5EF4-FFF2-40B4-BE49-F238E27FC236}">
                <a16:creationId xmlns:a16="http://schemas.microsoft.com/office/drawing/2014/main" id="{8554907D-670C-0A2E-05F4-C5ECCFF4AB0E}"/>
              </a:ext>
            </a:extLst>
          </p:cNvPr>
          <p:cNvSpPr/>
          <p:nvPr/>
        </p:nvSpPr>
        <p:spPr>
          <a:xfrm>
            <a:off x="7751428" y="3686285"/>
            <a:ext cx="401972" cy="353422"/>
          </a:xfrm>
          <a:prstGeom prst="mathMultiply">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732B0CF7-EC7E-04FE-8BD2-D455CA27092B}"/>
              </a:ext>
            </a:extLst>
          </p:cNvPr>
          <p:cNvSpPr/>
          <p:nvPr/>
        </p:nvSpPr>
        <p:spPr>
          <a:xfrm>
            <a:off x="7708259" y="4306367"/>
            <a:ext cx="401972" cy="353422"/>
          </a:xfrm>
          <a:prstGeom prst="mathMultiply">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E5D70C3-4780-F726-F940-9865BBCC649F}"/>
              </a:ext>
            </a:extLst>
          </p:cNvPr>
          <p:cNvSpPr txBox="1"/>
          <p:nvPr/>
        </p:nvSpPr>
        <p:spPr>
          <a:xfrm>
            <a:off x="7928197" y="2660210"/>
            <a:ext cx="364067" cy="369332"/>
          </a:xfrm>
          <a:prstGeom prst="rect">
            <a:avLst/>
          </a:prstGeom>
          <a:noFill/>
        </p:spPr>
        <p:txBody>
          <a:bodyPr wrap="square" rtlCol="0">
            <a:spAutoFit/>
          </a:bodyPr>
          <a:lstStyle/>
          <a:p>
            <a:r>
              <a:rPr lang="en-US" b="1"/>
              <a:t>A</a:t>
            </a:r>
          </a:p>
        </p:txBody>
      </p:sp>
      <p:sp>
        <p:nvSpPr>
          <p:cNvPr id="22" name="TextBox 21">
            <a:extLst>
              <a:ext uri="{FF2B5EF4-FFF2-40B4-BE49-F238E27FC236}">
                <a16:creationId xmlns:a16="http://schemas.microsoft.com/office/drawing/2014/main" id="{18ACD72F-8500-B5D4-FDF4-7608C26ECC92}"/>
              </a:ext>
            </a:extLst>
          </p:cNvPr>
          <p:cNvSpPr txBox="1"/>
          <p:nvPr/>
        </p:nvSpPr>
        <p:spPr>
          <a:xfrm>
            <a:off x="8038478" y="3779577"/>
            <a:ext cx="364067" cy="369332"/>
          </a:xfrm>
          <a:prstGeom prst="rect">
            <a:avLst/>
          </a:prstGeom>
          <a:noFill/>
        </p:spPr>
        <p:txBody>
          <a:bodyPr wrap="square" rtlCol="0">
            <a:spAutoFit/>
          </a:bodyPr>
          <a:lstStyle/>
          <a:p>
            <a:r>
              <a:rPr lang="en-US" b="1"/>
              <a:t>B</a:t>
            </a:r>
          </a:p>
        </p:txBody>
      </p:sp>
      <p:sp>
        <p:nvSpPr>
          <p:cNvPr id="23" name="TextBox 22">
            <a:extLst>
              <a:ext uri="{FF2B5EF4-FFF2-40B4-BE49-F238E27FC236}">
                <a16:creationId xmlns:a16="http://schemas.microsoft.com/office/drawing/2014/main" id="{C9BBD63F-21D2-D25F-3033-DF4BCCF4B1B2}"/>
              </a:ext>
            </a:extLst>
          </p:cNvPr>
          <p:cNvSpPr txBox="1"/>
          <p:nvPr/>
        </p:nvSpPr>
        <p:spPr>
          <a:xfrm>
            <a:off x="8000431" y="4557117"/>
            <a:ext cx="364067" cy="369332"/>
          </a:xfrm>
          <a:prstGeom prst="rect">
            <a:avLst/>
          </a:prstGeom>
          <a:noFill/>
        </p:spPr>
        <p:txBody>
          <a:bodyPr wrap="square" rtlCol="0">
            <a:spAutoFit/>
          </a:bodyPr>
          <a:lstStyle/>
          <a:p>
            <a:r>
              <a:rPr lang="en-US" b="1"/>
              <a:t>C</a:t>
            </a:r>
          </a:p>
        </p:txBody>
      </p:sp>
      <p:sp>
        <p:nvSpPr>
          <p:cNvPr id="24" name="TextBox 23">
            <a:extLst>
              <a:ext uri="{FF2B5EF4-FFF2-40B4-BE49-F238E27FC236}">
                <a16:creationId xmlns:a16="http://schemas.microsoft.com/office/drawing/2014/main" id="{CB706FED-F153-C5D4-F045-8CF543720129}"/>
              </a:ext>
            </a:extLst>
          </p:cNvPr>
          <p:cNvSpPr txBox="1"/>
          <p:nvPr/>
        </p:nvSpPr>
        <p:spPr>
          <a:xfrm>
            <a:off x="4432968" y="6076379"/>
            <a:ext cx="855132" cy="369332"/>
          </a:xfrm>
          <a:prstGeom prst="rect">
            <a:avLst/>
          </a:prstGeom>
          <a:noFill/>
        </p:spPr>
        <p:txBody>
          <a:bodyPr wrap="square" rtlCol="0">
            <a:spAutoFit/>
          </a:bodyPr>
          <a:lstStyle/>
          <a:p>
            <a:r>
              <a:rPr lang="en-US"/>
              <a:t>Time</a:t>
            </a:r>
          </a:p>
        </p:txBody>
      </p:sp>
      <p:sp>
        <p:nvSpPr>
          <p:cNvPr id="25" name="TextBox 24">
            <a:extLst>
              <a:ext uri="{FF2B5EF4-FFF2-40B4-BE49-F238E27FC236}">
                <a16:creationId xmlns:a16="http://schemas.microsoft.com/office/drawing/2014/main" id="{2EDAC938-036A-D72A-E095-23622FAC5D11}"/>
              </a:ext>
            </a:extLst>
          </p:cNvPr>
          <p:cNvSpPr txBox="1"/>
          <p:nvPr/>
        </p:nvSpPr>
        <p:spPr>
          <a:xfrm>
            <a:off x="1038067" y="3340985"/>
            <a:ext cx="1049635" cy="338554"/>
          </a:xfrm>
          <a:prstGeom prst="rect">
            <a:avLst/>
          </a:prstGeom>
          <a:noFill/>
        </p:spPr>
        <p:txBody>
          <a:bodyPr wrap="square" rtlCol="0">
            <a:spAutoFit/>
          </a:bodyPr>
          <a:lstStyle/>
          <a:p>
            <a:r>
              <a:rPr lang="en-US" sz="1600"/>
              <a:t>Present</a:t>
            </a:r>
          </a:p>
        </p:txBody>
      </p:sp>
      <p:sp>
        <p:nvSpPr>
          <p:cNvPr id="26" name="TextBox 25">
            <a:extLst>
              <a:ext uri="{FF2B5EF4-FFF2-40B4-BE49-F238E27FC236}">
                <a16:creationId xmlns:a16="http://schemas.microsoft.com/office/drawing/2014/main" id="{2C2A626B-CE54-B917-A037-B85262812BDB}"/>
              </a:ext>
            </a:extLst>
          </p:cNvPr>
          <p:cNvSpPr txBox="1"/>
          <p:nvPr/>
        </p:nvSpPr>
        <p:spPr>
          <a:xfrm rot="16200000">
            <a:off x="8971718" y="3402794"/>
            <a:ext cx="1724855" cy="338554"/>
          </a:xfrm>
          <a:prstGeom prst="rect">
            <a:avLst/>
          </a:prstGeom>
          <a:noFill/>
        </p:spPr>
        <p:txBody>
          <a:bodyPr wrap="square" rtlCol="0">
            <a:spAutoFit/>
          </a:bodyPr>
          <a:lstStyle/>
          <a:p>
            <a:r>
              <a:rPr lang="en-US" sz="1600"/>
              <a:t>Plausible Futures</a:t>
            </a:r>
          </a:p>
        </p:txBody>
      </p:sp>
      <p:cxnSp>
        <p:nvCxnSpPr>
          <p:cNvPr id="27" name="Straight Arrow Connector 26">
            <a:extLst>
              <a:ext uri="{FF2B5EF4-FFF2-40B4-BE49-F238E27FC236}">
                <a16:creationId xmlns:a16="http://schemas.microsoft.com/office/drawing/2014/main" id="{4FD07B81-99EF-79AE-9CF9-203CA3CC9B54}"/>
              </a:ext>
            </a:extLst>
          </p:cNvPr>
          <p:cNvCxnSpPr/>
          <p:nvPr/>
        </p:nvCxnSpPr>
        <p:spPr>
          <a:xfrm>
            <a:off x="10041467" y="1719748"/>
            <a:ext cx="0" cy="384805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35584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325D5-AC7F-99DA-B9D5-971F9723FB2E}"/>
              </a:ext>
            </a:extLst>
          </p:cNvPr>
          <p:cNvSpPr>
            <a:spLocks noGrp="1"/>
          </p:cNvSpPr>
          <p:nvPr>
            <p:ph type="title"/>
          </p:nvPr>
        </p:nvSpPr>
        <p:spPr/>
        <p:txBody>
          <a:bodyPr/>
          <a:lstStyle/>
          <a:p>
            <a:r>
              <a:rPr lang="en-US" b="1">
                <a:solidFill>
                  <a:srgbClr val="395173"/>
                </a:solidFill>
                <a:latin typeface="Times New Roman"/>
                <a:cs typeface="Times New Roman"/>
              </a:rPr>
              <a:t> </a:t>
            </a:r>
            <a:r>
              <a:rPr lang="en-US">
                <a:solidFill>
                  <a:srgbClr val="395173"/>
                </a:solidFill>
                <a:cs typeface="Times New Roman"/>
              </a:rPr>
              <a:t>Future</a:t>
            </a:r>
            <a:r>
              <a:rPr lang="en-US" b="1">
                <a:solidFill>
                  <a:srgbClr val="395173"/>
                </a:solidFill>
                <a:cs typeface="Times New Roman"/>
              </a:rPr>
              <a:t> Industrial Demands </a:t>
            </a:r>
            <a:endParaRPr lang="en-US"/>
          </a:p>
        </p:txBody>
      </p:sp>
      <p:sp>
        <p:nvSpPr>
          <p:cNvPr id="3" name="Text Placeholder 2">
            <a:extLst>
              <a:ext uri="{FF2B5EF4-FFF2-40B4-BE49-F238E27FC236}">
                <a16:creationId xmlns:a16="http://schemas.microsoft.com/office/drawing/2014/main" id="{7449B312-72C6-1F18-D5CF-95978602265A}"/>
              </a:ext>
            </a:extLst>
          </p:cNvPr>
          <p:cNvSpPr>
            <a:spLocks noGrp="1"/>
          </p:cNvSpPr>
          <p:nvPr>
            <p:ph type="body" sz="quarter" idx="12"/>
          </p:nvPr>
        </p:nvSpPr>
        <p:spPr/>
        <p:txBody>
          <a:bodyPr/>
          <a:lstStyle/>
          <a:p>
            <a:endParaRPr lang="en-US"/>
          </a:p>
        </p:txBody>
      </p:sp>
      <p:graphicFrame>
        <p:nvGraphicFramePr>
          <p:cNvPr id="4" name="Table 3">
            <a:extLst>
              <a:ext uri="{FF2B5EF4-FFF2-40B4-BE49-F238E27FC236}">
                <a16:creationId xmlns:a16="http://schemas.microsoft.com/office/drawing/2014/main" id="{DECC519D-4D45-7E16-CFF2-6E4842047F48}"/>
              </a:ext>
            </a:extLst>
          </p:cNvPr>
          <p:cNvGraphicFramePr>
            <a:graphicFrameLocks noGrp="1"/>
          </p:cNvGraphicFramePr>
          <p:nvPr>
            <p:extLst>
              <p:ext uri="{D42A27DB-BD31-4B8C-83A1-F6EECF244321}">
                <p14:modId xmlns:p14="http://schemas.microsoft.com/office/powerpoint/2010/main" val="3275683371"/>
              </p:ext>
            </p:extLst>
          </p:nvPr>
        </p:nvGraphicFramePr>
        <p:xfrm>
          <a:off x="3850640" y="1244842"/>
          <a:ext cx="3805720" cy="5227613"/>
        </p:xfrm>
        <a:graphic>
          <a:graphicData uri="http://schemas.openxmlformats.org/drawingml/2006/table">
            <a:tbl>
              <a:tblPr/>
              <a:tblGrid>
                <a:gridCol w="1241799">
                  <a:extLst>
                    <a:ext uri="{9D8B030D-6E8A-4147-A177-3AD203B41FA5}">
                      <a16:colId xmlns:a16="http://schemas.microsoft.com/office/drawing/2014/main" val="380036943"/>
                    </a:ext>
                  </a:extLst>
                </a:gridCol>
                <a:gridCol w="1293921">
                  <a:extLst>
                    <a:ext uri="{9D8B030D-6E8A-4147-A177-3AD203B41FA5}">
                      <a16:colId xmlns:a16="http://schemas.microsoft.com/office/drawing/2014/main" val="3151226585"/>
                    </a:ext>
                  </a:extLst>
                </a:gridCol>
                <a:gridCol w="1270000">
                  <a:extLst>
                    <a:ext uri="{9D8B030D-6E8A-4147-A177-3AD203B41FA5}">
                      <a16:colId xmlns:a16="http://schemas.microsoft.com/office/drawing/2014/main" val="4254828919"/>
                    </a:ext>
                  </a:extLst>
                </a:gridCol>
              </a:tblGrid>
              <a:tr h="555245">
                <a:tc>
                  <a:txBody>
                    <a:bodyPr/>
                    <a:lstStyle/>
                    <a:p>
                      <a:pPr algn="ctr" rtl="0" fontAlgn="ctr"/>
                      <a:r>
                        <a:rPr lang="en-US" sz="1100" b="1" i="0" u="none" strike="noStrike">
                          <a:solidFill>
                            <a:srgbClr val="000000"/>
                          </a:solidFill>
                          <a:effectLst/>
                          <a:latin typeface="Arial (Body)"/>
                        </a:rPr>
                        <a:t>COUNTY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OASIS NUMBER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100" b="1" i="0" u="none" strike="noStrike">
                          <a:solidFill>
                            <a:srgbClr val="000000"/>
                          </a:solidFill>
                          <a:effectLst/>
                          <a:latin typeface="Arial (Body)"/>
                        </a:rPr>
                        <a:t>2050 FUTURE DEMAND (MGD)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6936717"/>
                  </a:ext>
                </a:extLst>
              </a:tr>
              <a:tr h="292023">
                <a:tc>
                  <a:txBody>
                    <a:bodyPr/>
                    <a:lstStyle/>
                    <a:p>
                      <a:pPr algn="ctr" rtl="0" fontAlgn="b"/>
                      <a:r>
                        <a:rPr lang="en-US" sz="1100" b="0" i="0" u="none" strike="noStrike">
                          <a:solidFill>
                            <a:srgbClr val="000000"/>
                          </a:solidFill>
                          <a:effectLst/>
                          <a:latin typeface="Arial (Body)"/>
                        </a:rPr>
                        <a:t>Licking</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9117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37.74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2783564"/>
                  </a:ext>
                </a:extLst>
              </a:tr>
              <a:tr h="292023">
                <a:tc>
                  <a:txBody>
                    <a:bodyPr/>
                    <a:lstStyle/>
                    <a:p>
                      <a:pPr algn="ctr" rtl="0" fontAlgn="b"/>
                      <a:r>
                        <a:rPr lang="en-US" sz="1100" b="0" i="0" u="none" strike="noStrike">
                          <a:solidFill>
                            <a:srgbClr val="000000"/>
                          </a:solidFill>
                          <a:effectLst/>
                          <a:latin typeface="Arial (Body)"/>
                        </a:rPr>
                        <a:t>Fairfield</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9253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3.59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0527916"/>
                  </a:ext>
                </a:extLst>
              </a:tr>
              <a:tr h="292023">
                <a:tc>
                  <a:txBody>
                    <a:bodyPr/>
                    <a:lstStyle/>
                    <a:p>
                      <a:pPr algn="ctr" rtl="0" fontAlgn="b"/>
                      <a:r>
                        <a:rPr lang="en-US" sz="1100" b="0" i="0" u="none" strike="noStrike">
                          <a:solidFill>
                            <a:srgbClr val="000000"/>
                          </a:solidFill>
                          <a:effectLst/>
                          <a:latin typeface="Arial (Body)"/>
                        </a:rPr>
                        <a:t>Franklin</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9255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11.96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4852279"/>
                  </a:ext>
                </a:extLst>
              </a:tr>
              <a:tr h="292023">
                <a:tc>
                  <a:txBody>
                    <a:bodyPr/>
                    <a:lstStyle/>
                    <a:p>
                      <a:pPr algn="ctr" rtl="0" fontAlgn="b"/>
                      <a:r>
                        <a:rPr lang="en-US" sz="1100" b="0" i="0" u="none" strike="noStrike">
                          <a:solidFill>
                            <a:srgbClr val="000000"/>
                          </a:solidFill>
                          <a:effectLst/>
                          <a:latin typeface="Arial (Body)"/>
                        </a:rPr>
                        <a:t>Madison</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9256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1.19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8320726"/>
                  </a:ext>
                </a:extLst>
              </a:tr>
              <a:tr h="292023">
                <a:tc>
                  <a:txBody>
                    <a:bodyPr/>
                    <a:lstStyle/>
                    <a:p>
                      <a:pPr algn="ctr" rtl="0" fontAlgn="b"/>
                      <a:r>
                        <a:rPr lang="en-US" sz="1100" b="0" i="0" u="none" strike="noStrike">
                          <a:solidFill>
                            <a:srgbClr val="000000"/>
                          </a:solidFill>
                          <a:effectLst/>
                          <a:latin typeface="Arial (Body)"/>
                        </a:rPr>
                        <a:t>Madison</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9257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1.19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93418397"/>
                  </a:ext>
                </a:extLst>
              </a:tr>
              <a:tr h="292023">
                <a:tc>
                  <a:txBody>
                    <a:bodyPr/>
                    <a:lstStyle/>
                    <a:p>
                      <a:pPr algn="ctr" rtl="0" fontAlgn="b"/>
                      <a:r>
                        <a:rPr lang="en-US" sz="1100" b="0" i="0" u="none" strike="noStrike">
                          <a:solidFill>
                            <a:srgbClr val="000000"/>
                          </a:solidFill>
                          <a:effectLst/>
                          <a:latin typeface="Arial (Body)"/>
                        </a:rPr>
                        <a:t>Fayette</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9258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57305083"/>
                  </a:ext>
                </a:extLst>
              </a:tr>
              <a:tr h="292023">
                <a:tc>
                  <a:txBody>
                    <a:bodyPr/>
                    <a:lstStyle/>
                    <a:p>
                      <a:pPr algn="ctr" rtl="0" fontAlgn="b"/>
                      <a:r>
                        <a:rPr lang="en-US" sz="1100" b="0" i="0" u="none" strike="noStrike">
                          <a:solidFill>
                            <a:srgbClr val="000000"/>
                          </a:solidFill>
                          <a:effectLst/>
                          <a:latin typeface="Arial (Body)"/>
                        </a:rPr>
                        <a:t>Delaware</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9259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4.78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2625603"/>
                  </a:ext>
                </a:extLst>
              </a:tr>
              <a:tr h="292023">
                <a:tc>
                  <a:txBody>
                    <a:bodyPr/>
                    <a:lstStyle/>
                    <a:p>
                      <a:pPr algn="ctr" rtl="0" fontAlgn="b"/>
                      <a:r>
                        <a:rPr lang="en-US" sz="1100" b="0" i="0" u="none" strike="noStrike">
                          <a:solidFill>
                            <a:srgbClr val="000000"/>
                          </a:solidFill>
                          <a:effectLst/>
                          <a:latin typeface="Arial (Body)"/>
                        </a:rPr>
                        <a:t>Delaware</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9260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3.59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4148293"/>
                  </a:ext>
                </a:extLst>
              </a:tr>
              <a:tr h="292023">
                <a:tc>
                  <a:txBody>
                    <a:bodyPr/>
                    <a:lstStyle/>
                    <a:p>
                      <a:pPr algn="ctr" rtl="0" fontAlgn="b"/>
                      <a:r>
                        <a:rPr lang="en-US" sz="1100" b="0" i="0" u="none" strike="noStrike">
                          <a:solidFill>
                            <a:srgbClr val="000000"/>
                          </a:solidFill>
                          <a:effectLst/>
                          <a:latin typeface="Arial (Body)"/>
                        </a:rPr>
                        <a:t>Pickaway</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9261</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4.79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0993770"/>
                  </a:ext>
                </a:extLst>
              </a:tr>
              <a:tr h="292023">
                <a:tc>
                  <a:txBody>
                    <a:bodyPr/>
                    <a:lstStyle/>
                    <a:p>
                      <a:pPr algn="ctr" rtl="0" fontAlgn="b"/>
                      <a:r>
                        <a:rPr lang="en-US" sz="1100" b="0" i="0" u="none" strike="noStrike">
                          <a:solidFill>
                            <a:srgbClr val="000000"/>
                          </a:solidFill>
                          <a:effectLst/>
                          <a:latin typeface="Arial (Body)"/>
                        </a:rPr>
                        <a:t>Union</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9265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1.19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62882081"/>
                  </a:ext>
                </a:extLst>
              </a:tr>
              <a:tr h="292023">
                <a:tc>
                  <a:txBody>
                    <a:bodyPr/>
                    <a:lstStyle/>
                    <a:p>
                      <a:pPr algn="ctr" rtl="0" fontAlgn="b"/>
                      <a:r>
                        <a:rPr lang="en-US" sz="1100" b="0" i="0" u="none" strike="noStrike">
                          <a:solidFill>
                            <a:srgbClr val="000000"/>
                          </a:solidFill>
                          <a:effectLst/>
                          <a:latin typeface="Arial (Body)"/>
                        </a:rPr>
                        <a:t>Union</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9266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3.58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9691665"/>
                  </a:ext>
                </a:extLst>
              </a:tr>
              <a:tr h="292023">
                <a:tc>
                  <a:txBody>
                    <a:bodyPr/>
                    <a:lstStyle/>
                    <a:p>
                      <a:pPr algn="ctr" rtl="0" fontAlgn="b"/>
                      <a:r>
                        <a:rPr lang="en-US" sz="1100" b="0" i="0" u="none" strike="noStrike">
                          <a:solidFill>
                            <a:srgbClr val="000000"/>
                          </a:solidFill>
                          <a:effectLst/>
                          <a:latin typeface="Arial (Body)"/>
                        </a:rPr>
                        <a:t>Licking</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9267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21.54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7379824"/>
                  </a:ext>
                </a:extLst>
              </a:tr>
              <a:tr h="292023">
                <a:tc>
                  <a:txBody>
                    <a:bodyPr/>
                    <a:lstStyle/>
                    <a:p>
                      <a:pPr algn="ctr" rtl="0" fontAlgn="b"/>
                      <a:r>
                        <a:rPr lang="en-US" sz="1100" b="0" i="0" u="none" strike="noStrike">
                          <a:solidFill>
                            <a:srgbClr val="000000"/>
                          </a:solidFill>
                          <a:effectLst/>
                          <a:latin typeface="Arial (Body)"/>
                        </a:rPr>
                        <a:t>Licking</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9268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1.19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7964201"/>
                  </a:ext>
                </a:extLst>
              </a:tr>
              <a:tr h="292023">
                <a:tc>
                  <a:txBody>
                    <a:bodyPr/>
                    <a:lstStyle/>
                    <a:p>
                      <a:pPr algn="ctr" rtl="0" fontAlgn="b"/>
                      <a:r>
                        <a:rPr lang="en-US" sz="1100" b="0" i="0" u="none" strike="noStrike">
                          <a:solidFill>
                            <a:srgbClr val="000000"/>
                          </a:solidFill>
                          <a:effectLst/>
                          <a:latin typeface="Arial (Body)"/>
                        </a:rPr>
                        <a:t>Licking</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9269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8.37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846195"/>
                  </a:ext>
                </a:extLst>
              </a:tr>
              <a:tr h="292023">
                <a:tc>
                  <a:txBody>
                    <a:bodyPr/>
                    <a:lstStyle/>
                    <a:p>
                      <a:pPr algn="ctr" rtl="0" fontAlgn="b"/>
                      <a:r>
                        <a:rPr lang="en-US" sz="1100" b="0" i="0" u="none" strike="noStrike">
                          <a:solidFill>
                            <a:srgbClr val="000000"/>
                          </a:solidFill>
                          <a:effectLst/>
                          <a:latin typeface="Arial (Body)"/>
                        </a:rPr>
                        <a:t>Licking</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9270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1.19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24386263"/>
                  </a:ext>
                </a:extLst>
              </a:tr>
              <a:tr h="292023">
                <a:tc>
                  <a:txBody>
                    <a:bodyPr/>
                    <a:lstStyle/>
                    <a:p>
                      <a:pPr algn="ctr" rtl="0" fontAlgn="b"/>
                      <a:r>
                        <a:rPr lang="en-US" sz="1100" b="0" i="0" u="none" strike="noStrike">
                          <a:solidFill>
                            <a:srgbClr val="000000"/>
                          </a:solidFill>
                          <a:effectLst/>
                          <a:latin typeface="Arial (Body)"/>
                        </a:rPr>
                        <a:t>Pickaway</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9272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US" sz="1100" b="0" i="0" u="none" strike="noStrike">
                          <a:solidFill>
                            <a:srgbClr val="000000"/>
                          </a:solidFill>
                          <a:effectLst/>
                          <a:latin typeface="Arial (Body)"/>
                        </a:rPr>
                        <a:t>2.39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431596"/>
                  </a:ext>
                </a:extLst>
              </a:tr>
            </a:tbl>
          </a:graphicData>
        </a:graphic>
      </p:graphicFrame>
      <p:sp>
        <p:nvSpPr>
          <p:cNvPr id="6" name="Slide Number Placeholder 5">
            <a:extLst>
              <a:ext uri="{FF2B5EF4-FFF2-40B4-BE49-F238E27FC236}">
                <a16:creationId xmlns:a16="http://schemas.microsoft.com/office/drawing/2014/main" id="{57128F51-C770-AC35-180A-E40E0B1C18B4}"/>
              </a:ext>
            </a:extLst>
          </p:cNvPr>
          <p:cNvSpPr>
            <a:spLocks noGrp="1"/>
          </p:cNvSpPr>
          <p:nvPr>
            <p:ph type="sldNum" sz="quarter" idx="10"/>
          </p:nvPr>
        </p:nvSpPr>
        <p:spPr/>
        <p:txBody>
          <a:bodyPr/>
          <a:lstStyle/>
          <a:p>
            <a:fld id="{ABF72756-0213-4A1F-BBDA-2E3072667FD8}" type="slidenum">
              <a:rPr lang="en-US" smtClean="0"/>
              <a:pPr/>
              <a:t>80</a:t>
            </a:fld>
            <a:endParaRPr lang="en-US"/>
          </a:p>
        </p:txBody>
      </p:sp>
    </p:spTree>
    <p:extLst>
      <p:ext uri="{BB962C8B-B14F-4D97-AF65-F5344CB8AC3E}">
        <p14:creationId xmlns:p14="http://schemas.microsoft.com/office/powerpoint/2010/main" val="15842406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66CB29-70A1-B07A-033D-65C8772B8608}"/>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25792A7F-D280-0844-C572-C3C367FA4EF8}"/>
              </a:ext>
            </a:extLst>
          </p:cNvPr>
          <p:cNvSpPr>
            <a:spLocks noGrp="1"/>
          </p:cNvSpPr>
          <p:nvPr>
            <p:ph type="title"/>
          </p:nvPr>
        </p:nvSpPr>
        <p:spPr/>
        <p:txBody>
          <a:bodyPr/>
          <a:lstStyle/>
          <a:p>
            <a:r>
              <a:rPr lang="en-US"/>
              <a:t>Future Agricultural Irrigation Demands</a:t>
            </a:r>
          </a:p>
        </p:txBody>
      </p:sp>
      <p:sp>
        <p:nvSpPr>
          <p:cNvPr id="4" name="Slide Number Placeholder 3">
            <a:extLst>
              <a:ext uri="{FF2B5EF4-FFF2-40B4-BE49-F238E27FC236}">
                <a16:creationId xmlns:a16="http://schemas.microsoft.com/office/drawing/2014/main" id="{818F6F9D-FAC0-CD82-CC40-28CFBDDED8D8}"/>
              </a:ext>
            </a:extLst>
          </p:cNvPr>
          <p:cNvSpPr>
            <a:spLocks noGrp="1"/>
          </p:cNvSpPr>
          <p:nvPr>
            <p:ph type="sldNum" sz="quarter" idx="13"/>
          </p:nvPr>
        </p:nvSpPr>
        <p:spPr/>
        <p:txBody>
          <a:bodyPr/>
          <a:lstStyle/>
          <a:p>
            <a:fld id="{ABF72756-0213-4A1F-BBDA-2E3072667FD8}" type="slidenum">
              <a:rPr lang="en-US" smtClean="0"/>
              <a:pPr/>
              <a:t>81</a:t>
            </a:fld>
            <a:endParaRPr lang="en-US"/>
          </a:p>
        </p:txBody>
      </p:sp>
    </p:spTree>
    <p:extLst>
      <p:ext uri="{BB962C8B-B14F-4D97-AF65-F5344CB8AC3E}">
        <p14:creationId xmlns:p14="http://schemas.microsoft.com/office/powerpoint/2010/main" val="17107289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FE09C-23C6-2077-04C9-01E47C2B59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507D6-8271-439F-B6D8-BFD0E1125CE7}"/>
              </a:ext>
            </a:extLst>
          </p:cNvPr>
          <p:cNvSpPr>
            <a:spLocks noGrp="1"/>
          </p:cNvSpPr>
          <p:nvPr>
            <p:ph type="title"/>
          </p:nvPr>
        </p:nvSpPr>
        <p:spPr/>
        <p:txBody>
          <a:bodyPr/>
          <a:lstStyle/>
          <a:p>
            <a:r>
              <a:rPr lang="en-US"/>
              <a:t>Agricultural Irrigation Demands</a:t>
            </a:r>
          </a:p>
        </p:txBody>
      </p:sp>
      <p:sp>
        <p:nvSpPr>
          <p:cNvPr id="3" name="Slide Number Placeholder 2">
            <a:extLst>
              <a:ext uri="{FF2B5EF4-FFF2-40B4-BE49-F238E27FC236}">
                <a16:creationId xmlns:a16="http://schemas.microsoft.com/office/drawing/2014/main" id="{A7BDA86D-DD14-B9AD-F3B6-91BDA681A9FD}"/>
              </a:ext>
            </a:extLst>
          </p:cNvPr>
          <p:cNvSpPr>
            <a:spLocks noGrp="1"/>
          </p:cNvSpPr>
          <p:nvPr>
            <p:ph type="sldNum" sz="quarter" idx="10"/>
          </p:nvPr>
        </p:nvSpPr>
        <p:spPr/>
        <p:txBody>
          <a:bodyPr/>
          <a:lstStyle/>
          <a:p>
            <a:fld id="{ABF72756-0213-4A1F-BBDA-2E3072667FD8}" type="slidenum">
              <a:rPr lang="en-US" smtClean="0"/>
              <a:pPr/>
              <a:t>82</a:t>
            </a:fld>
            <a:endParaRPr lang="en-US"/>
          </a:p>
        </p:txBody>
      </p:sp>
      <p:sp>
        <p:nvSpPr>
          <p:cNvPr id="4" name="Text Placeholder 3">
            <a:extLst>
              <a:ext uri="{FF2B5EF4-FFF2-40B4-BE49-F238E27FC236}">
                <a16:creationId xmlns:a16="http://schemas.microsoft.com/office/drawing/2014/main" id="{A3DE5A41-C322-5413-78C3-E9702960F07D}"/>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A71756AE-21C5-CA98-F256-6428CFBB2107}"/>
              </a:ext>
            </a:extLst>
          </p:cNvPr>
          <p:cNvSpPr>
            <a:spLocks noGrp="1"/>
          </p:cNvSpPr>
          <p:nvPr>
            <p:ph type="body" sz="quarter" idx="13"/>
          </p:nvPr>
        </p:nvSpPr>
        <p:spPr>
          <a:xfrm>
            <a:off x="620486" y="1590675"/>
            <a:ext cx="5717791" cy="4581525"/>
          </a:xfrm>
        </p:spPr>
        <p:txBody>
          <a:bodyPr vert="horz" lIns="0" tIns="45720" rIns="0" bIns="45720" rtlCol="0" anchor="t">
            <a:noAutofit/>
          </a:bodyPr>
          <a:lstStyle/>
          <a:p>
            <a:pPr marL="173355" indent="-173355"/>
            <a:r>
              <a:rPr lang="en-US">
                <a:ea typeface="MS PGothic"/>
              </a:rPr>
              <a:t>OSU professor estimates that by 2040 irrigation will be more widespread, driven by increasing temperatures</a:t>
            </a:r>
          </a:p>
          <a:p>
            <a:pPr marL="173355" indent="-173355"/>
            <a:r>
              <a:rPr lang="en-US">
                <a:ea typeface="MS PGothic"/>
              </a:rPr>
              <a:t>Estimated + 5-inces per year, supplemented in critical growing season (July / August / September)</a:t>
            </a:r>
            <a:endParaRPr lang="en-US">
              <a:ea typeface="MS PGothic"/>
              <a:cs typeface="Arial"/>
            </a:endParaRPr>
          </a:p>
          <a:p>
            <a:pPr marL="173355" indent="-173355"/>
            <a:r>
              <a:rPr lang="en-US">
                <a:ea typeface="MS PGothic"/>
              </a:rPr>
              <a:t>Increases annual ground water demand by 9.15 BG across the entire 15-county area (0.02 MG to 1.16 BG per year at HUC-10 level)</a:t>
            </a:r>
            <a:endParaRPr lang="en-US">
              <a:ea typeface="MS PGothic"/>
              <a:cs typeface="Arial"/>
            </a:endParaRPr>
          </a:p>
          <a:p>
            <a:pPr marL="173355" indent="-173355"/>
            <a:endParaRPr lang="en-US">
              <a:cs typeface="Arial"/>
            </a:endParaRPr>
          </a:p>
          <a:p>
            <a:pPr marL="173355" indent="-173355"/>
            <a:endParaRPr lang="en-US">
              <a:cs typeface="Arial"/>
            </a:endParaRPr>
          </a:p>
        </p:txBody>
      </p:sp>
      <p:pic>
        <p:nvPicPr>
          <p:cNvPr id="7" name="Picture 6">
            <a:extLst>
              <a:ext uri="{FF2B5EF4-FFF2-40B4-BE49-F238E27FC236}">
                <a16:creationId xmlns:a16="http://schemas.microsoft.com/office/drawing/2014/main" id="{3EE68AD8-D43E-CD77-AF41-BD3521C8CCC0}"/>
              </a:ext>
            </a:extLst>
          </p:cNvPr>
          <p:cNvPicPr>
            <a:picLocks noChangeAspect="1"/>
          </p:cNvPicPr>
          <p:nvPr/>
        </p:nvPicPr>
        <p:blipFill>
          <a:blip r:embed="rId3"/>
          <a:stretch>
            <a:fillRect/>
          </a:stretch>
        </p:blipFill>
        <p:spPr>
          <a:xfrm>
            <a:off x="6710362" y="2039851"/>
            <a:ext cx="4562475" cy="3781425"/>
          </a:xfrm>
          <a:prstGeom prst="rect">
            <a:avLst/>
          </a:prstGeom>
        </p:spPr>
      </p:pic>
      <p:pic>
        <p:nvPicPr>
          <p:cNvPr id="9" name="Picture 8">
            <a:extLst>
              <a:ext uri="{FF2B5EF4-FFF2-40B4-BE49-F238E27FC236}">
                <a16:creationId xmlns:a16="http://schemas.microsoft.com/office/drawing/2014/main" id="{015A1296-1996-7733-47CB-0834E4252AD2}"/>
              </a:ext>
            </a:extLst>
          </p:cNvPr>
          <p:cNvPicPr>
            <a:picLocks noChangeAspect="1"/>
          </p:cNvPicPr>
          <p:nvPr/>
        </p:nvPicPr>
        <p:blipFill>
          <a:blip r:embed="rId4"/>
          <a:stretch>
            <a:fillRect/>
          </a:stretch>
        </p:blipFill>
        <p:spPr>
          <a:xfrm>
            <a:off x="8117343" y="1288877"/>
            <a:ext cx="1748514" cy="291419"/>
          </a:xfrm>
          <a:prstGeom prst="rect">
            <a:avLst/>
          </a:prstGeom>
        </p:spPr>
      </p:pic>
      <p:pic>
        <p:nvPicPr>
          <p:cNvPr id="11" name="Picture 10">
            <a:extLst>
              <a:ext uri="{FF2B5EF4-FFF2-40B4-BE49-F238E27FC236}">
                <a16:creationId xmlns:a16="http://schemas.microsoft.com/office/drawing/2014/main" id="{6CA83B46-A473-D7AF-1179-5B3F53DEAD86}"/>
              </a:ext>
            </a:extLst>
          </p:cNvPr>
          <p:cNvPicPr>
            <a:picLocks noChangeAspect="1"/>
          </p:cNvPicPr>
          <p:nvPr/>
        </p:nvPicPr>
        <p:blipFill>
          <a:blip r:embed="rId5"/>
          <a:stretch>
            <a:fillRect/>
          </a:stretch>
        </p:blipFill>
        <p:spPr>
          <a:xfrm>
            <a:off x="7181849" y="1592176"/>
            <a:ext cx="3619500" cy="447675"/>
          </a:xfrm>
          <a:prstGeom prst="rect">
            <a:avLst/>
          </a:prstGeom>
        </p:spPr>
      </p:pic>
    </p:spTree>
    <p:extLst>
      <p:ext uri="{BB962C8B-B14F-4D97-AF65-F5344CB8AC3E}">
        <p14:creationId xmlns:p14="http://schemas.microsoft.com/office/powerpoint/2010/main" val="8589873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46E92-904D-D0C8-EE4B-010EB37B6F92}"/>
              </a:ext>
            </a:extLst>
          </p:cNvPr>
          <p:cNvSpPr>
            <a:spLocks noGrp="1"/>
          </p:cNvSpPr>
          <p:nvPr>
            <p:ph type="title"/>
          </p:nvPr>
        </p:nvSpPr>
        <p:spPr/>
        <p:txBody>
          <a:bodyPr/>
          <a:lstStyle/>
          <a:p>
            <a:r>
              <a:rPr lang="en-US" b="1">
                <a:solidFill>
                  <a:srgbClr val="395173"/>
                </a:solidFill>
                <a:cs typeface="Times New Roman"/>
              </a:rPr>
              <a:t>Future Agricultural Demands </a:t>
            </a:r>
            <a:endParaRPr lang="en-US"/>
          </a:p>
        </p:txBody>
      </p:sp>
      <p:sp>
        <p:nvSpPr>
          <p:cNvPr id="3" name="Text Placeholder 2">
            <a:extLst>
              <a:ext uri="{FF2B5EF4-FFF2-40B4-BE49-F238E27FC236}">
                <a16:creationId xmlns:a16="http://schemas.microsoft.com/office/drawing/2014/main" id="{FF342479-8D83-EDAF-DA2E-654176F704BC}"/>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25B128F3-42C0-F064-4071-C2CE2B7987C5}"/>
              </a:ext>
            </a:extLst>
          </p:cNvPr>
          <p:cNvSpPr>
            <a:spLocks noGrp="1"/>
          </p:cNvSpPr>
          <p:nvPr>
            <p:ph type="sldNum" sz="quarter" idx="10"/>
          </p:nvPr>
        </p:nvSpPr>
        <p:spPr/>
        <p:txBody>
          <a:bodyPr/>
          <a:lstStyle/>
          <a:p>
            <a:fld id="{ABF72756-0213-4A1F-BBDA-2E3072667FD8}" type="slidenum">
              <a:rPr lang="en-US" smtClean="0"/>
              <a:pPr/>
              <a:t>83</a:t>
            </a:fld>
            <a:endParaRPr lang="en-US"/>
          </a:p>
        </p:txBody>
      </p:sp>
      <p:sp>
        <p:nvSpPr>
          <p:cNvPr id="12" name="Rectangle: Rounded Corners 11">
            <a:extLst>
              <a:ext uri="{FF2B5EF4-FFF2-40B4-BE49-F238E27FC236}">
                <a16:creationId xmlns:a16="http://schemas.microsoft.com/office/drawing/2014/main" id="{27F10F3F-5CA2-6248-F3D8-35EBEC867BDA}"/>
              </a:ext>
            </a:extLst>
          </p:cNvPr>
          <p:cNvSpPr/>
          <p:nvPr/>
        </p:nvSpPr>
        <p:spPr>
          <a:xfrm>
            <a:off x="9159749" y="133250"/>
            <a:ext cx="2862559" cy="717845"/>
          </a:xfrm>
          <a:prstGeom prst="roundRect">
            <a:avLst/>
          </a:prstGeom>
          <a:solidFill>
            <a:schemeClr val="bg1"/>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2"/>
                </a:solidFill>
              </a:rPr>
              <a:t>Daily use during growing season only (92 days)</a:t>
            </a:r>
          </a:p>
        </p:txBody>
      </p:sp>
      <p:graphicFrame>
        <p:nvGraphicFramePr>
          <p:cNvPr id="13" name="Table 12">
            <a:extLst>
              <a:ext uri="{FF2B5EF4-FFF2-40B4-BE49-F238E27FC236}">
                <a16:creationId xmlns:a16="http://schemas.microsoft.com/office/drawing/2014/main" id="{3302B4A3-FCA1-D230-1ED2-10D4F7A89C85}"/>
              </a:ext>
            </a:extLst>
          </p:cNvPr>
          <p:cNvGraphicFramePr>
            <a:graphicFrameLocks noGrp="1"/>
          </p:cNvGraphicFramePr>
          <p:nvPr>
            <p:extLst>
              <p:ext uri="{D42A27DB-BD31-4B8C-83A1-F6EECF244321}">
                <p14:modId xmlns:p14="http://schemas.microsoft.com/office/powerpoint/2010/main" val="3651329006"/>
              </p:ext>
            </p:extLst>
          </p:nvPr>
        </p:nvGraphicFramePr>
        <p:xfrm>
          <a:off x="3086970" y="1219200"/>
          <a:ext cx="6018060" cy="5122862"/>
        </p:xfrm>
        <a:graphic>
          <a:graphicData uri="http://schemas.openxmlformats.org/drawingml/2006/table">
            <a:tbl>
              <a:tblPr>
                <a:tableStyleId>{5C22544A-7EE6-4342-B048-85BDC9FD1C3A}</a:tableStyleId>
              </a:tblPr>
              <a:tblGrid>
                <a:gridCol w="1137271">
                  <a:extLst>
                    <a:ext uri="{9D8B030D-6E8A-4147-A177-3AD203B41FA5}">
                      <a16:colId xmlns:a16="http://schemas.microsoft.com/office/drawing/2014/main" val="2575396676"/>
                    </a:ext>
                  </a:extLst>
                </a:gridCol>
                <a:gridCol w="2233048">
                  <a:extLst>
                    <a:ext uri="{9D8B030D-6E8A-4147-A177-3AD203B41FA5}">
                      <a16:colId xmlns:a16="http://schemas.microsoft.com/office/drawing/2014/main" val="3380200162"/>
                    </a:ext>
                  </a:extLst>
                </a:gridCol>
                <a:gridCol w="1469293">
                  <a:extLst>
                    <a:ext uri="{9D8B030D-6E8A-4147-A177-3AD203B41FA5}">
                      <a16:colId xmlns:a16="http://schemas.microsoft.com/office/drawing/2014/main" val="3176010975"/>
                    </a:ext>
                  </a:extLst>
                </a:gridCol>
                <a:gridCol w="1178448">
                  <a:extLst>
                    <a:ext uri="{9D8B030D-6E8A-4147-A177-3AD203B41FA5}">
                      <a16:colId xmlns:a16="http://schemas.microsoft.com/office/drawing/2014/main" val="544811828"/>
                    </a:ext>
                  </a:extLst>
                </a:gridCol>
              </a:tblGrid>
              <a:tr h="566647">
                <a:tc>
                  <a:txBody>
                    <a:bodyPr/>
                    <a:lstStyle/>
                    <a:p>
                      <a:pPr algn="ctr" fontAlgn="ctr"/>
                      <a:r>
                        <a:rPr lang="en-US" sz="1200" b="1" u="none" strike="noStrike">
                          <a:effectLst/>
                        </a:rPr>
                        <a:t>OASIS NODE NUMBER</a:t>
                      </a:r>
                      <a:endParaRPr lang="en-US" sz="1200" b="1"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b="1" u="none" strike="noStrike">
                          <a:effectLst/>
                        </a:rPr>
                        <a:t>HUC 10 NUMBER</a:t>
                      </a:r>
                      <a:endParaRPr lang="en-US" sz="1200" b="1"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b="1" u="none" strike="noStrike">
                          <a:effectLst/>
                        </a:rPr>
                        <a:t>COUNTY</a:t>
                      </a:r>
                      <a:endParaRPr lang="en-US" sz="1200" b="1"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b="1" u="none" strike="noStrike">
                          <a:effectLst/>
                        </a:rPr>
                        <a:t>2050 Additional Irrigation Demand (MGD)</a:t>
                      </a:r>
                      <a:endParaRPr lang="en-US" sz="1200" b="1"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758893298"/>
                  </a:ext>
                </a:extLst>
              </a:tr>
              <a:tr h="174353">
                <a:tc>
                  <a:txBody>
                    <a:bodyPr/>
                    <a:lstStyle/>
                    <a:p>
                      <a:pPr algn="ctr" fontAlgn="ctr"/>
                      <a:r>
                        <a:rPr lang="en-US" sz="1200" u="none" strike="noStrike">
                          <a:effectLst/>
                        </a:rPr>
                        <a:t>9014</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506000116</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DELAWARE</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0.04</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2313501349"/>
                  </a:ext>
                </a:extLst>
              </a:tr>
              <a:tr h="174353">
                <a:tc>
                  <a:txBody>
                    <a:bodyPr/>
                    <a:lstStyle/>
                    <a:p>
                      <a:pPr algn="ctr" fontAlgn="ctr"/>
                      <a:r>
                        <a:rPr lang="en-US" sz="1200" u="none" strike="noStrike">
                          <a:effectLst/>
                        </a:rPr>
                        <a:t>9027</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506000117</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FAIRFIELD</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0.118</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4285749137"/>
                  </a:ext>
                </a:extLst>
              </a:tr>
              <a:tr h="174353">
                <a:tc>
                  <a:txBody>
                    <a:bodyPr/>
                    <a:lstStyle/>
                    <a:p>
                      <a:pPr algn="ctr" fontAlgn="ctr"/>
                      <a:r>
                        <a:rPr lang="en-US" sz="1200" u="none" strike="noStrike">
                          <a:effectLst/>
                        </a:rPr>
                        <a:t>9056</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506000118</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FRANKLIN</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1.873</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1578097354"/>
                  </a:ext>
                </a:extLst>
              </a:tr>
              <a:tr h="174353">
                <a:tc>
                  <a:txBody>
                    <a:bodyPr/>
                    <a:lstStyle/>
                    <a:p>
                      <a:pPr algn="ctr" fontAlgn="ctr"/>
                      <a:r>
                        <a:rPr lang="en-US" sz="1200" u="none" strike="noStrike">
                          <a:effectLst/>
                        </a:rPr>
                        <a:t>9061</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506000122</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FRANKLIN</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2.742</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3760389249"/>
                  </a:ext>
                </a:extLst>
              </a:tr>
              <a:tr h="174353">
                <a:tc>
                  <a:txBody>
                    <a:bodyPr/>
                    <a:lstStyle/>
                    <a:p>
                      <a:pPr algn="ctr" fontAlgn="ctr"/>
                      <a:r>
                        <a:rPr lang="en-US" sz="1200" u="none" strike="noStrike">
                          <a:effectLst/>
                        </a:rPr>
                        <a:t>9088</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504000301</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KNOX</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0.719</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4187906307"/>
                  </a:ext>
                </a:extLst>
              </a:tr>
              <a:tr h="174353">
                <a:tc>
                  <a:txBody>
                    <a:bodyPr/>
                    <a:lstStyle/>
                    <a:p>
                      <a:pPr algn="ctr" fontAlgn="ctr"/>
                      <a:r>
                        <a:rPr lang="en-US" sz="1200" u="none" strike="noStrike">
                          <a:effectLst/>
                        </a:rPr>
                        <a:t>9090</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504000302</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KNOX</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3.609</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3295127198"/>
                  </a:ext>
                </a:extLst>
              </a:tr>
              <a:tr h="174353">
                <a:tc>
                  <a:txBody>
                    <a:bodyPr/>
                    <a:lstStyle/>
                    <a:p>
                      <a:pPr algn="ctr" fontAlgn="ctr"/>
                      <a:r>
                        <a:rPr lang="en-US" sz="1200" u="none" strike="noStrike">
                          <a:effectLst/>
                        </a:rPr>
                        <a:t>9094</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504000303</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KNOX</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2.838</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1519949918"/>
                  </a:ext>
                </a:extLst>
              </a:tr>
              <a:tr h="174353">
                <a:tc>
                  <a:txBody>
                    <a:bodyPr/>
                    <a:lstStyle/>
                    <a:p>
                      <a:pPr algn="ctr" fontAlgn="ctr"/>
                      <a:r>
                        <a:rPr lang="en-US" sz="1200" u="none" strike="noStrike">
                          <a:effectLst/>
                        </a:rPr>
                        <a:t>9107</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504000601</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LICKING</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1.947</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4275728804"/>
                  </a:ext>
                </a:extLst>
              </a:tr>
              <a:tr h="174353">
                <a:tc>
                  <a:txBody>
                    <a:bodyPr/>
                    <a:lstStyle/>
                    <a:p>
                      <a:pPr algn="ctr" fontAlgn="ctr"/>
                      <a:r>
                        <a:rPr lang="en-US" sz="1200" u="none" strike="noStrike">
                          <a:effectLst/>
                        </a:rPr>
                        <a:t>9109</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504000602</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LICKING</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2.138</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3387785679"/>
                  </a:ext>
                </a:extLst>
              </a:tr>
              <a:tr h="174353">
                <a:tc>
                  <a:txBody>
                    <a:bodyPr/>
                    <a:lstStyle/>
                    <a:p>
                      <a:pPr algn="ctr" fontAlgn="ctr"/>
                      <a:r>
                        <a:rPr lang="en-US" sz="1200" u="none" strike="noStrike">
                          <a:effectLst/>
                        </a:rPr>
                        <a:t>9116</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504000603</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LICKING</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0.472</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1046717442"/>
                  </a:ext>
                </a:extLst>
              </a:tr>
              <a:tr h="174353">
                <a:tc>
                  <a:txBody>
                    <a:bodyPr/>
                    <a:lstStyle/>
                    <a:p>
                      <a:pPr algn="ctr" fontAlgn="ctr"/>
                      <a:r>
                        <a:rPr lang="en-US" sz="1200" u="none" strike="noStrike">
                          <a:effectLst/>
                        </a:rPr>
                        <a:t>9119</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504000604</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LICKING</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0.533</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3319086797"/>
                  </a:ext>
                </a:extLst>
              </a:tr>
              <a:tr h="174353">
                <a:tc>
                  <a:txBody>
                    <a:bodyPr/>
                    <a:lstStyle/>
                    <a:p>
                      <a:pPr algn="ctr" fontAlgn="ctr"/>
                      <a:r>
                        <a:rPr lang="en-US" sz="1200" u="none" strike="noStrike">
                          <a:effectLst/>
                        </a:rPr>
                        <a:t>9173</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506000102</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MARION</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1.014</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2124395274"/>
                  </a:ext>
                </a:extLst>
              </a:tr>
              <a:tr h="174353">
                <a:tc>
                  <a:txBody>
                    <a:bodyPr/>
                    <a:lstStyle/>
                    <a:p>
                      <a:pPr algn="ctr" fontAlgn="ctr"/>
                      <a:r>
                        <a:rPr lang="en-US" sz="1200" u="none" strike="noStrike">
                          <a:effectLst/>
                        </a:rPr>
                        <a:t>9202</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506000123</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PICKAWAY</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3.97</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4045718786"/>
                  </a:ext>
                </a:extLst>
              </a:tr>
              <a:tr h="174353">
                <a:tc>
                  <a:txBody>
                    <a:bodyPr/>
                    <a:lstStyle/>
                    <a:p>
                      <a:pPr algn="ctr" fontAlgn="ctr"/>
                      <a:r>
                        <a:rPr lang="en-US" sz="1200" u="none" strike="noStrike">
                          <a:effectLst/>
                        </a:rPr>
                        <a:t>9213</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506000204</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PICKAWAY</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9.166</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5420682"/>
                  </a:ext>
                </a:extLst>
              </a:tr>
              <a:tr h="174353">
                <a:tc>
                  <a:txBody>
                    <a:bodyPr/>
                    <a:lstStyle/>
                    <a:p>
                      <a:pPr algn="ctr" fontAlgn="ctr"/>
                      <a:r>
                        <a:rPr lang="en-US" sz="1200" u="none" strike="noStrike">
                          <a:effectLst/>
                        </a:rPr>
                        <a:t>9233</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506000106</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UNION</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0.124</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3707160677"/>
                  </a:ext>
                </a:extLst>
              </a:tr>
              <a:tr h="174353">
                <a:tc>
                  <a:txBody>
                    <a:bodyPr/>
                    <a:lstStyle/>
                    <a:p>
                      <a:pPr algn="ctr" fontAlgn="ctr"/>
                      <a:r>
                        <a:rPr lang="en-US" sz="1200" u="none" strike="noStrike">
                          <a:effectLst/>
                        </a:rPr>
                        <a:t>9235</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506000107</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UNION</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0.538</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34793059"/>
                  </a:ext>
                </a:extLst>
              </a:tr>
              <a:tr h="174353">
                <a:tc>
                  <a:txBody>
                    <a:bodyPr/>
                    <a:lstStyle/>
                    <a:p>
                      <a:pPr algn="ctr" fontAlgn="ctr"/>
                      <a:r>
                        <a:rPr lang="en-US" sz="1200" u="none" strike="noStrike">
                          <a:effectLst/>
                        </a:rPr>
                        <a:t>9503</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503020402</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HOCKING, FAIRFIELD</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0.05</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1075823162"/>
                  </a:ext>
                </a:extLst>
              </a:tr>
              <a:tr h="174353">
                <a:tc>
                  <a:txBody>
                    <a:bodyPr/>
                    <a:lstStyle/>
                    <a:p>
                      <a:pPr algn="ctr" fontAlgn="ctr"/>
                      <a:r>
                        <a:rPr lang="en-US" sz="1200" u="none" strike="noStrike">
                          <a:effectLst/>
                        </a:rPr>
                        <a:t>9515</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504000304</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KNOX</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1.93</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3128633459"/>
                  </a:ext>
                </a:extLst>
              </a:tr>
              <a:tr h="174353">
                <a:tc>
                  <a:txBody>
                    <a:bodyPr/>
                    <a:lstStyle/>
                    <a:p>
                      <a:pPr algn="ctr" fontAlgn="ctr"/>
                      <a:r>
                        <a:rPr lang="en-US" sz="1200" u="none" strike="noStrike">
                          <a:effectLst/>
                        </a:rPr>
                        <a:t>9524</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504000605</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LICKING</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0.34</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2280683692"/>
                  </a:ext>
                </a:extLst>
              </a:tr>
              <a:tr h="174353">
                <a:tc>
                  <a:txBody>
                    <a:bodyPr/>
                    <a:lstStyle/>
                    <a:p>
                      <a:pPr algn="ctr" fontAlgn="ctr"/>
                      <a:r>
                        <a:rPr lang="en-US" sz="1200" u="none" strike="noStrike">
                          <a:effectLst/>
                        </a:rPr>
                        <a:t>9525</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504000606</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LICKING</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0.0003</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1529920651"/>
                  </a:ext>
                </a:extLst>
              </a:tr>
              <a:tr h="174353">
                <a:tc>
                  <a:txBody>
                    <a:bodyPr/>
                    <a:lstStyle/>
                    <a:p>
                      <a:pPr algn="ctr" fontAlgn="ctr"/>
                      <a:r>
                        <a:rPr lang="en-US" sz="1200" u="none" strike="noStrike">
                          <a:effectLst/>
                        </a:rPr>
                        <a:t>9549</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506000201</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MADISON</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1.42</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2363814951"/>
                  </a:ext>
                </a:extLst>
              </a:tr>
              <a:tr h="174353">
                <a:tc>
                  <a:txBody>
                    <a:bodyPr/>
                    <a:lstStyle/>
                    <a:p>
                      <a:pPr algn="ctr" fontAlgn="ctr"/>
                      <a:r>
                        <a:rPr lang="en-US" sz="1200" u="none" strike="noStrike">
                          <a:effectLst/>
                        </a:rPr>
                        <a:t>9528</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506000103</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MARION</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0.81</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1598140323"/>
                  </a:ext>
                </a:extLst>
              </a:tr>
              <a:tr h="174353">
                <a:tc>
                  <a:txBody>
                    <a:bodyPr/>
                    <a:lstStyle/>
                    <a:p>
                      <a:pPr algn="ctr" fontAlgn="ctr"/>
                      <a:r>
                        <a:rPr lang="en-US" sz="1200" u="none" strike="noStrike">
                          <a:effectLst/>
                        </a:rPr>
                        <a:t>9529</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506000104</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LOGAN</a:t>
                      </a:r>
                      <a:endParaRPr lang="en-US" sz="1200" b="0"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u="none" strike="noStrike">
                          <a:effectLst/>
                        </a:rPr>
                        <a:t>1.46</a:t>
                      </a:r>
                      <a:endParaRPr lang="en-US" sz="1200" b="0"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1431057171"/>
                  </a:ext>
                </a:extLst>
              </a:tr>
            </a:tbl>
          </a:graphicData>
        </a:graphic>
      </p:graphicFrame>
    </p:spTree>
    <p:extLst>
      <p:ext uri="{BB962C8B-B14F-4D97-AF65-F5344CB8AC3E}">
        <p14:creationId xmlns:p14="http://schemas.microsoft.com/office/powerpoint/2010/main" val="108042911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4E3A2-17B6-2C89-97CF-1824AD32BB89}"/>
              </a:ext>
            </a:extLst>
          </p:cNvPr>
          <p:cNvSpPr>
            <a:spLocks noGrp="1"/>
          </p:cNvSpPr>
          <p:nvPr>
            <p:ph type="title"/>
          </p:nvPr>
        </p:nvSpPr>
        <p:spPr/>
        <p:txBody>
          <a:bodyPr/>
          <a:lstStyle/>
          <a:p>
            <a:r>
              <a:rPr lang="en-US" sz="2800" b="1">
                <a:solidFill>
                  <a:srgbClr val="395173"/>
                </a:solidFill>
                <a:cs typeface="Times New Roman"/>
              </a:rPr>
              <a:t>Future Agricultural Demands </a:t>
            </a:r>
            <a:endParaRPr lang="en-US" sz="2800"/>
          </a:p>
        </p:txBody>
      </p:sp>
      <p:sp>
        <p:nvSpPr>
          <p:cNvPr id="4" name="Text Placeholder 3">
            <a:extLst>
              <a:ext uri="{FF2B5EF4-FFF2-40B4-BE49-F238E27FC236}">
                <a16:creationId xmlns:a16="http://schemas.microsoft.com/office/drawing/2014/main" id="{F749B43F-2D08-2FE7-8A60-6D5632ECCEA3}"/>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EA9AED58-43A4-AA83-D556-D0BD26F6004D}"/>
              </a:ext>
            </a:extLst>
          </p:cNvPr>
          <p:cNvSpPr>
            <a:spLocks noGrp="1"/>
          </p:cNvSpPr>
          <p:nvPr>
            <p:ph type="sldNum" sz="quarter" idx="10"/>
          </p:nvPr>
        </p:nvSpPr>
        <p:spPr/>
        <p:txBody>
          <a:bodyPr/>
          <a:lstStyle/>
          <a:p>
            <a:fld id="{ABF72756-0213-4A1F-BBDA-2E3072667FD8}" type="slidenum">
              <a:rPr lang="en-US" smtClean="0"/>
              <a:pPr/>
              <a:t>84</a:t>
            </a:fld>
            <a:endParaRPr lang="en-US"/>
          </a:p>
        </p:txBody>
      </p:sp>
      <p:sp>
        <p:nvSpPr>
          <p:cNvPr id="5" name="Rectangle: Rounded Corners 4">
            <a:extLst>
              <a:ext uri="{FF2B5EF4-FFF2-40B4-BE49-F238E27FC236}">
                <a16:creationId xmlns:a16="http://schemas.microsoft.com/office/drawing/2014/main" id="{22694A91-7749-4941-5FEE-831E616C6B96}"/>
              </a:ext>
            </a:extLst>
          </p:cNvPr>
          <p:cNvSpPr/>
          <p:nvPr/>
        </p:nvSpPr>
        <p:spPr>
          <a:xfrm>
            <a:off x="9159749" y="133250"/>
            <a:ext cx="2862559" cy="717845"/>
          </a:xfrm>
          <a:prstGeom prst="roundRect">
            <a:avLst/>
          </a:prstGeom>
          <a:solidFill>
            <a:schemeClr val="bg1"/>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2"/>
                </a:solidFill>
              </a:rPr>
              <a:t>Daily use during growing season only (92 days)</a:t>
            </a:r>
          </a:p>
        </p:txBody>
      </p:sp>
      <p:graphicFrame>
        <p:nvGraphicFramePr>
          <p:cNvPr id="9" name="Table 8">
            <a:extLst>
              <a:ext uri="{FF2B5EF4-FFF2-40B4-BE49-F238E27FC236}">
                <a16:creationId xmlns:a16="http://schemas.microsoft.com/office/drawing/2014/main" id="{100C4626-6E53-AC01-7943-59EC9A0EE2E4}"/>
              </a:ext>
            </a:extLst>
          </p:cNvPr>
          <p:cNvGraphicFramePr>
            <a:graphicFrameLocks noGrp="1"/>
          </p:cNvGraphicFramePr>
          <p:nvPr>
            <p:extLst>
              <p:ext uri="{D42A27DB-BD31-4B8C-83A1-F6EECF244321}">
                <p14:modId xmlns:p14="http://schemas.microsoft.com/office/powerpoint/2010/main" val="3928354422"/>
              </p:ext>
            </p:extLst>
          </p:nvPr>
        </p:nvGraphicFramePr>
        <p:xfrm>
          <a:off x="2586371" y="925332"/>
          <a:ext cx="7019258" cy="5642145"/>
        </p:xfrm>
        <a:graphic>
          <a:graphicData uri="http://schemas.openxmlformats.org/drawingml/2006/table">
            <a:tbl>
              <a:tblPr>
                <a:tableStyleId>{5C22544A-7EE6-4342-B048-85BDC9FD1C3A}</a:tableStyleId>
              </a:tblPr>
              <a:tblGrid>
                <a:gridCol w="1167497">
                  <a:extLst>
                    <a:ext uri="{9D8B030D-6E8A-4147-A177-3AD203B41FA5}">
                      <a16:colId xmlns:a16="http://schemas.microsoft.com/office/drawing/2014/main" val="1950779253"/>
                    </a:ext>
                  </a:extLst>
                </a:gridCol>
                <a:gridCol w="1380610">
                  <a:extLst>
                    <a:ext uri="{9D8B030D-6E8A-4147-A177-3AD203B41FA5}">
                      <a16:colId xmlns:a16="http://schemas.microsoft.com/office/drawing/2014/main" val="2007091325"/>
                    </a:ext>
                  </a:extLst>
                </a:gridCol>
                <a:gridCol w="2699639">
                  <a:extLst>
                    <a:ext uri="{9D8B030D-6E8A-4147-A177-3AD203B41FA5}">
                      <a16:colId xmlns:a16="http://schemas.microsoft.com/office/drawing/2014/main" val="3010825272"/>
                    </a:ext>
                  </a:extLst>
                </a:gridCol>
                <a:gridCol w="1771512">
                  <a:extLst>
                    <a:ext uri="{9D8B030D-6E8A-4147-A177-3AD203B41FA5}">
                      <a16:colId xmlns:a16="http://schemas.microsoft.com/office/drawing/2014/main" val="1125080447"/>
                    </a:ext>
                  </a:extLst>
                </a:gridCol>
              </a:tblGrid>
              <a:tr h="448536">
                <a:tc>
                  <a:txBody>
                    <a:bodyPr/>
                    <a:lstStyle/>
                    <a:p>
                      <a:pPr algn="ctr" fontAlgn="ctr"/>
                      <a:r>
                        <a:rPr lang="en-US" sz="1200" b="1" u="none" strike="noStrike">
                          <a:effectLst/>
                        </a:rPr>
                        <a:t>OASIS NODE NUMBER</a:t>
                      </a:r>
                      <a:endParaRPr lang="en-US" sz="1200" b="1"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b="1" u="none" strike="noStrike">
                          <a:effectLst/>
                        </a:rPr>
                        <a:t>HUC 10 NUMBER</a:t>
                      </a:r>
                      <a:endParaRPr lang="en-US" sz="1200" b="1"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b="1" u="none" strike="noStrike">
                          <a:effectLst/>
                        </a:rPr>
                        <a:t>COUNTY</a:t>
                      </a:r>
                      <a:endParaRPr lang="en-US" sz="1200" b="1" i="0" u="none" strike="noStrike">
                        <a:solidFill>
                          <a:srgbClr val="000000"/>
                        </a:solidFill>
                        <a:effectLst/>
                        <a:latin typeface="Aptos Narrow" panose="020B0004020202020204" pitchFamily="34" charset="0"/>
                      </a:endParaRPr>
                    </a:p>
                  </a:txBody>
                  <a:tcPr marL="7265" marR="7265" marT="7265" marB="0" anchor="ctr"/>
                </a:tc>
                <a:tc>
                  <a:txBody>
                    <a:bodyPr/>
                    <a:lstStyle/>
                    <a:p>
                      <a:pPr algn="ctr" fontAlgn="ctr"/>
                      <a:r>
                        <a:rPr lang="en-US" sz="1200" b="1" u="none" strike="noStrike">
                          <a:effectLst/>
                        </a:rPr>
                        <a:t>2050 Additional Irrigation Demand (MGD)</a:t>
                      </a:r>
                      <a:endParaRPr lang="en-US" sz="1200" b="1" i="0" u="none" strike="noStrike">
                        <a:solidFill>
                          <a:srgbClr val="000000"/>
                        </a:solidFill>
                        <a:effectLst/>
                        <a:latin typeface="Aptos Narrow" panose="020B0004020202020204" pitchFamily="34" charset="0"/>
                      </a:endParaRPr>
                    </a:p>
                  </a:txBody>
                  <a:tcPr marL="7265" marR="7265" marT="7265" marB="0" anchor="ctr"/>
                </a:tc>
                <a:extLst>
                  <a:ext uri="{0D108BD9-81ED-4DB2-BD59-A6C34878D82A}">
                    <a16:rowId xmlns:a16="http://schemas.microsoft.com/office/drawing/2014/main" val="4221842024"/>
                  </a:ext>
                </a:extLst>
              </a:tr>
              <a:tr h="169992">
                <a:tc>
                  <a:txBody>
                    <a:bodyPr/>
                    <a:lstStyle/>
                    <a:p>
                      <a:pPr algn="ctr" fontAlgn="ctr"/>
                      <a:r>
                        <a:rPr lang="en-US" sz="1200" u="none" strike="noStrike">
                          <a:effectLst/>
                        </a:rPr>
                        <a:t>9530</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506000105</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MARION, DELAWARE, UNION</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3.97</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725658184"/>
                  </a:ext>
                </a:extLst>
              </a:tr>
              <a:tr h="169992">
                <a:tc>
                  <a:txBody>
                    <a:bodyPr/>
                    <a:lstStyle/>
                    <a:p>
                      <a:pPr algn="ctr" fontAlgn="ctr"/>
                      <a:r>
                        <a:rPr lang="en-US" sz="1200" u="none" strike="noStrike">
                          <a:effectLst/>
                        </a:rPr>
                        <a:t>9569</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506000309</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ROSS</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2.41</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1877816338"/>
                  </a:ext>
                </a:extLst>
              </a:tr>
              <a:tr h="169992">
                <a:tc>
                  <a:txBody>
                    <a:bodyPr/>
                    <a:lstStyle/>
                    <a:p>
                      <a:pPr algn="ctr" fontAlgn="ctr"/>
                      <a:r>
                        <a:rPr lang="en-US" sz="1200" u="none" strike="noStrike">
                          <a:effectLst/>
                        </a:rPr>
                        <a:t>9566</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506000306</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FAYETTE, ROSS</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0.92</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1377440680"/>
                  </a:ext>
                </a:extLst>
              </a:tr>
              <a:tr h="169992">
                <a:tc>
                  <a:txBody>
                    <a:bodyPr/>
                    <a:lstStyle/>
                    <a:p>
                      <a:pPr algn="ctr" fontAlgn="ctr"/>
                      <a:r>
                        <a:rPr lang="en-US" sz="1200" u="none" strike="noStrike">
                          <a:effectLst/>
                        </a:rPr>
                        <a:t>9500</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506000308</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FAYETTE, MADISON</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1.19</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2860390756"/>
                  </a:ext>
                </a:extLst>
              </a:tr>
              <a:tr h="169992">
                <a:tc>
                  <a:txBody>
                    <a:bodyPr/>
                    <a:lstStyle/>
                    <a:p>
                      <a:pPr algn="ctr" fontAlgn="ctr"/>
                      <a:r>
                        <a:rPr lang="en-US" sz="1200" u="none" strike="noStrike">
                          <a:effectLst/>
                        </a:rPr>
                        <a:t>9570</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506000310</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ROSS</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1.87</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51284645"/>
                  </a:ext>
                </a:extLst>
              </a:tr>
              <a:tr h="330865">
                <a:tc>
                  <a:txBody>
                    <a:bodyPr/>
                    <a:lstStyle/>
                    <a:p>
                      <a:pPr algn="ctr" fontAlgn="ctr"/>
                      <a:r>
                        <a:rPr lang="en-US" sz="1200" u="none" strike="noStrike">
                          <a:effectLst/>
                        </a:rPr>
                        <a:t>9550</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506000202</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FAYETTE, PICKAWAY, MADISON</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0.93</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470912263"/>
                  </a:ext>
                </a:extLst>
              </a:tr>
              <a:tr h="169992">
                <a:tc>
                  <a:txBody>
                    <a:bodyPr/>
                    <a:lstStyle/>
                    <a:p>
                      <a:pPr algn="ctr" fontAlgn="ctr"/>
                      <a:r>
                        <a:rPr lang="en-US" sz="1200" u="none" strike="noStrike">
                          <a:effectLst/>
                        </a:rPr>
                        <a:t>9534</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506000109</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MORROW</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0.03</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4208983080"/>
                  </a:ext>
                </a:extLst>
              </a:tr>
              <a:tr h="169992">
                <a:tc>
                  <a:txBody>
                    <a:bodyPr/>
                    <a:lstStyle/>
                    <a:p>
                      <a:pPr algn="ctr" fontAlgn="ctr"/>
                      <a:r>
                        <a:rPr lang="en-US" sz="1200" u="none" strike="noStrike">
                          <a:effectLst/>
                        </a:rPr>
                        <a:t>9535</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506000110</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MARION, DELAWARE</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0.26</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1741083821"/>
                  </a:ext>
                </a:extLst>
              </a:tr>
              <a:tr h="169992">
                <a:tc>
                  <a:txBody>
                    <a:bodyPr/>
                    <a:lstStyle/>
                    <a:p>
                      <a:pPr algn="ctr" fontAlgn="ctr"/>
                      <a:r>
                        <a:rPr lang="en-US" sz="1200" u="none" strike="noStrike">
                          <a:effectLst/>
                        </a:rPr>
                        <a:t>9544</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506000119</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LOGAN, UNION</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1.4</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848800998"/>
                  </a:ext>
                </a:extLst>
              </a:tr>
              <a:tr h="169992">
                <a:tc>
                  <a:txBody>
                    <a:bodyPr/>
                    <a:lstStyle/>
                    <a:p>
                      <a:pPr algn="ctr" fontAlgn="ctr"/>
                      <a:r>
                        <a:rPr lang="en-US" sz="1200" u="none" strike="noStrike">
                          <a:effectLst/>
                        </a:rPr>
                        <a:t>9545</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506000120</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MADISON, UNION</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0.5</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802500550"/>
                  </a:ext>
                </a:extLst>
              </a:tr>
              <a:tr h="169992">
                <a:tc>
                  <a:txBody>
                    <a:bodyPr/>
                    <a:lstStyle/>
                    <a:p>
                      <a:pPr algn="ctr" fontAlgn="ctr"/>
                      <a:r>
                        <a:rPr lang="en-US" sz="1200" u="none" strike="noStrike">
                          <a:effectLst/>
                        </a:rPr>
                        <a:t>9546</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506000121</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MADISON, FRANKLIN</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0.27</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4131682431"/>
                  </a:ext>
                </a:extLst>
              </a:tr>
              <a:tr h="169992">
                <a:tc>
                  <a:txBody>
                    <a:bodyPr/>
                    <a:lstStyle/>
                    <a:p>
                      <a:pPr algn="ctr" fontAlgn="ctr"/>
                      <a:r>
                        <a:rPr lang="en-US" sz="1200" u="none" strike="noStrike">
                          <a:effectLst/>
                        </a:rPr>
                        <a:t>9551</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506000203</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ROSS, PICKAWAY</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1.64</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3916652844"/>
                  </a:ext>
                </a:extLst>
              </a:tr>
              <a:tr h="169992">
                <a:tc>
                  <a:txBody>
                    <a:bodyPr/>
                    <a:lstStyle/>
                    <a:p>
                      <a:pPr algn="ctr" fontAlgn="ctr"/>
                      <a:r>
                        <a:rPr lang="en-US" sz="1200" u="none" strike="noStrike">
                          <a:effectLst/>
                        </a:rPr>
                        <a:t>9553</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506000205</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ROSS, PICKAWAY</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5.03</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3321187377"/>
                  </a:ext>
                </a:extLst>
              </a:tr>
              <a:tr h="169992">
                <a:tc>
                  <a:txBody>
                    <a:bodyPr/>
                    <a:lstStyle/>
                    <a:p>
                      <a:pPr algn="ctr" fontAlgn="ctr"/>
                      <a:r>
                        <a:rPr lang="en-US" sz="1200" u="none" strike="noStrike">
                          <a:effectLst/>
                        </a:rPr>
                        <a:t>9557</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506000209</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ROSS, HOCKING</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0.002</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2093566847"/>
                  </a:ext>
                </a:extLst>
              </a:tr>
              <a:tr h="169992">
                <a:tc>
                  <a:txBody>
                    <a:bodyPr/>
                    <a:lstStyle/>
                    <a:p>
                      <a:pPr algn="ctr" fontAlgn="ctr"/>
                      <a:r>
                        <a:rPr lang="en-US" sz="1200" u="none" strike="noStrike">
                          <a:effectLst/>
                        </a:rPr>
                        <a:t>9558</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506000210</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ROSS</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2.46</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3564182005"/>
                  </a:ext>
                </a:extLst>
              </a:tr>
              <a:tr h="169992">
                <a:tc>
                  <a:txBody>
                    <a:bodyPr/>
                    <a:lstStyle/>
                    <a:p>
                      <a:pPr algn="ctr" fontAlgn="ctr"/>
                      <a:r>
                        <a:rPr lang="en-US" sz="1200" u="none" strike="noStrike">
                          <a:effectLst/>
                        </a:rPr>
                        <a:t>9561</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506000301</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FAYETTE, MADISON</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1.29</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1715573393"/>
                  </a:ext>
                </a:extLst>
              </a:tr>
              <a:tr h="169992">
                <a:tc>
                  <a:txBody>
                    <a:bodyPr/>
                    <a:lstStyle/>
                    <a:p>
                      <a:pPr algn="ctr" fontAlgn="ctr"/>
                      <a:r>
                        <a:rPr lang="en-US" sz="1200" u="none" strike="noStrike">
                          <a:effectLst/>
                        </a:rPr>
                        <a:t>9562</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506000302</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FAYETTE, MADISON</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0.28</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3035888766"/>
                  </a:ext>
                </a:extLst>
              </a:tr>
              <a:tr h="169992">
                <a:tc>
                  <a:txBody>
                    <a:bodyPr/>
                    <a:lstStyle/>
                    <a:p>
                      <a:pPr algn="ctr" fontAlgn="ctr"/>
                      <a:r>
                        <a:rPr lang="en-US" sz="1200" u="none" strike="noStrike">
                          <a:effectLst/>
                        </a:rPr>
                        <a:t>9572</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508000102</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LOGAN</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0.02</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3256395649"/>
                  </a:ext>
                </a:extLst>
              </a:tr>
              <a:tr h="169992">
                <a:tc>
                  <a:txBody>
                    <a:bodyPr/>
                    <a:lstStyle/>
                    <a:p>
                      <a:pPr algn="ctr" fontAlgn="ctr"/>
                      <a:r>
                        <a:rPr lang="en-US" sz="1200" u="none" strike="noStrike">
                          <a:effectLst/>
                        </a:rPr>
                        <a:t>9574</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508000104</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LOGAN</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4.56</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1309607620"/>
                  </a:ext>
                </a:extLst>
              </a:tr>
              <a:tr h="169992">
                <a:tc>
                  <a:txBody>
                    <a:bodyPr/>
                    <a:lstStyle/>
                    <a:p>
                      <a:pPr algn="ctr" fontAlgn="ctr"/>
                      <a:r>
                        <a:rPr lang="en-US" sz="1200" u="none" strike="noStrike">
                          <a:effectLst/>
                        </a:rPr>
                        <a:t>9505</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503020404</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HOCKING, FAIRFIELD</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0.21</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2021799908"/>
                  </a:ext>
                </a:extLst>
              </a:tr>
              <a:tr h="169992">
                <a:tc>
                  <a:txBody>
                    <a:bodyPr/>
                    <a:lstStyle/>
                    <a:p>
                      <a:pPr algn="ctr" fontAlgn="ctr"/>
                      <a:r>
                        <a:rPr lang="en-US" sz="1200" u="none" strike="noStrike">
                          <a:effectLst/>
                        </a:rPr>
                        <a:t>9507</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503020406</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HOCKING</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0.43</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1566852106"/>
                  </a:ext>
                </a:extLst>
              </a:tr>
              <a:tr h="169992">
                <a:tc>
                  <a:txBody>
                    <a:bodyPr/>
                    <a:lstStyle/>
                    <a:p>
                      <a:pPr algn="ctr" fontAlgn="ctr"/>
                      <a:r>
                        <a:rPr lang="en-US" sz="1200" u="none" strike="noStrike">
                          <a:effectLst/>
                        </a:rPr>
                        <a:t>9573</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508000103</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LOGAN</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12.61</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2129231750"/>
                  </a:ext>
                </a:extLst>
              </a:tr>
              <a:tr h="169992">
                <a:tc>
                  <a:txBody>
                    <a:bodyPr/>
                    <a:lstStyle/>
                    <a:p>
                      <a:pPr algn="ctr" fontAlgn="ctr"/>
                      <a:r>
                        <a:rPr lang="en-US" sz="1200" u="none" strike="noStrike">
                          <a:effectLst/>
                        </a:rPr>
                        <a:t>9563</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506000303</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FAYETTE</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0.09</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4194136745"/>
                  </a:ext>
                </a:extLst>
              </a:tr>
              <a:tr h="169992">
                <a:tc>
                  <a:txBody>
                    <a:bodyPr/>
                    <a:lstStyle/>
                    <a:p>
                      <a:pPr algn="ctr" fontAlgn="ctr"/>
                      <a:r>
                        <a:rPr lang="en-US" sz="1200" u="none" strike="noStrike">
                          <a:effectLst/>
                        </a:rPr>
                        <a:t>9571</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508000101</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LOGAN</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4.12</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3159385701"/>
                  </a:ext>
                </a:extLst>
              </a:tr>
              <a:tr h="169992">
                <a:tc>
                  <a:txBody>
                    <a:bodyPr/>
                    <a:lstStyle/>
                    <a:p>
                      <a:pPr algn="ctr" fontAlgn="ctr"/>
                      <a:r>
                        <a:rPr lang="en-US" sz="1200" u="none" strike="noStrike">
                          <a:effectLst/>
                        </a:rPr>
                        <a:t>9575</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508000115</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LOGAN</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9.14</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3773214293"/>
                  </a:ext>
                </a:extLst>
              </a:tr>
              <a:tr h="169992">
                <a:tc>
                  <a:txBody>
                    <a:bodyPr/>
                    <a:lstStyle/>
                    <a:p>
                      <a:pPr algn="ctr" fontAlgn="ctr"/>
                      <a:r>
                        <a:rPr lang="en-US" sz="1200" u="none" strike="noStrike">
                          <a:effectLst/>
                        </a:rPr>
                        <a:t>9567</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506000307</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ROSS</a:t>
                      </a:r>
                      <a:endParaRPr lang="en-US" sz="1200" b="0" i="0" u="none" strike="noStrike">
                        <a:solidFill>
                          <a:srgbClr val="000000"/>
                        </a:solidFill>
                        <a:effectLst/>
                        <a:latin typeface="Aptos Narrow" panose="020B0004020202020204" pitchFamily="34" charset="0"/>
                      </a:endParaRPr>
                    </a:p>
                  </a:txBody>
                  <a:tcPr marL="7335" marR="7335" marT="7335" marB="0" anchor="ctr"/>
                </a:tc>
                <a:tc>
                  <a:txBody>
                    <a:bodyPr/>
                    <a:lstStyle/>
                    <a:p>
                      <a:pPr algn="ctr" fontAlgn="ctr"/>
                      <a:r>
                        <a:rPr lang="en-US" sz="1200" u="none" strike="noStrike">
                          <a:effectLst/>
                        </a:rPr>
                        <a:t>5.93</a:t>
                      </a:r>
                      <a:endParaRPr lang="en-US" sz="1200" b="0" i="0" u="none" strike="noStrike">
                        <a:solidFill>
                          <a:srgbClr val="000000"/>
                        </a:solidFill>
                        <a:effectLst/>
                        <a:latin typeface="Aptos Narrow" panose="020B0004020202020204" pitchFamily="34" charset="0"/>
                      </a:endParaRPr>
                    </a:p>
                  </a:txBody>
                  <a:tcPr marL="7335" marR="7335" marT="7335" marB="0" anchor="ctr"/>
                </a:tc>
                <a:extLst>
                  <a:ext uri="{0D108BD9-81ED-4DB2-BD59-A6C34878D82A}">
                    <a16:rowId xmlns:a16="http://schemas.microsoft.com/office/drawing/2014/main" val="377957122"/>
                  </a:ext>
                </a:extLst>
              </a:tr>
            </a:tbl>
          </a:graphicData>
        </a:graphic>
      </p:graphicFrame>
    </p:spTree>
    <p:extLst>
      <p:ext uri="{BB962C8B-B14F-4D97-AF65-F5344CB8AC3E}">
        <p14:creationId xmlns:p14="http://schemas.microsoft.com/office/powerpoint/2010/main" val="1072816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2C9A6-2C48-84B7-2691-2CD6C696B3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B9EB08-5C53-DFAB-2D3B-0BF41F0EA9F6}"/>
              </a:ext>
            </a:extLst>
          </p:cNvPr>
          <p:cNvSpPr>
            <a:spLocks noGrp="1"/>
          </p:cNvSpPr>
          <p:nvPr>
            <p:ph type="title"/>
          </p:nvPr>
        </p:nvSpPr>
        <p:spPr/>
        <p:txBody>
          <a:bodyPr/>
          <a:lstStyle/>
          <a:p>
            <a:r>
              <a:rPr lang="en-US"/>
              <a:t>Model Scenarios</a:t>
            </a:r>
          </a:p>
        </p:txBody>
      </p:sp>
      <p:sp>
        <p:nvSpPr>
          <p:cNvPr id="3" name="Slide Number Placeholder 2">
            <a:extLst>
              <a:ext uri="{FF2B5EF4-FFF2-40B4-BE49-F238E27FC236}">
                <a16:creationId xmlns:a16="http://schemas.microsoft.com/office/drawing/2014/main" id="{CCE8A13C-23E2-4AC2-A51F-2191554EBBD4}"/>
              </a:ext>
            </a:extLst>
          </p:cNvPr>
          <p:cNvSpPr>
            <a:spLocks noGrp="1"/>
          </p:cNvSpPr>
          <p:nvPr>
            <p:ph type="sldNum" sz="quarter" idx="10"/>
          </p:nvPr>
        </p:nvSpPr>
        <p:spPr/>
        <p:txBody>
          <a:bodyPr/>
          <a:lstStyle/>
          <a:p>
            <a:fld id="{ABF72756-0213-4A1F-BBDA-2E3072667FD8}" type="slidenum">
              <a:rPr lang="en-US" smtClean="0"/>
              <a:pPr/>
              <a:t>9</a:t>
            </a:fld>
            <a:endParaRPr lang="en-US"/>
          </a:p>
        </p:txBody>
      </p:sp>
      <p:sp>
        <p:nvSpPr>
          <p:cNvPr id="6" name="Arrow: Left-Right 5">
            <a:extLst>
              <a:ext uri="{FF2B5EF4-FFF2-40B4-BE49-F238E27FC236}">
                <a16:creationId xmlns:a16="http://schemas.microsoft.com/office/drawing/2014/main" id="{578007C9-0F87-D936-BBA1-4F847FB88B39}"/>
              </a:ext>
            </a:extLst>
          </p:cNvPr>
          <p:cNvSpPr/>
          <p:nvPr/>
        </p:nvSpPr>
        <p:spPr>
          <a:xfrm>
            <a:off x="3810000" y="3570356"/>
            <a:ext cx="4572000" cy="365760"/>
          </a:xfrm>
          <a:prstGeom prst="leftRightArrow">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Arrow: Left-Right 7">
            <a:extLst>
              <a:ext uri="{FF2B5EF4-FFF2-40B4-BE49-F238E27FC236}">
                <a16:creationId xmlns:a16="http://schemas.microsoft.com/office/drawing/2014/main" id="{70320E51-2112-32BC-A3CF-AC92635588A9}"/>
              </a:ext>
            </a:extLst>
          </p:cNvPr>
          <p:cNvSpPr/>
          <p:nvPr/>
        </p:nvSpPr>
        <p:spPr>
          <a:xfrm rot="5400000">
            <a:off x="3855720" y="3616076"/>
            <a:ext cx="4572000" cy="365760"/>
          </a:xfrm>
          <a:prstGeom prst="lef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9C1D8C6-D00E-4369-0721-FC8BDFFFDBF5}"/>
              </a:ext>
            </a:extLst>
          </p:cNvPr>
          <p:cNvSpPr txBox="1"/>
          <p:nvPr/>
        </p:nvSpPr>
        <p:spPr>
          <a:xfrm>
            <a:off x="4697186" y="779469"/>
            <a:ext cx="2866479" cy="707886"/>
          </a:xfrm>
          <a:prstGeom prst="rect">
            <a:avLst/>
          </a:prstGeom>
          <a:noFill/>
        </p:spPr>
        <p:txBody>
          <a:bodyPr wrap="square" lIns="0" rIns="0" rtlCol="0">
            <a:spAutoFit/>
          </a:bodyPr>
          <a:lstStyle/>
          <a:p>
            <a:pPr algn="ctr"/>
            <a:r>
              <a:rPr lang="en-US" sz="2000" b="1">
                <a:solidFill>
                  <a:schemeClr val="accent1"/>
                </a:solidFill>
                <a:latin typeface="+mj-lt"/>
              </a:rPr>
              <a:t>Water Demand Pressure</a:t>
            </a:r>
          </a:p>
        </p:txBody>
      </p:sp>
      <p:sp>
        <p:nvSpPr>
          <p:cNvPr id="12" name="TextBox 11">
            <a:extLst>
              <a:ext uri="{FF2B5EF4-FFF2-40B4-BE49-F238E27FC236}">
                <a16:creationId xmlns:a16="http://schemas.microsoft.com/office/drawing/2014/main" id="{E3E5AF81-9270-87C3-38EC-69572331E1F3}"/>
              </a:ext>
            </a:extLst>
          </p:cNvPr>
          <p:cNvSpPr txBox="1"/>
          <p:nvPr/>
        </p:nvSpPr>
        <p:spPr>
          <a:xfrm>
            <a:off x="6532998" y="1473938"/>
            <a:ext cx="2253749" cy="584775"/>
          </a:xfrm>
          <a:prstGeom prst="rect">
            <a:avLst/>
          </a:prstGeom>
          <a:noFill/>
        </p:spPr>
        <p:txBody>
          <a:bodyPr wrap="square" lIns="0" tIns="45720" rIns="0" bIns="45720" rtlCol="0" anchor="t">
            <a:spAutoFit/>
          </a:bodyPr>
          <a:lstStyle/>
          <a:p>
            <a:r>
              <a:rPr lang="en-US" sz="1600" b="1" i="1">
                <a:solidFill>
                  <a:schemeClr val="accent1"/>
                </a:solidFill>
                <a:latin typeface="+mj-lt"/>
                <a:ea typeface="MS PGothic"/>
              </a:rPr>
              <a:t>Demands with expected growth</a:t>
            </a:r>
          </a:p>
        </p:txBody>
      </p:sp>
      <p:sp>
        <p:nvSpPr>
          <p:cNvPr id="13" name="TextBox 12">
            <a:extLst>
              <a:ext uri="{FF2B5EF4-FFF2-40B4-BE49-F238E27FC236}">
                <a16:creationId xmlns:a16="http://schemas.microsoft.com/office/drawing/2014/main" id="{CE464758-19AC-242B-8753-20F6FDD9500F}"/>
              </a:ext>
            </a:extLst>
          </p:cNvPr>
          <p:cNvSpPr txBox="1"/>
          <p:nvPr/>
        </p:nvSpPr>
        <p:spPr>
          <a:xfrm>
            <a:off x="6400800" y="5884138"/>
            <a:ext cx="3040557" cy="584775"/>
          </a:xfrm>
          <a:prstGeom prst="rect">
            <a:avLst/>
          </a:prstGeom>
          <a:noFill/>
        </p:spPr>
        <p:txBody>
          <a:bodyPr wrap="square" lIns="0" tIns="45720" rIns="0" bIns="45720" rtlCol="0" anchor="t">
            <a:spAutoFit/>
          </a:bodyPr>
          <a:lstStyle/>
          <a:p>
            <a:r>
              <a:rPr lang="en-US" sz="1600" b="1" i="1">
                <a:solidFill>
                  <a:schemeClr val="accent1"/>
                </a:solidFill>
                <a:latin typeface="+mj-lt"/>
                <a:ea typeface="MS PGothic"/>
              </a:rPr>
              <a:t>Demands with historical baseline growth</a:t>
            </a:r>
          </a:p>
        </p:txBody>
      </p:sp>
      <p:sp>
        <p:nvSpPr>
          <p:cNvPr id="14" name="TextBox 13">
            <a:extLst>
              <a:ext uri="{FF2B5EF4-FFF2-40B4-BE49-F238E27FC236}">
                <a16:creationId xmlns:a16="http://schemas.microsoft.com/office/drawing/2014/main" id="{A7D13489-4870-BF38-1754-C85AA768B634}"/>
              </a:ext>
            </a:extLst>
          </p:cNvPr>
          <p:cNvSpPr txBox="1"/>
          <p:nvPr/>
        </p:nvSpPr>
        <p:spPr>
          <a:xfrm>
            <a:off x="8131603" y="3522884"/>
            <a:ext cx="4164671" cy="400110"/>
          </a:xfrm>
          <a:prstGeom prst="rect">
            <a:avLst/>
          </a:prstGeom>
          <a:noFill/>
        </p:spPr>
        <p:txBody>
          <a:bodyPr wrap="square" lIns="0" rIns="0" rtlCol="0">
            <a:spAutoFit/>
          </a:bodyPr>
          <a:lstStyle/>
          <a:p>
            <a:pPr algn="ctr"/>
            <a:r>
              <a:rPr lang="en-US" sz="2000" b="1">
                <a:solidFill>
                  <a:schemeClr val="tx2"/>
                </a:solidFill>
                <a:latin typeface="+mj-lt"/>
              </a:rPr>
              <a:t>Raw Water Supply Availability</a:t>
            </a:r>
          </a:p>
        </p:txBody>
      </p:sp>
      <p:sp>
        <p:nvSpPr>
          <p:cNvPr id="15" name="TextBox 14">
            <a:extLst>
              <a:ext uri="{FF2B5EF4-FFF2-40B4-BE49-F238E27FC236}">
                <a16:creationId xmlns:a16="http://schemas.microsoft.com/office/drawing/2014/main" id="{7A24583A-D39F-E549-4B7D-AB4F24C8F581}"/>
              </a:ext>
            </a:extLst>
          </p:cNvPr>
          <p:cNvSpPr txBox="1"/>
          <p:nvPr/>
        </p:nvSpPr>
        <p:spPr>
          <a:xfrm>
            <a:off x="7072246" y="3890311"/>
            <a:ext cx="2889901" cy="830997"/>
          </a:xfrm>
          <a:prstGeom prst="rect">
            <a:avLst/>
          </a:prstGeom>
          <a:noFill/>
        </p:spPr>
        <p:txBody>
          <a:bodyPr wrap="square" lIns="0" rIns="0" rtlCol="0">
            <a:spAutoFit/>
          </a:bodyPr>
          <a:lstStyle/>
          <a:p>
            <a:pPr algn="ctr"/>
            <a:r>
              <a:rPr lang="en-US" sz="1600" b="1" i="1">
                <a:solidFill>
                  <a:schemeClr val="tx2"/>
                </a:solidFill>
                <a:latin typeface="+mj-lt"/>
              </a:rPr>
              <a:t>50</a:t>
            </a:r>
            <a:r>
              <a:rPr lang="en-US" sz="1600" b="1" i="1" baseline="30000">
                <a:solidFill>
                  <a:schemeClr val="tx2"/>
                </a:solidFill>
                <a:latin typeface="+mj-lt"/>
              </a:rPr>
              <a:t>th</a:t>
            </a:r>
            <a:r>
              <a:rPr lang="en-US" sz="1600" b="1" i="1">
                <a:solidFill>
                  <a:schemeClr val="tx2"/>
                </a:solidFill>
                <a:latin typeface="+mj-lt"/>
              </a:rPr>
              <a:t> percentile precipitation/temperature change factors</a:t>
            </a:r>
          </a:p>
        </p:txBody>
      </p:sp>
      <p:sp>
        <p:nvSpPr>
          <p:cNvPr id="16" name="TextBox 15">
            <a:extLst>
              <a:ext uri="{FF2B5EF4-FFF2-40B4-BE49-F238E27FC236}">
                <a16:creationId xmlns:a16="http://schemas.microsoft.com/office/drawing/2014/main" id="{69813628-EF9B-C6A6-DEB4-392AB4009056}"/>
              </a:ext>
            </a:extLst>
          </p:cNvPr>
          <p:cNvSpPr txBox="1"/>
          <p:nvPr/>
        </p:nvSpPr>
        <p:spPr>
          <a:xfrm>
            <a:off x="2044566" y="3893238"/>
            <a:ext cx="3166628" cy="830997"/>
          </a:xfrm>
          <a:prstGeom prst="rect">
            <a:avLst/>
          </a:prstGeom>
          <a:noFill/>
        </p:spPr>
        <p:txBody>
          <a:bodyPr wrap="square" lIns="0" tIns="45720" rIns="0" bIns="45720" rtlCol="0" anchor="t">
            <a:spAutoFit/>
          </a:bodyPr>
          <a:lstStyle/>
          <a:p>
            <a:pPr algn="ctr"/>
            <a:r>
              <a:rPr lang="en-US" sz="1600" b="1" i="1">
                <a:solidFill>
                  <a:schemeClr val="tx2"/>
                </a:solidFill>
                <a:latin typeface="+mj-lt"/>
              </a:rPr>
              <a:t>5</a:t>
            </a:r>
            <a:r>
              <a:rPr lang="en-US" sz="1600" b="1" i="1" baseline="30000">
                <a:solidFill>
                  <a:schemeClr val="tx2"/>
                </a:solidFill>
                <a:latin typeface="+mj-lt"/>
              </a:rPr>
              <a:t>th</a:t>
            </a:r>
            <a:r>
              <a:rPr lang="en-US" sz="1600" b="1" i="1">
                <a:solidFill>
                  <a:schemeClr val="tx2"/>
                </a:solidFill>
                <a:latin typeface="+mj-lt"/>
              </a:rPr>
              <a:t> / 95</a:t>
            </a:r>
            <a:r>
              <a:rPr lang="en-US" sz="1600" b="1" i="1" baseline="30000">
                <a:solidFill>
                  <a:schemeClr val="tx2"/>
                </a:solidFill>
                <a:latin typeface="+mj-lt"/>
              </a:rPr>
              <a:t>th</a:t>
            </a:r>
            <a:r>
              <a:rPr lang="en-US" sz="1600" b="1" i="1">
                <a:solidFill>
                  <a:schemeClr val="tx2"/>
                </a:solidFill>
                <a:latin typeface="+mj-lt"/>
              </a:rPr>
              <a:t> percentile precipitation/temperature change factors</a:t>
            </a:r>
          </a:p>
        </p:txBody>
      </p:sp>
      <p:sp>
        <p:nvSpPr>
          <p:cNvPr id="17" name="Rectangle: Rounded Corners 16">
            <a:extLst>
              <a:ext uri="{FF2B5EF4-FFF2-40B4-BE49-F238E27FC236}">
                <a16:creationId xmlns:a16="http://schemas.microsoft.com/office/drawing/2014/main" id="{A739F7A5-BD1A-2357-9E24-0FC8CC4190A8}"/>
              </a:ext>
            </a:extLst>
          </p:cNvPr>
          <p:cNvSpPr/>
          <p:nvPr/>
        </p:nvSpPr>
        <p:spPr>
          <a:xfrm>
            <a:off x="6821849" y="2261064"/>
            <a:ext cx="2619508" cy="670562"/>
          </a:xfrm>
          <a:prstGeom prst="roundRect">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a:solidFill>
                  <a:schemeClr val="tx1"/>
                </a:solidFill>
              </a:rPr>
              <a:t>Full Speed Ahead</a:t>
            </a:r>
          </a:p>
        </p:txBody>
      </p:sp>
      <p:sp>
        <p:nvSpPr>
          <p:cNvPr id="18" name="Rectangle: Rounded Corners 17">
            <a:extLst>
              <a:ext uri="{FF2B5EF4-FFF2-40B4-BE49-F238E27FC236}">
                <a16:creationId xmlns:a16="http://schemas.microsoft.com/office/drawing/2014/main" id="{8EAE3DBD-D763-A476-7029-4ECDC51A4308}"/>
              </a:ext>
            </a:extLst>
          </p:cNvPr>
          <p:cNvSpPr/>
          <p:nvPr/>
        </p:nvSpPr>
        <p:spPr>
          <a:xfrm>
            <a:off x="6821849" y="5076370"/>
            <a:ext cx="2619508" cy="670562"/>
          </a:xfrm>
          <a:prstGeom prst="roundRect">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a:solidFill>
                  <a:schemeClr val="tx1"/>
                </a:solidFill>
              </a:rPr>
              <a:t>Resource Abundance</a:t>
            </a:r>
          </a:p>
        </p:txBody>
      </p:sp>
      <p:sp>
        <p:nvSpPr>
          <p:cNvPr id="19" name="Rectangle: Rounded Corners 18">
            <a:extLst>
              <a:ext uri="{FF2B5EF4-FFF2-40B4-BE49-F238E27FC236}">
                <a16:creationId xmlns:a16="http://schemas.microsoft.com/office/drawing/2014/main" id="{BD07E82B-1EFA-3012-3923-9EAD2FB450B5}"/>
              </a:ext>
            </a:extLst>
          </p:cNvPr>
          <p:cNvSpPr/>
          <p:nvPr/>
        </p:nvSpPr>
        <p:spPr>
          <a:xfrm>
            <a:off x="2842083" y="5051369"/>
            <a:ext cx="2619508" cy="670562"/>
          </a:xfrm>
          <a:prstGeom prst="roundRect">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a:solidFill>
                  <a:schemeClr val="tx1"/>
                </a:solidFill>
              </a:rPr>
              <a:t>Easy Does It</a:t>
            </a:r>
          </a:p>
        </p:txBody>
      </p:sp>
      <p:sp>
        <p:nvSpPr>
          <p:cNvPr id="20" name="Rectangle: Rounded Corners 19">
            <a:extLst>
              <a:ext uri="{FF2B5EF4-FFF2-40B4-BE49-F238E27FC236}">
                <a16:creationId xmlns:a16="http://schemas.microsoft.com/office/drawing/2014/main" id="{41FAA7EC-D6B9-F23C-722D-74001A680704}"/>
              </a:ext>
            </a:extLst>
          </p:cNvPr>
          <p:cNvSpPr/>
          <p:nvPr/>
        </p:nvSpPr>
        <p:spPr>
          <a:xfrm>
            <a:off x="2842083" y="2267073"/>
            <a:ext cx="2619508" cy="670562"/>
          </a:xfrm>
          <a:prstGeom prst="roundRect">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a:solidFill>
                  <a:schemeClr val="tx1"/>
                </a:solidFill>
              </a:rPr>
              <a:t>Intense Pressure</a:t>
            </a:r>
          </a:p>
        </p:txBody>
      </p:sp>
      <p:sp>
        <p:nvSpPr>
          <p:cNvPr id="4" name="Rectangle 3">
            <a:extLst>
              <a:ext uri="{FF2B5EF4-FFF2-40B4-BE49-F238E27FC236}">
                <a16:creationId xmlns:a16="http://schemas.microsoft.com/office/drawing/2014/main" id="{D13ED1C1-68EF-94AC-EC06-DCC0D5C7C65B}"/>
              </a:ext>
            </a:extLst>
          </p:cNvPr>
          <p:cNvSpPr/>
          <p:nvPr/>
        </p:nvSpPr>
        <p:spPr>
          <a:xfrm>
            <a:off x="307475" y="1133412"/>
            <a:ext cx="3166629" cy="965932"/>
          </a:xfrm>
          <a:prstGeom prst="rect">
            <a:avLst/>
          </a:prstGeom>
          <a:solidFill>
            <a:schemeClr val="bg2">
              <a:lumMod val="20000"/>
              <a:lumOff val="80000"/>
            </a:schemeClr>
          </a:solidFill>
          <a:ln w="3175">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defRPr/>
            </a:pPr>
            <a:r>
              <a:rPr lang="en-US" sz="1600">
                <a:solidFill>
                  <a:schemeClr val="tx1"/>
                </a:solidFill>
                <a:latin typeface="Arial" panose="020B0604020202020204"/>
              </a:rPr>
              <a:t>The f</a:t>
            </a:r>
            <a:r>
              <a:rPr kumimoji="0" lang="en-US" sz="1600" b="0" i="0" u="none" strike="noStrike" kern="1200" cap="none" spc="0" normalizeH="0" baseline="0" noProof="0">
                <a:ln>
                  <a:noFill/>
                </a:ln>
                <a:solidFill>
                  <a:schemeClr val="tx1"/>
                </a:solidFill>
                <a:effectLst/>
                <a:uLnTx/>
                <a:uFillTx/>
                <a:latin typeface="Arial" panose="020B0604020202020204"/>
                <a:ea typeface="+mn-ea"/>
                <a:cs typeface="+mn-cs"/>
              </a:rPr>
              <a:t>our scenarios shown here were run in OASIS across a </a:t>
            </a:r>
            <a:endParaRPr lang="en-US">
              <a:solidFill>
                <a:schemeClr val="tx1"/>
              </a:solidFill>
            </a:endParaRPr>
          </a:p>
          <a:p>
            <a:pPr marL="0" marR="0" lvl="0" indent="0" algn="ctr" defTabSz="356616">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Arial" panose="020B0604020202020204"/>
                <a:ea typeface="+mn-ea"/>
                <a:cs typeface="+mn-cs"/>
              </a:rPr>
              <a:t>25-year planning horizon</a:t>
            </a:r>
            <a:endParaRPr lang="en-US">
              <a:solidFill>
                <a:schemeClr val="tx1"/>
              </a:solidFill>
              <a:ea typeface="+mn-ea"/>
              <a:cs typeface="+mn-cs"/>
            </a:endParaRPr>
          </a:p>
        </p:txBody>
      </p:sp>
    </p:spTree>
    <p:extLst>
      <p:ext uri="{BB962C8B-B14F-4D97-AF65-F5344CB8AC3E}">
        <p14:creationId xmlns:p14="http://schemas.microsoft.com/office/powerpoint/2010/main" val="2811169292"/>
      </p:ext>
    </p:extLst>
  </p:cSld>
  <p:clrMapOvr>
    <a:masterClrMapping/>
  </p:clrMapOvr>
</p:sld>
</file>

<file path=ppt/theme/theme1.xml><?xml version="1.0" encoding="utf-8"?>
<a:theme xmlns:a="http://schemas.openxmlformats.org/drawingml/2006/main" name="Hazen">
  <a:themeElements>
    <a:clrScheme name="Hazen 2017">
      <a:dk1>
        <a:srgbClr val="000000"/>
      </a:dk1>
      <a:lt1>
        <a:srgbClr val="FFFFFF"/>
      </a:lt1>
      <a:dk2>
        <a:srgbClr val="F26531"/>
      </a:dk2>
      <a:lt2>
        <a:srgbClr val="CBC49D"/>
      </a:lt2>
      <a:accent1>
        <a:srgbClr val="395173"/>
      </a:accent1>
      <a:accent2>
        <a:srgbClr val="75AAAF"/>
      </a:accent2>
      <a:accent3>
        <a:srgbClr val="698651"/>
      </a:accent3>
      <a:accent4>
        <a:srgbClr val="D99A4B"/>
      </a:accent4>
      <a:accent5>
        <a:srgbClr val="8D3824"/>
      </a:accent5>
      <a:accent6>
        <a:srgbClr val="808285"/>
      </a:accent6>
      <a:hlink>
        <a:srgbClr val="0563C1"/>
      </a:hlink>
      <a:folHlink>
        <a:srgbClr val="99336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6"/>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rIns="0" rtlCol="0">
        <a:spAutoFit/>
      </a:bodyPr>
      <a:lstStyle>
        <a:defPPr algn="l">
          <a:defRPr sz="1600" dirty="0" smtClean="0">
            <a:solidFill>
              <a:srgbClr val="404040"/>
            </a:solidFill>
            <a:latin typeface="+mj-lt"/>
          </a:defRPr>
        </a:defPPr>
      </a:lstStyle>
    </a:txDef>
  </a:objectDefaults>
  <a:extraClrSchemeLst/>
  <a:custClrLst>
    <a:custClr name="Secondary Red 1">
      <a:srgbClr val="AA4630"/>
    </a:custClr>
    <a:custClr name="Secondary Mauve 2">
      <a:srgbClr val="8C5563"/>
    </a:custClr>
    <a:custClr name="Secondary Mauve 1">
      <a:srgbClr val="9D7D97"/>
    </a:custClr>
    <a:custClr name="Secondary Indigo 1">
      <a:srgbClr val="6F6C8D"/>
    </a:custClr>
    <a:custClr name="Secondary Blue 1">
      <a:srgbClr val="547691"/>
    </a:custClr>
    <a:custClr name="Secondary Green 2">
      <a:srgbClr val="437E69"/>
    </a:custClr>
    <a:custClr name="Secondary Green 1">
      <a:srgbClr val="4A5C2D"/>
    </a:custClr>
    <a:custClr name="Secondary Green 3">
      <a:srgbClr val="A3B068"/>
    </a:custClr>
    <a:custClr name="Secondary Yellow 1">
      <a:srgbClr val="F3C540"/>
    </a:custClr>
    <a:custClr name="Secondary Brown 1">
      <a:srgbClr val="948D7C"/>
    </a:custClr>
    <a:custClr name="Secondary Red 1 - 60%">
      <a:srgbClr val="CA846D"/>
    </a:custClr>
    <a:custClr name="Secondary Mauve 2 - 60%">
      <a:srgbClr val="B18A91"/>
    </a:custClr>
    <a:custClr name="Secondary Mauve 1 - 60%">
      <a:srgbClr val="BCA8BC"/>
    </a:custClr>
    <a:custClr name="Secondary Indigo 1 - 60%">
      <a:srgbClr val="9E9CB6"/>
    </a:custClr>
    <a:custClr name="Secondary Blue 1 - 60%">
      <a:srgbClr val="8CA2B7"/>
    </a:custClr>
    <a:custClr name="Secondary Green 2 - 60%">
      <a:srgbClr val="84AA9B"/>
    </a:custClr>
    <a:custClr name="Secondary Green 1 - 60%">
      <a:srgbClr val="848B6A"/>
    </a:custClr>
    <a:custClr name="Secondary Green 3 - 60%">
      <a:srgbClr val="C3CA9B"/>
    </a:custClr>
    <a:custClr name="Secondary Yellow 1 - 60%">
      <a:srgbClr val="F8D98D"/>
    </a:custClr>
    <a:custClr name="Secondary Brown 1 - 60%">
      <a:srgbClr val="BDB7AA"/>
    </a:custClr>
    <a:custClr name="Secondary Red 1 - 20%">
      <a:srgbClr val="ECCEC1"/>
    </a:custClr>
    <a:custClr name="Secondary Mauve 2 - 20%">
      <a:srgbClr val="DECFD0"/>
    </a:custClr>
    <a:custClr name="Secondary Mauve 1 - 20%">
      <a:srgbClr val="DDD7E3"/>
    </a:custClr>
    <a:custClr name="Secondary Indigo 1 - 20%">
      <a:srgbClr val="D6D6E2"/>
    </a:custClr>
    <a:custClr name="Secondary Blue 1 - 20%">
      <a:srgbClr val="D0D8E2"/>
    </a:custClr>
    <a:custClr name="Secondary Green 2 - 20%">
      <a:srgbClr val="CEDDD7"/>
    </a:custClr>
    <a:custClr name="Secondary Green 1 - 20%">
      <a:srgbClr val="CCCDC0"/>
    </a:custClr>
    <a:custClr name="Secondary Green 3 - 20%">
      <a:srgbClr val="E6E9D7"/>
    </a:custClr>
    <a:custClr name="Secondary Yellow 1 - 20%">
      <a:srgbClr val="FCEFD4"/>
    </a:custClr>
    <a:custClr name="Secondary Brown 1 - 20%">
      <a:srgbClr val="E7E3DD"/>
    </a:custClr>
    <a:custClr name="Secondary Red 1 - Shade">
      <a:srgbClr val="84331F"/>
    </a:custClr>
    <a:custClr name="Secondary Mauve 2 - Shade">
      <a:srgbClr val="724450"/>
    </a:custClr>
    <a:custClr name="Secondary Mauve 1 - Shade">
      <a:srgbClr val="7A6076"/>
    </a:custClr>
    <a:custClr name="Secondary Indigo 1 - Shade">
      <a:srgbClr val="55526D"/>
    </a:custClr>
    <a:custClr name="Secondary Blue 1 - Shade">
      <a:srgbClr val="3E5A70"/>
    </a:custClr>
    <a:custClr name="Secondary Green 2 - Shade">
      <a:srgbClr val="2D5F4F"/>
    </a:custClr>
    <a:custClr name="Secondary Green 1 - Shade">
      <a:srgbClr val="35461E"/>
    </a:custClr>
    <a:custClr name="Secondary Green 3 - Shade">
      <a:srgbClr val="828D53"/>
    </a:custClr>
    <a:custClr name="Secondary Yellow 1 - Shade">
      <a:srgbClr val="D3AC38"/>
    </a:custClr>
    <a:custClr name="Secondary Brown 1 - Shade">
      <a:srgbClr val="6D675B"/>
    </a:custClr>
  </a:custClrLst>
  <a:extLst>
    <a:ext uri="{05A4C25C-085E-4340-85A3-A5531E510DB2}">
      <thm15:themeFamily xmlns:thm15="http://schemas.microsoft.com/office/thememl/2012/main" name="2021 Hazen PPT" id="{5480F2DD-DDF3-4209-AFA4-1A9085E17808}" vid="{9E55742F-BCFA-4469-A362-A0C0397AA4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D940A55F715DB4EA6F19411803A7781" ma:contentTypeVersion="14" ma:contentTypeDescription="Create a new document." ma:contentTypeScope="" ma:versionID="bfb79f3b20a7f427a88e5218496cc3dd">
  <xsd:schema xmlns:xsd="http://www.w3.org/2001/XMLSchema" xmlns:xs="http://www.w3.org/2001/XMLSchema" xmlns:p="http://schemas.microsoft.com/office/2006/metadata/properties" xmlns:ns2="5e8f08ee-c940-4e9f-8f1c-433053dacb57" xmlns:ns3="9edb2885-d3bb-41b4-9227-11f29ce103d4" xmlns:ns4="cddceb58-36f9-4652-a646-629b59eb312e" targetNamespace="http://schemas.microsoft.com/office/2006/metadata/properties" ma:root="true" ma:fieldsID="881ac09b5fee9408c8a3ad31a9183b71" ns2:_="" ns3:_="" ns4:_="">
    <xsd:import namespace="5e8f08ee-c940-4e9f-8f1c-433053dacb57"/>
    <xsd:import namespace="9edb2885-d3bb-41b4-9227-11f29ce103d4"/>
    <xsd:import namespace="cddceb58-36f9-4652-a646-629b59eb312e"/>
    <xsd:element name="properties">
      <xsd:complexType>
        <xsd:sequence>
          <xsd:element name="documentManagement">
            <xsd:complexType>
              <xsd:all>
                <xsd:element ref="ns2:Job_x0020_No." minOccurs="0"/>
                <xsd:element ref="ns2:la4a482e7a5c451c849f25095c650518" minOccurs="0"/>
                <xsd:element ref="ns2:TaxCatchAll" minOccurs="0"/>
                <xsd:element ref="ns3:MediaServiceMetadata" minOccurs="0"/>
                <xsd:element ref="ns3:MediaServiceFastMetadata" minOccurs="0"/>
                <xsd:element ref="ns3:MediaServiceSearchProperties" minOccurs="0"/>
                <xsd:element ref="ns3:MediaServiceObjectDetectorVersions" minOccurs="0"/>
                <xsd:element ref="ns4:SharedWithUsers" minOccurs="0"/>
                <xsd:element ref="ns4:SharedWithDetails" minOccurs="0"/>
                <xsd:element ref="ns3:lcf76f155ced4ddcb4097134ff3c332f"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8f08ee-c940-4e9f-8f1c-433053dacb57" elementFormDefault="qualified">
    <xsd:import namespace="http://schemas.microsoft.com/office/2006/documentManagement/types"/>
    <xsd:import namespace="http://schemas.microsoft.com/office/infopath/2007/PartnerControls"/>
    <xsd:element name="Job_x0020_No." ma:index="9" nillable="true" ma:displayName="JobNumber" ma:default="50228-000" ma:internalName="Job_x0020_No_x002e_" ma:readOnly="false">
      <xsd:simpleType>
        <xsd:restriction base="dms:Text">
          <xsd:maxLength value="255"/>
        </xsd:restriction>
      </xsd:simpleType>
    </xsd:element>
    <xsd:element name="la4a482e7a5c451c849f25095c650518" ma:index="10" nillable="true" ma:taxonomy="true" ma:internalName="la4a482e7a5c451c849f25095c650518" ma:taxonomyFieldName="Client_x002e_" ma:displayName="Client." ma:default="14;#Ohio Water Development Authority|24963c52-6b41-4817-855d-cd2422494de7" ma:fieldId="{5a4a482e-7a5c-451c-849f-25095c650518}" ma:sspId="fa60db12-2b6a-4eb8-baad-584f0c7a05b3" ma:termSetId="b64de878-faa0-463e-ab6c-ed4f19ee4a8c" ma:anchorId="00000000-0000-0000-0000-000000000000" ma:open="false" ma:isKeyword="false">
      <xsd:complexType>
        <xsd:sequence>
          <xsd:element ref="pc:Terms" minOccurs="0" maxOccurs="1"/>
        </xsd:sequence>
      </xsd:complexType>
    </xsd:element>
    <xsd:element name="TaxCatchAll" ma:index="11" nillable="true" ma:displayName="Taxonomy Catch All Column" ma:hidden="true" ma:list="{CD97E84A-68FC-4561-B71A-AA36D98DC551}" ma:internalName="TaxCatchAll" ma:showField="CatchAllData" ma:web="{f3d904c7-5836-4b91-a705-3926ac2f510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edb2885-d3bb-41b4-9227-11f29ce103d4"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a60db12-2b6a-4eb8-baad-584f0c7a05b3"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dceb58-36f9-4652-a646-629b59eb312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fa60db12-2b6a-4eb8-baad-584f0c7a05b3" ContentTypeId="0x0101" PreviousValue="false" LastSyncTimeStamp="2014-11-24T01:52:41.627Z"/>
</file>

<file path=customXml/item4.xml><?xml version="1.0" encoding="utf-8"?>
<p:properties xmlns:p="http://schemas.microsoft.com/office/2006/metadata/properties" xmlns:xsi="http://www.w3.org/2001/XMLSchema-instance" xmlns:pc="http://schemas.microsoft.com/office/infopath/2007/PartnerControls">
  <documentManagement>
    <TaxCatchAll xmlns="5e8f08ee-c940-4e9f-8f1c-433053dacb57">
      <Value>14</Value>
    </TaxCatchAll>
    <Job_x0020_No. xmlns="5e8f08ee-c940-4e9f-8f1c-433053dacb57">50228-000</Job_x0020_No.>
    <la4a482e7a5c451c849f25095c650518 xmlns="5e8f08ee-c940-4e9f-8f1c-433053dacb57">
      <Terms xmlns="http://schemas.microsoft.com/office/infopath/2007/PartnerControls">
        <TermInfo xmlns="http://schemas.microsoft.com/office/infopath/2007/PartnerControls">
          <TermName xmlns="http://schemas.microsoft.com/office/infopath/2007/PartnerControls">Ohio Water Development Authority</TermName>
          <TermId xmlns="http://schemas.microsoft.com/office/infopath/2007/PartnerControls">24963c52-6b41-4817-855d-cd2422494de7</TermId>
        </TermInfo>
      </Terms>
    </la4a482e7a5c451c849f25095c650518>
    <SharedWithUsers xmlns="cddceb58-36f9-4652-a646-629b59eb312e">
      <UserInfo>
        <DisplayName>Ishii, Stephanie</DisplayName>
        <AccountId>22</AccountId>
        <AccountType/>
      </UserInfo>
    </SharedWithUsers>
    <lcf76f155ced4ddcb4097134ff3c332f xmlns="9edb2885-d3bb-41b4-9227-11f29ce103d4">
      <Terms xmlns="http://schemas.microsoft.com/office/infopath/2007/PartnerControls"/>
    </lcf76f155ced4ddcb4097134ff3c332f>
    <MediaLengthInSeconds xmlns="9edb2885-d3bb-41b4-9227-11f29ce103d4" xsi:nil="true"/>
  </documentManagement>
</p:properties>
</file>

<file path=customXml/itemProps1.xml><?xml version="1.0" encoding="utf-8"?>
<ds:datastoreItem xmlns:ds="http://schemas.openxmlformats.org/officeDocument/2006/customXml" ds:itemID="{7F7EEF7E-7B27-424E-9645-5B401C1F96B5}">
  <ds:schemaRefs>
    <ds:schemaRef ds:uri="http://schemas.microsoft.com/sharepoint/v3/contenttype/forms"/>
  </ds:schemaRefs>
</ds:datastoreItem>
</file>

<file path=customXml/itemProps2.xml><?xml version="1.0" encoding="utf-8"?>
<ds:datastoreItem xmlns:ds="http://schemas.openxmlformats.org/officeDocument/2006/customXml" ds:itemID="{2C8C1BD4-69C1-4A68-B31B-FE3E332D1E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8f08ee-c940-4e9f-8f1c-433053dacb57"/>
    <ds:schemaRef ds:uri="9edb2885-d3bb-41b4-9227-11f29ce103d4"/>
    <ds:schemaRef ds:uri="cddceb58-36f9-4652-a646-629b59eb312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CC49C45-A4B4-4097-A24E-7759F0CD10F1}">
  <ds:schemaRefs>
    <ds:schemaRef ds:uri="Microsoft.SharePoint.Taxonomy.ContentTypeSync"/>
  </ds:schemaRefs>
</ds:datastoreItem>
</file>

<file path=customXml/itemProps4.xml><?xml version="1.0" encoding="utf-8"?>
<ds:datastoreItem xmlns:ds="http://schemas.openxmlformats.org/officeDocument/2006/customXml" ds:itemID="{4459F479-FB8B-4C14-827B-8A71F65C9874}">
  <ds:schemaRefs>
    <ds:schemaRef ds:uri="5e8f08ee-c940-4e9f-8f1c-433053dacb57"/>
    <ds:schemaRef ds:uri="7f13c3f7-ee95-4f84-b5ee-397fa1ce2b80"/>
    <ds:schemaRef ds:uri="9edb2885-d3bb-41b4-9227-11f29ce103d4"/>
    <ds:schemaRef ds:uri="cddceb58-36f9-4652-a646-629b59eb312e"/>
    <ds:schemaRef ds:uri="e0e14245-ec00-4335-8fa7-2da6252c9403"/>
    <ds:schemaRef ds:uri="f3d904c7-5836-4b91-a705-3926ac2f510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083fc4d2-72ad-412b-ae7d-6b81b83916dd}" enabled="0" method="" siteId="{083fc4d2-72ad-412b-ae7d-6b81b83916dd}" removed="1"/>
</clbl:labelList>
</file>

<file path=docProps/app.xml><?xml version="1.0" encoding="utf-8"?>
<Properties xmlns="http://schemas.openxmlformats.org/officeDocument/2006/extended-properties" xmlns:vt="http://schemas.openxmlformats.org/officeDocument/2006/docPropsVTypes">
  <Template/>
  <TotalTime>0</TotalTime>
  <Words>7460</Words>
  <Application>Microsoft Office PowerPoint</Application>
  <PresentationFormat>Widescreen</PresentationFormat>
  <Paragraphs>2771</Paragraphs>
  <Slides>84</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84</vt:i4>
      </vt:variant>
    </vt:vector>
  </HeadingPairs>
  <TitlesOfParts>
    <vt:vector size="92" baseType="lpstr">
      <vt:lpstr>MS PGothic</vt:lpstr>
      <vt:lpstr>Aptos Narrow</vt:lpstr>
      <vt:lpstr>Arial</vt:lpstr>
      <vt:lpstr>Arial (Body)</vt:lpstr>
      <vt:lpstr>Calibri</vt:lpstr>
      <vt:lpstr>Lucida Grande</vt:lpstr>
      <vt:lpstr>Times New Roman</vt:lpstr>
      <vt:lpstr>Hazen</vt:lpstr>
      <vt:lpstr>Central Ohio Regional Water Study Integrated Water Resources Model Approach (OASIS)</vt:lpstr>
      <vt:lpstr>Table of Contents</vt:lpstr>
      <vt:lpstr>OASIS Overview and Model Components </vt:lpstr>
      <vt:lpstr>OASIS Overview</vt:lpstr>
      <vt:lpstr>What OASIS Does and Role of Constraints and Goals</vt:lpstr>
      <vt:lpstr>Central Ohio Regional Water Study</vt:lpstr>
      <vt:lpstr>Model Scenarios</vt:lpstr>
      <vt:lpstr>Planning for Multiple Future Scenarios Reduces Risk of Failure</vt:lpstr>
      <vt:lpstr>Model Scenarios</vt:lpstr>
      <vt:lpstr>Scenario Planning</vt:lpstr>
      <vt:lpstr>Future Scenarios – Temperature and Precipitation Change</vt:lpstr>
      <vt:lpstr>List of Model Scenario Runs</vt:lpstr>
      <vt:lpstr>Ground Water Supplies</vt:lpstr>
      <vt:lpstr>Ground Water Availability Approach</vt:lpstr>
      <vt:lpstr>Ground Water Availability</vt:lpstr>
      <vt:lpstr>Ground Water Availability</vt:lpstr>
      <vt:lpstr>Incorporation of Ground Water Estimates in OASIS</vt:lpstr>
      <vt:lpstr>Surface Water Supplies and Reservoirs</vt:lpstr>
      <vt:lpstr>Surface Water Inflows</vt:lpstr>
      <vt:lpstr>Reservoirs</vt:lpstr>
      <vt:lpstr>Reservoir Table in OASIS</vt:lpstr>
      <vt:lpstr>Columbus Reservoir Operations</vt:lpstr>
      <vt:lpstr>Alum Creek Allocations</vt:lpstr>
      <vt:lpstr>Reservoir Surface Area Elevation (SAE) Curves and Operations</vt:lpstr>
      <vt:lpstr>2160- Delaware Lake</vt:lpstr>
      <vt:lpstr>2162- Westerville Reservoir</vt:lpstr>
      <vt:lpstr>2163- Alum Creek Lake</vt:lpstr>
      <vt:lpstr>2164- Hoover Reservoir</vt:lpstr>
      <vt:lpstr>2167- Olentangy Upground Reservoirs</vt:lpstr>
      <vt:lpstr>2168- TFM Reservoirs</vt:lpstr>
      <vt:lpstr>2166-  Doutt Reservoir</vt:lpstr>
      <vt:lpstr>2560- Griggs Reservoir</vt:lpstr>
      <vt:lpstr>2161- O'Shaughnessy Reservoir</vt:lpstr>
      <vt:lpstr>3760- Hocking Hills Reservoir</vt:lpstr>
      <vt:lpstr>2460- Washington Court House New Reservoir</vt:lpstr>
      <vt:lpstr>2461- Washington Court House Old Reservoir</vt:lpstr>
      <vt:lpstr>3761- Lake Logan</vt:lpstr>
      <vt:lpstr>4260- Apple Valley Lake</vt:lpstr>
      <vt:lpstr>4560- Buckeye Lake</vt:lpstr>
      <vt:lpstr>4561- Dillion Lake</vt:lpstr>
      <vt:lpstr>4660- Indian Lake</vt:lpstr>
      <vt:lpstr>4960- Choctaw Lake</vt:lpstr>
      <vt:lpstr>6460- Somerset Reservoir</vt:lpstr>
      <vt:lpstr>6461- New Lexington Reservoir</vt:lpstr>
      <vt:lpstr>6462- New Lexington Water Supply Reservoir</vt:lpstr>
      <vt:lpstr>6560- Deer Creek Lake</vt:lpstr>
      <vt:lpstr>7160- Paint Creek Lake</vt:lpstr>
      <vt:lpstr>8060- Marysville Reservoir</vt:lpstr>
      <vt:lpstr>Water Treatment Plants</vt:lpstr>
      <vt:lpstr>Data Used</vt:lpstr>
      <vt:lpstr>WTP Capacities in Model</vt:lpstr>
      <vt:lpstr>WTP Capacities (Base Year)</vt:lpstr>
      <vt:lpstr>WTP Capacities (Base Year) Continued</vt:lpstr>
      <vt:lpstr>Assumed WTP Capacity Changes</vt:lpstr>
      <vt:lpstr>WTP Operations and Withdrawals</vt:lpstr>
      <vt:lpstr>Municipalities with Multiple WTP</vt:lpstr>
      <vt:lpstr>WTP Rules for Plants with Multiple Sources</vt:lpstr>
      <vt:lpstr>WTP Surface Water Withdraw Capacities</vt:lpstr>
      <vt:lpstr>Wastewater Treatment Plants</vt:lpstr>
      <vt:lpstr>Data Used</vt:lpstr>
      <vt:lpstr>WWTP Capacities, Returns and Assumptions</vt:lpstr>
      <vt:lpstr>WWTP Flow Assumptions</vt:lpstr>
      <vt:lpstr>WWTP Capacities (Base Year)</vt:lpstr>
      <vt:lpstr>WWTP Capacities (Base Year) Continued</vt:lpstr>
      <vt:lpstr>Assumed WWTP Capacity Changes</vt:lpstr>
      <vt:lpstr>Inflow &amp; Infiltration (I&amp;I) Application</vt:lpstr>
      <vt:lpstr>I&amp;I Methodology</vt:lpstr>
      <vt:lpstr>I&amp;I Rainfall Assumptions</vt:lpstr>
      <vt:lpstr>Drinking Water Demands</vt:lpstr>
      <vt:lpstr>Water Demand Categorization</vt:lpstr>
      <vt:lpstr>Municipal Demands </vt:lpstr>
      <vt:lpstr>Municipal Demands</vt:lpstr>
      <vt:lpstr>Non-Municipal Demands </vt:lpstr>
      <vt:lpstr>Non-Municipal Demands</vt:lpstr>
      <vt:lpstr>Non-Municipal Demand Peaking Factors</vt:lpstr>
      <vt:lpstr>Quarry Demands</vt:lpstr>
      <vt:lpstr> Industrial – Quarry Demands </vt:lpstr>
      <vt:lpstr>Future Industrial Cooling Demands</vt:lpstr>
      <vt:lpstr>Industrial Cooling Water</vt:lpstr>
      <vt:lpstr> Future Industrial Demands </vt:lpstr>
      <vt:lpstr>Future Agricultural Irrigation Demands</vt:lpstr>
      <vt:lpstr>Agricultural Irrigation Demands</vt:lpstr>
      <vt:lpstr>Future Agricultural Demands </vt:lpstr>
      <vt:lpstr>Future Agricultural Demands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Hazen &amp; Sawyer – Regional Water Study 1:1</dc:title>
  <dc:creator>Ishii, Stephanie</dc:creator>
  <cp:lastModifiedBy>Langdon, Jessica</cp:lastModifiedBy>
  <cp:revision>17</cp:revision>
  <cp:lastPrinted>2024-01-09T19:04:11Z</cp:lastPrinted>
  <dcterms:created xsi:type="dcterms:W3CDTF">2024-01-08T19:01:00Z</dcterms:created>
  <dcterms:modified xsi:type="dcterms:W3CDTF">2025-05-29T16:16:02Z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0x010100FD940A55F715DB4EA6F19411803A7781</vt:lpwstr>
  </property>
  <property fmtid="{D5CDD505-2E9C-101B-9397-08002B2CF9AE}" pid="3" name="MediaServiceImageTags">
    <vt:lpwstr/>
  </property>
  <property fmtid="{D5CDD505-2E9C-101B-9397-08002B2CF9AE}" pid="4" name="Client.">
    <vt:lpwstr>14;#Ohio Water Development Authority|24963c52-6b41-4817-855d-cd2422494de7</vt:lpwstr>
  </property>
  <property fmtid="{D5CDD505-2E9C-101B-9397-08002B2CF9AE}" pid="5" name="MSIP_Label_7d95f39c-8218-4425-a791-63c9e13c8708_SetDate">
    <vt:lpwstr>2024-05-30T13:16:03Z</vt:lpwstr>
  </property>
  <property fmtid="{D5CDD505-2E9C-101B-9397-08002B2CF9AE}" pid="6" name="MSIP_Label_7d95f39c-8218-4425-a791-63c9e13c8708_Name">
    <vt:lpwstr>7d95f39c-8218-4425-a791-63c9e13c8708</vt:lpwstr>
  </property>
  <property fmtid="{D5CDD505-2E9C-101B-9397-08002B2CF9AE}" pid="7" name="MSIP_Label_7d95f39c-8218-4425-a791-63c9e13c8708_ContentBits">
    <vt:lpwstr>0</vt:lpwstr>
  </property>
  <property fmtid="{D5CDD505-2E9C-101B-9397-08002B2CF9AE}" pid="8" name="MSIP_Label_7d95f39c-8218-4425-a791-63c9e13c8708_ActionId">
    <vt:lpwstr>13dbb76a-6f71-4d24-bec5-af843ebf27c4</vt:lpwstr>
  </property>
  <property fmtid="{D5CDD505-2E9C-101B-9397-08002B2CF9AE}" pid="9" name="MSIP_Label_7d95f39c-8218-4425-a791-63c9e13c8708_SiteId">
    <vt:lpwstr>37247798-f42c-42fd-8a37-d49c7128d36b</vt:lpwstr>
  </property>
  <property fmtid="{D5CDD505-2E9C-101B-9397-08002B2CF9AE}" pid="10" name="MSIP_Label_7d95f39c-8218-4425-a791-63c9e13c8708_Method">
    <vt:lpwstr>Privileged</vt:lpwstr>
  </property>
  <property fmtid="{D5CDD505-2E9C-101B-9397-08002B2CF9AE}" pid="11" name="MSIP_Label_7d95f39c-8218-4425-a791-63c9e13c8708_Enabled">
    <vt:lpwstr>true</vt:lpwstr>
  </property>
  <property fmtid="{D5CDD505-2E9C-101B-9397-08002B2CF9AE}" pid="12" name="Client_x002e_">
    <vt:lpwstr>14;#Ohio Water Development Authority|24963c52-6b41-4817-855d-cd2422494de7</vt:lpwstr>
  </property>
  <property fmtid="{D5CDD505-2E9C-101B-9397-08002B2CF9AE}" pid="13" name="Order">
    <vt:r8>668700</vt:r8>
  </property>
  <property fmtid="{D5CDD505-2E9C-101B-9397-08002B2CF9AE}" pid="14" name="xd_ProgID">
    <vt:lpwstr/>
  </property>
  <property fmtid="{D5CDD505-2E9C-101B-9397-08002B2CF9AE}" pid="15" name="ComplianceAssetId">
    <vt:lpwstr/>
  </property>
  <property fmtid="{D5CDD505-2E9C-101B-9397-08002B2CF9AE}" pid="16" name="TemplateUrl">
    <vt:lpwstr/>
  </property>
  <property fmtid="{D5CDD505-2E9C-101B-9397-08002B2CF9AE}" pid="17" name="_ExtendedDescription">
    <vt:lpwstr/>
  </property>
  <property fmtid="{D5CDD505-2E9C-101B-9397-08002B2CF9AE}" pid="18" name="xd_Signature">
    <vt:bool>false</vt:bool>
  </property>
</Properties>
</file>