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37"/>
  </p:notesMasterIdLst>
  <p:handoutMasterIdLst>
    <p:handoutMasterId r:id="rId38"/>
  </p:handoutMasterIdLst>
  <p:sldIdLst>
    <p:sldId id="269" r:id="rId6"/>
    <p:sldId id="262" r:id="rId7"/>
    <p:sldId id="263" r:id="rId8"/>
    <p:sldId id="2141412028" r:id="rId9"/>
    <p:sldId id="2141412027" r:id="rId10"/>
    <p:sldId id="274" r:id="rId11"/>
    <p:sldId id="2141412025" r:id="rId12"/>
    <p:sldId id="2141412024" r:id="rId13"/>
    <p:sldId id="301" r:id="rId14"/>
    <p:sldId id="302" r:id="rId15"/>
    <p:sldId id="303" r:id="rId16"/>
    <p:sldId id="304" r:id="rId17"/>
    <p:sldId id="2141412007" r:id="rId18"/>
    <p:sldId id="2141412008" r:id="rId19"/>
    <p:sldId id="2141412009" r:id="rId20"/>
    <p:sldId id="2141412010" r:id="rId21"/>
    <p:sldId id="2141412011" r:id="rId22"/>
    <p:sldId id="2141412012" r:id="rId23"/>
    <p:sldId id="2141412013" r:id="rId24"/>
    <p:sldId id="2141412014" r:id="rId25"/>
    <p:sldId id="2141412015" r:id="rId26"/>
    <p:sldId id="2141412016" r:id="rId27"/>
    <p:sldId id="2141412017" r:id="rId28"/>
    <p:sldId id="2141412018" r:id="rId29"/>
    <p:sldId id="2141412019" r:id="rId30"/>
    <p:sldId id="2141412020" r:id="rId31"/>
    <p:sldId id="2141412021" r:id="rId32"/>
    <p:sldId id="2141412022" r:id="rId33"/>
    <p:sldId id="2141412023" r:id="rId34"/>
    <p:sldId id="296" r:id="rId35"/>
    <p:sldId id="2141412026" r:id="rId36"/>
  </p:sldIdLst>
  <p:sldSz cx="12192000" cy="6858000"/>
  <p:notesSz cx="7010400" cy="9296400"/>
  <p:embeddedFontLst>
    <p:embeddedFont>
      <p:font typeface="Open Sans" panose="020B0606030504020204" pitchFamily="34" charset="0"/>
      <p:regular r:id="rId39"/>
      <p:bold r:id="rId40"/>
      <p:italic r:id="rId41"/>
      <p:boldItalic r:id="rId42"/>
    </p:embeddedFont>
    <p:embeddedFont>
      <p:font typeface="PT Serif" panose="020A0603040505020204" pitchFamily="18"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Source Sans Pro SemiBold" panose="020B0603030403020204" pitchFamily="34" charset="0"/>
      <p:bold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F29EBFE-0D7F-44CE-9DB6-724F9D02B2EC}">
          <p14:sldIdLst>
            <p14:sldId id="269"/>
            <p14:sldId id="262"/>
            <p14:sldId id="263"/>
            <p14:sldId id="2141412028"/>
            <p14:sldId id="2141412027"/>
            <p14:sldId id="274"/>
            <p14:sldId id="2141412025"/>
            <p14:sldId id="2141412024"/>
            <p14:sldId id="301"/>
            <p14:sldId id="302"/>
            <p14:sldId id="303"/>
            <p14:sldId id="304"/>
            <p14:sldId id="2141412007"/>
            <p14:sldId id="2141412008"/>
            <p14:sldId id="2141412009"/>
            <p14:sldId id="2141412010"/>
            <p14:sldId id="2141412011"/>
            <p14:sldId id="2141412012"/>
            <p14:sldId id="2141412013"/>
            <p14:sldId id="2141412014"/>
            <p14:sldId id="2141412015"/>
            <p14:sldId id="2141412016"/>
            <p14:sldId id="2141412017"/>
            <p14:sldId id="2141412018"/>
            <p14:sldId id="2141412019"/>
            <p14:sldId id="2141412020"/>
            <p14:sldId id="2141412021"/>
            <p14:sldId id="2141412022"/>
            <p14:sldId id="2141412023"/>
            <p14:sldId id="296"/>
            <p14:sldId id="21414120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442"/>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C14A9-3FFE-4D8C-B8CB-1E0021604B7E}" v="23" dt="2023-12-11T20:29:53.082"/>
    <p1510:client id="{80E3142A-4822-4556-8E90-4D21A484DE77}" v="57" dt="2023-12-11T17:01:05.689"/>
    <p1510:client id="{86BB2268-DB50-462B-8095-F68180CAA479}" v="14" dt="2023-12-08T16:26:05.131"/>
    <p1510:client id="{89E21081-7ACA-4611-ACB2-0C89C9F1F85A}" v="19" dt="2023-12-08T18:20:46.842"/>
    <p1510:client id="{CE39EFD6-1E57-4978-883D-3B5208732757}" v="33" dt="2023-12-06T14:35:53.104"/>
    <p1510:client id="{DBBC69F2-5B87-F48B-DB5D-7D6D647C25BE}" v="19" dt="2023-12-07T16:39:23.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37" autoAdjust="0"/>
  </p:normalViewPr>
  <p:slideViewPr>
    <p:cSldViewPr snapToGrid="0">
      <p:cViewPr varScale="1">
        <p:scale>
          <a:sx n="96" d="100"/>
          <a:sy n="96" d="100"/>
        </p:scale>
        <p:origin x="68" y="88"/>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95" d="100"/>
          <a:sy n="95" d="100"/>
        </p:scale>
        <p:origin x="4320" y="20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DDC436-1CC3-ACC6-0EEC-375E2C100E9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B6CC27-97C2-5976-C69C-DB85DC71845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6536134-02BF-DC4B-876A-A739317555B1}" type="datetimeFigureOut">
              <a:rPr lang="en-US" smtClean="0"/>
              <a:t>6/28/2024</a:t>
            </a:fld>
            <a:endParaRPr lang="en-US"/>
          </a:p>
        </p:txBody>
      </p:sp>
      <p:sp>
        <p:nvSpPr>
          <p:cNvPr id="4" name="Footer Placeholder 3">
            <a:extLst>
              <a:ext uri="{FF2B5EF4-FFF2-40B4-BE49-F238E27FC236}">
                <a16:creationId xmlns:a16="http://schemas.microsoft.com/office/drawing/2014/main" id="{88370228-23BF-F488-7B58-82E733BB254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543506-B9E6-5047-ED93-1511CFCAF80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F3F2689-8C8C-9A42-8AC7-2EF9A282CF7A}" type="slidenum">
              <a:rPr lang="en-US" smtClean="0"/>
              <a:t>‹#›</a:t>
            </a:fld>
            <a:endParaRPr lang="en-US"/>
          </a:p>
        </p:txBody>
      </p:sp>
    </p:spTree>
    <p:extLst>
      <p:ext uri="{BB962C8B-B14F-4D97-AF65-F5344CB8AC3E}">
        <p14:creationId xmlns:p14="http://schemas.microsoft.com/office/powerpoint/2010/main" val="66670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6/28/2024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2841343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pooled funding: </a:t>
            </a:r>
            <a:r>
              <a:rPr lang="en-US" b="1" dirty="0"/>
              <a:t>Flexible/General </a:t>
            </a:r>
            <a:r>
              <a:rPr lang="en-US" dirty="0"/>
              <a:t>and </a:t>
            </a:r>
            <a:r>
              <a:rPr lang="en-US" b="1" dirty="0"/>
              <a:t>MSY/PCSA Restricted</a:t>
            </a:r>
            <a:r>
              <a:rPr lang="en-US" dirty="0"/>
              <a:t>.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19</a:t>
            </a:fld>
            <a:endParaRPr lang="en-US"/>
          </a:p>
        </p:txBody>
      </p:sp>
    </p:spTree>
    <p:extLst>
      <p:ext uri="{BB962C8B-B14F-4D97-AF65-F5344CB8AC3E}">
        <p14:creationId xmlns:p14="http://schemas.microsoft.com/office/powerpoint/2010/main" val="210616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24</a:t>
            </a:fld>
            <a:endParaRPr lang="en-US"/>
          </a:p>
        </p:txBody>
      </p:sp>
    </p:spTree>
    <p:extLst>
      <p:ext uri="{BB962C8B-B14F-4D97-AF65-F5344CB8AC3E}">
        <p14:creationId xmlns:p14="http://schemas.microsoft.com/office/powerpoint/2010/main" val="310794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25</a:t>
            </a:fld>
            <a:endParaRPr lang="en-US"/>
          </a:p>
        </p:txBody>
      </p:sp>
    </p:spTree>
    <p:extLst>
      <p:ext uri="{BB962C8B-B14F-4D97-AF65-F5344CB8AC3E}">
        <p14:creationId xmlns:p14="http://schemas.microsoft.com/office/powerpoint/2010/main" val="8483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26</a:t>
            </a:fld>
            <a:endParaRPr lang="en-US"/>
          </a:p>
        </p:txBody>
      </p:sp>
    </p:spTree>
    <p:extLst>
      <p:ext uri="{BB962C8B-B14F-4D97-AF65-F5344CB8AC3E}">
        <p14:creationId xmlns:p14="http://schemas.microsoft.com/office/powerpoint/2010/main" val="427610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27</a:t>
            </a:fld>
            <a:endParaRPr lang="en-US"/>
          </a:p>
        </p:txBody>
      </p:sp>
    </p:spTree>
    <p:extLst>
      <p:ext uri="{BB962C8B-B14F-4D97-AF65-F5344CB8AC3E}">
        <p14:creationId xmlns:p14="http://schemas.microsoft.com/office/powerpoint/2010/main" val="812008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28</a:t>
            </a:fld>
            <a:endParaRPr lang="en-US"/>
          </a:p>
        </p:txBody>
      </p:sp>
    </p:spTree>
    <p:extLst>
      <p:ext uri="{BB962C8B-B14F-4D97-AF65-F5344CB8AC3E}">
        <p14:creationId xmlns:p14="http://schemas.microsoft.com/office/powerpoint/2010/main" val="165044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29</a:t>
            </a:fld>
            <a:endParaRPr lang="en-US"/>
          </a:p>
        </p:txBody>
      </p:sp>
    </p:spTree>
    <p:extLst>
      <p:ext uri="{BB962C8B-B14F-4D97-AF65-F5344CB8AC3E}">
        <p14:creationId xmlns:p14="http://schemas.microsoft.com/office/powerpoint/2010/main" val="37549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7</a:t>
            </a:fld>
            <a:endParaRPr lang="en-US"/>
          </a:p>
        </p:txBody>
      </p:sp>
    </p:spTree>
    <p:extLst>
      <p:ext uri="{BB962C8B-B14F-4D97-AF65-F5344CB8AC3E}">
        <p14:creationId xmlns:p14="http://schemas.microsoft.com/office/powerpoint/2010/main" val="25727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134066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pooled funding: </a:t>
            </a:r>
            <a:r>
              <a:rPr lang="en-US" b="1" dirty="0"/>
              <a:t>Flexible/General </a:t>
            </a:r>
            <a:r>
              <a:rPr lang="en-US" dirty="0"/>
              <a:t>and </a:t>
            </a:r>
            <a:r>
              <a:rPr lang="en-US" b="1" dirty="0"/>
              <a:t>MSY/PCSA Restricted</a:t>
            </a:r>
            <a:r>
              <a:rPr lang="en-US" dirty="0"/>
              <a:t>.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13</a:t>
            </a:fld>
            <a:endParaRPr lang="en-US"/>
          </a:p>
        </p:txBody>
      </p:sp>
    </p:spTree>
    <p:extLst>
      <p:ext uri="{BB962C8B-B14F-4D97-AF65-F5344CB8AC3E}">
        <p14:creationId xmlns:p14="http://schemas.microsoft.com/office/powerpoint/2010/main" val="363513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pooled funding: </a:t>
            </a:r>
            <a:r>
              <a:rPr lang="en-US" b="1" dirty="0"/>
              <a:t>Flexible/General </a:t>
            </a:r>
            <a:r>
              <a:rPr lang="en-US" dirty="0"/>
              <a:t>and </a:t>
            </a:r>
            <a:r>
              <a:rPr lang="en-US" b="1" dirty="0"/>
              <a:t>MSY/PCSA Restricted</a:t>
            </a:r>
            <a:r>
              <a:rPr lang="en-US" dirty="0"/>
              <a:t>.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14</a:t>
            </a:fld>
            <a:endParaRPr lang="en-US"/>
          </a:p>
        </p:txBody>
      </p:sp>
    </p:spTree>
    <p:extLst>
      <p:ext uri="{BB962C8B-B14F-4D97-AF65-F5344CB8AC3E}">
        <p14:creationId xmlns:p14="http://schemas.microsoft.com/office/powerpoint/2010/main" val="85278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pooled funding: </a:t>
            </a:r>
            <a:r>
              <a:rPr lang="en-US" b="1" dirty="0"/>
              <a:t>Flexible/General </a:t>
            </a:r>
            <a:r>
              <a:rPr lang="en-US" dirty="0"/>
              <a:t>and </a:t>
            </a:r>
            <a:r>
              <a:rPr lang="en-US" b="1" dirty="0"/>
              <a:t>MSY/PCSA Restricted</a:t>
            </a:r>
            <a:r>
              <a:rPr lang="en-US" dirty="0"/>
              <a:t>.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15</a:t>
            </a:fld>
            <a:endParaRPr lang="en-US"/>
          </a:p>
        </p:txBody>
      </p:sp>
    </p:spTree>
    <p:extLst>
      <p:ext uri="{BB962C8B-B14F-4D97-AF65-F5344CB8AC3E}">
        <p14:creationId xmlns:p14="http://schemas.microsoft.com/office/powerpoint/2010/main" val="225443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pooled funding: </a:t>
            </a:r>
            <a:r>
              <a:rPr lang="en-US" b="1" dirty="0"/>
              <a:t>Flexible/General </a:t>
            </a:r>
            <a:r>
              <a:rPr lang="en-US" dirty="0"/>
              <a:t>and </a:t>
            </a:r>
            <a:r>
              <a:rPr lang="en-US" b="1" dirty="0"/>
              <a:t>MSY/PCSA Restricted</a:t>
            </a:r>
            <a:r>
              <a:rPr lang="en-US" dirty="0"/>
              <a:t>.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16</a:t>
            </a:fld>
            <a:endParaRPr lang="en-US"/>
          </a:p>
        </p:txBody>
      </p:sp>
    </p:spTree>
    <p:extLst>
      <p:ext uri="{BB962C8B-B14F-4D97-AF65-F5344CB8AC3E}">
        <p14:creationId xmlns:p14="http://schemas.microsoft.com/office/powerpoint/2010/main" val="121374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pooled funding: </a:t>
            </a:r>
            <a:r>
              <a:rPr lang="en-US" b="1" dirty="0"/>
              <a:t>Flexible/General </a:t>
            </a:r>
            <a:r>
              <a:rPr lang="en-US" dirty="0"/>
              <a:t>and </a:t>
            </a:r>
            <a:r>
              <a:rPr lang="en-US" b="1" dirty="0"/>
              <a:t>MSY/PCSA Restricted</a:t>
            </a:r>
            <a:r>
              <a:rPr lang="en-US" dirty="0"/>
              <a:t>.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17</a:t>
            </a:fld>
            <a:endParaRPr lang="en-US"/>
          </a:p>
        </p:txBody>
      </p:sp>
    </p:spTree>
    <p:extLst>
      <p:ext uri="{BB962C8B-B14F-4D97-AF65-F5344CB8AC3E}">
        <p14:creationId xmlns:p14="http://schemas.microsoft.com/office/powerpoint/2010/main" val="147027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pooled funding: </a:t>
            </a:r>
            <a:r>
              <a:rPr lang="en-US" b="1" dirty="0"/>
              <a:t>Flexible/General </a:t>
            </a:r>
            <a:r>
              <a:rPr lang="en-US" dirty="0"/>
              <a:t>and </a:t>
            </a:r>
            <a:r>
              <a:rPr lang="en-US" b="1" dirty="0"/>
              <a:t>MSY/PCSA Restricted</a:t>
            </a:r>
            <a:r>
              <a:rPr lang="en-US" dirty="0"/>
              <a:t>. </a:t>
            </a:r>
          </a:p>
          <a:p>
            <a:endParaRPr lang="en-US" dirty="0"/>
          </a:p>
        </p:txBody>
      </p:sp>
      <p:sp>
        <p:nvSpPr>
          <p:cNvPr id="4" name="Slide Number Placeholder 3"/>
          <p:cNvSpPr>
            <a:spLocks noGrp="1"/>
          </p:cNvSpPr>
          <p:nvPr>
            <p:ph type="sldNum" sz="quarter" idx="5"/>
          </p:nvPr>
        </p:nvSpPr>
        <p:spPr/>
        <p:txBody>
          <a:bodyPr/>
          <a:lstStyle/>
          <a:p>
            <a:fld id="{7A6E335F-6B58-4BAC-AAD9-EC2E6DC7157D}" type="slidenum">
              <a:rPr lang="en-US" smtClean="0"/>
              <a:t>18</a:t>
            </a:fld>
            <a:endParaRPr lang="en-US"/>
          </a:p>
        </p:txBody>
      </p:sp>
    </p:spTree>
    <p:extLst>
      <p:ext uri="{BB962C8B-B14F-4D97-AF65-F5344CB8AC3E}">
        <p14:creationId xmlns:p14="http://schemas.microsoft.com/office/powerpoint/2010/main" val="790604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dirty="0"/>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C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dirty="0">
                <a:solidFill>
                  <a:srgbClr val="002060"/>
                </a:solidFill>
                <a:latin typeface="+mj-lt"/>
              </a:rPr>
              <a:t>Presentation</a:t>
            </a:r>
            <a:r>
              <a:rPr lang="en-US" sz="6600" b="1" cap="all" dirty="0">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pic>
        <p:nvPicPr>
          <p:cNvPr id="3" name="Picture 2" descr="A close-up of a sign&#10;&#10;Description automatically generated">
            <a:extLst>
              <a:ext uri="{FF2B5EF4-FFF2-40B4-BE49-F238E27FC236}">
                <a16:creationId xmlns:a16="http://schemas.microsoft.com/office/drawing/2014/main" id="{25040FFA-3790-6D12-9979-8569BAFB55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284" y="5650100"/>
            <a:ext cx="3215431" cy="819508"/>
          </a:xfrm>
          <a:prstGeom prst="rect">
            <a:avLst/>
          </a:prstGeom>
        </p:spPr>
      </p:pic>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DCY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CHILDRENANDYOUTH.OHIO.GOV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A close-up of a sign&#10;&#10;Description automatically generated">
            <a:extLst>
              <a:ext uri="{FF2B5EF4-FFF2-40B4-BE49-F238E27FC236}">
                <a16:creationId xmlns:a16="http://schemas.microsoft.com/office/drawing/2014/main" id="{19486CB3-4FB8-A621-933D-A14BCB6F8F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284" y="5650100"/>
            <a:ext cx="3215431" cy="819508"/>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DC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CHILDRENANDYOUTH.OHIO.GOV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A close-up of a sign&#10;&#10;Description automatically generated">
            <a:extLst>
              <a:ext uri="{FF2B5EF4-FFF2-40B4-BE49-F238E27FC236}">
                <a16:creationId xmlns:a16="http://schemas.microsoft.com/office/drawing/2014/main" id="{52E7BCF5-CA25-B477-9EE0-7D1157B917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8284" y="5650100"/>
            <a:ext cx="3215431" cy="819508"/>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 DC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DC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CHILDRENANDYOUTH.OHIO.GOV</a:t>
            </a:r>
          </a:p>
        </p:txBody>
      </p:sp>
    </p:spTree>
    <p:extLst>
      <p:ext uri="{BB962C8B-B14F-4D97-AF65-F5344CB8AC3E}">
        <p14:creationId xmlns:p14="http://schemas.microsoft.com/office/powerpoint/2010/main" val="17066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93" r:id="rId22"/>
    <p:sldLayoutId id="2147483785" r:id="rId23"/>
    <p:sldLayoutId id="2147483794" r:id="rId24"/>
    <p:sldLayoutId id="2147483791"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3" name="Picture 2" descr="A red and blue logo with a outline of a state&#10;&#10;Description automatically generated">
            <a:extLst>
              <a:ext uri="{FF2B5EF4-FFF2-40B4-BE49-F238E27FC236}">
                <a16:creationId xmlns:a16="http://schemas.microsoft.com/office/drawing/2014/main" id="{F4561692-9EC4-A85D-2605-AA95F4EE0E4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83774" y="892866"/>
            <a:ext cx="5024452" cy="4886796"/>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hyperlink" Target="mailto:ofcf_access@childrenandyouth.ohio.gov"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ofcf@childrenandyouth.ohio.gov" TargetMode="External"/><Relationship Id="rId2" Type="http://schemas.openxmlformats.org/officeDocument/2006/relationships/hyperlink" Target="https://fcf.ohio.gov/fcfc-resources/fiscal-resources/fiscal-resource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CFIS_Help_Desk@jfs.ohio.gov"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fcf.ohio.gov/fcfc-resources/fiscal-resources/fiscal-resourc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fcf.ohio.gov/fcfc-resources/fiscal-resources/fiscal-resourc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ofcf@childrenandyouth.ohio.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fcf.ohio.gov/fcfc-resources/fiscal-resources/operational-capacity-building-funds" TargetMode="External"/><Relationship Id="rId3" Type="http://schemas.openxmlformats.org/officeDocument/2006/relationships/hyperlink" Target="https://fcf.ohio.gov/fcfc-resources/oascis/ohio-automated-service-coordination-information-system" TargetMode="External"/><Relationship Id="rId7" Type="http://schemas.openxmlformats.org/officeDocument/2006/relationships/hyperlink" Target="https://fcf.ohio.gov/fcfc-resources/fiscal-resources/funding-information" TargetMode="External"/><Relationship Id="rId2" Type="http://schemas.openxmlformats.org/officeDocument/2006/relationships/hyperlink" Target="https://fcf.ohio.gov/fcfc-resources" TargetMode="External"/><Relationship Id="rId1" Type="http://schemas.openxmlformats.org/officeDocument/2006/relationships/slideLayout" Target="../slideLayouts/slideLayout3.xml"/><Relationship Id="rId6" Type="http://schemas.openxmlformats.org/officeDocument/2006/relationships/hyperlink" Target="https://fcf.ohio.gov/fcfc-resources/fiscal-resources/family-centered-services-and-supports-fcss-funding" TargetMode="External"/><Relationship Id="rId5" Type="http://schemas.openxmlformats.org/officeDocument/2006/relationships/hyperlink" Target="https://fcf.ohio.gov/fcfc-resources/fiscal-resources/fiscal-resources" TargetMode="External"/><Relationship Id="rId10" Type="http://schemas.openxmlformats.org/officeDocument/2006/relationships/hyperlink" Target="https://fcf.ohio.gov/home/news-and-events/all-events" TargetMode="External"/><Relationship Id="rId4" Type="http://schemas.openxmlformats.org/officeDocument/2006/relationships/hyperlink" Target="https://fcf.ohio.gov/fcfc-resources/key-dates/sfy-key-dates-document" TargetMode="External"/><Relationship Id="rId9" Type="http://schemas.openxmlformats.org/officeDocument/2006/relationships/hyperlink" Target="https://fcf.ohio.gov/msy-ta-and-funding-application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des.ohio.gov/ohio-revised-code/section-121.376" TargetMode="External"/><Relationship Id="rId2" Type="http://schemas.openxmlformats.org/officeDocument/2006/relationships/hyperlink" Target="https://codes.ohio.gov/ohio-revised-code/section-121.37/10-3-2023" TargetMode="External"/><Relationship Id="rId1" Type="http://schemas.openxmlformats.org/officeDocument/2006/relationships/slideLayout" Target="../slideLayouts/slideLayout3.xml"/><Relationship Id="rId6" Type="http://schemas.openxmlformats.org/officeDocument/2006/relationships/hyperlink" Target="https://codes.ohio.gov/ohio-administrative-code/rule-5101:9-6-24" TargetMode="External"/><Relationship Id="rId5" Type="http://schemas.openxmlformats.org/officeDocument/2006/relationships/hyperlink" Target="https://codes.ohio.gov/ohio-revised-code/section-121.381" TargetMode="External"/><Relationship Id="rId4" Type="http://schemas.openxmlformats.org/officeDocument/2006/relationships/hyperlink" Target="https://codes.ohio.gov/ohio-revised-code/section-121.37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odes.ohio.gov/ohio-revised-code/section-5153.1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codes.ohio.gov/ohio-revised-code/section-121.3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des.ohio.gov/ohio-revised-code/section-307.86" TargetMode="External"/><Relationship Id="rId7" Type="http://schemas.openxmlformats.org/officeDocument/2006/relationships/hyperlink" Target="https://codes.ohio.gov/ohio-revised-code/section-121.37"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codes.ohio.gov/ohio-revised-code/section-5139.43" TargetMode="External"/><Relationship Id="rId5" Type="http://schemas.openxmlformats.org/officeDocument/2006/relationships/hyperlink" Target="https://codes.ohio.gov/ohio-revised-code/section-5139.41" TargetMode="External"/><Relationship Id="rId4" Type="http://schemas.openxmlformats.org/officeDocument/2006/relationships/hyperlink" Target="https://codes.ohio.gov/ohio-revised-code/section-5139.3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ohioauditor.gov/financialreporting/default.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hyperlink" Target="https://ohioauditor.gov/resources/federal_general.html" TargetMode="External"/><Relationship Id="rId4" Type="http://schemas.openxmlformats.org/officeDocument/2006/relationships/hyperlink" Target="https://ohioauditor.gov/contact.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ofcf@childrenandyouth.ohio.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fcf.ohio.gov/fcfc-resources/oascis/ohio-automated-service-coordination-information-system" TargetMode="External"/><Relationship Id="rId2" Type="http://schemas.openxmlformats.org/officeDocument/2006/relationships/hyperlink" Target="mailto:ofcf_access@childrenandyouth.ohio.gov"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pPr marL="0" indent="0" algn="ctr">
              <a:buNone/>
            </a:pPr>
            <a:r>
              <a:rPr lang="en-US" sz="1800" b="1" u="sng" dirty="0"/>
              <a:t>OASCIS users</a:t>
            </a:r>
          </a:p>
          <a:p>
            <a:pPr marL="0" indent="0">
              <a:buNone/>
            </a:pPr>
            <a:r>
              <a:rPr lang="en-US" sz="1600" u="sng" dirty="0"/>
              <a:t>Reporting System Issues + Enhancement Requests</a:t>
            </a:r>
          </a:p>
          <a:p>
            <a:pPr marL="285750" indent="-285750">
              <a:buFont typeface="Arial" panose="020B0604020202020204" pitchFamily="34" charset="0"/>
              <a:buChar char="•"/>
            </a:pPr>
            <a:r>
              <a:rPr lang="en-US" sz="1600" dirty="0"/>
              <a:t>Please report all OASCIS login, and functionality issues to </a:t>
            </a:r>
            <a:r>
              <a:rPr lang="en-US" sz="1600" dirty="0">
                <a:hlinkClick r:id="rId2"/>
              </a:rPr>
              <a:t>ofcf_access@childrenandyouth.ohio.gov</a:t>
            </a:r>
            <a:r>
              <a:rPr lang="en-US" sz="1600" dirty="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OFCF staff monitor this mailbox daily and will respond to your inquiry asap.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You may find ways to enhance OASCIS as you use the system. Please report enhancement requests to </a:t>
            </a:r>
            <a:r>
              <a:rPr lang="en-US" sz="1600" dirty="0">
                <a:hlinkClick r:id="rId2"/>
              </a:rPr>
              <a:t>ofcf_access@childrenandyouth.ohio.gov</a:t>
            </a:r>
            <a:r>
              <a:rPr lang="en-US" sz="1600" dirty="0"/>
              <a:t> for consideration.</a:t>
            </a:r>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Reporting Requirements – Monthly Expenses to OFCF </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10</a:t>
            </a:fld>
            <a:endParaRPr lang="en-US"/>
          </a:p>
        </p:txBody>
      </p:sp>
      <p:sp>
        <p:nvSpPr>
          <p:cNvPr id="3" name="TextBox 2">
            <a:extLst>
              <a:ext uri="{FF2B5EF4-FFF2-40B4-BE49-F238E27FC236}">
                <a16:creationId xmlns:a16="http://schemas.microsoft.com/office/drawing/2014/main" id="{22C4A0FC-33A8-4CEC-6381-9664C8EC738D}"/>
              </a:ext>
            </a:extLst>
          </p:cNvPr>
          <p:cNvSpPr txBox="1"/>
          <p:nvPr/>
        </p:nvSpPr>
        <p:spPr>
          <a:xfrm>
            <a:off x="205902" y="778598"/>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174024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pPr marL="0" indent="0" algn="ctr">
              <a:buNone/>
            </a:pPr>
            <a:r>
              <a:rPr lang="en-US" sz="1800" b="1" u="sng" dirty="0"/>
              <a:t>Non-OASCIS users – Excel spreadsheet</a:t>
            </a:r>
          </a:p>
          <a:p>
            <a:pPr marL="285750" indent="-285750">
              <a:buFont typeface="Arial" panose="020B0604020202020204" pitchFamily="34" charset="0"/>
              <a:buChar char="•"/>
            </a:pPr>
            <a:r>
              <a:rPr lang="en-US" sz="1400" dirty="0"/>
              <a:t>Counties granted permission to use the Excel spreadsheet for reporting expense and program data can find the document on our website:</a:t>
            </a:r>
          </a:p>
          <a:p>
            <a:pPr lvl="1"/>
            <a:r>
              <a:rPr lang="en-US" sz="1400" dirty="0">
                <a:hlinkClick r:id="rId2"/>
              </a:rPr>
              <a:t>https://fcf.ohio.gov/fcfc-resources/fiscal-resources/fiscal-resources</a:t>
            </a:r>
            <a:r>
              <a:rPr lang="en-US" sz="1400" dirty="0"/>
              <a:t> </a:t>
            </a:r>
          </a:p>
          <a:p>
            <a:pPr lvl="2">
              <a:buFont typeface="Wingdings" panose="05000000000000000000" pitchFamily="2" charset="2"/>
              <a:buChar char="Ø"/>
            </a:pPr>
            <a:r>
              <a:rPr lang="en-US" sz="1400" dirty="0"/>
              <a:t> </a:t>
            </a:r>
            <a:r>
              <a:rPr lang="en-US" sz="1400" i="1" dirty="0"/>
              <a:t>FY Non OASCIS Required Monthly Expense and Data Report</a:t>
            </a:r>
          </a:p>
          <a:p>
            <a:pPr lvl="1"/>
            <a:endParaRPr lang="en-US" sz="1200" i="1" dirty="0"/>
          </a:p>
          <a:p>
            <a:pPr marL="285750" indent="-285750">
              <a:buFont typeface="Arial" panose="020B0604020202020204" pitchFamily="34" charset="0"/>
              <a:buChar char="•"/>
            </a:pPr>
            <a:r>
              <a:rPr lang="en-US" sz="1400" dirty="0"/>
              <a:t>This document is required for monthly expense reporting of OCBF, MSY admin, FCSS advancement and FCSS reimbursement</a:t>
            </a:r>
          </a:p>
          <a:p>
            <a:pPr lvl="1"/>
            <a:r>
              <a:rPr lang="en-US" sz="1400" dirty="0"/>
              <a:t>Since OCBF, MSY admin and FCSS/GRF are advancement payments, you are reporting how much was spent as a YTD amount</a:t>
            </a:r>
          </a:p>
          <a:p>
            <a:pPr marL="457200" lvl="1" indent="0">
              <a:buNone/>
            </a:pPr>
            <a:endParaRPr lang="en-US" sz="1200" dirty="0"/>
          </a:p>
          <a:p>
            <a:pPr lvl="1"/>
            <a:r>
              <a:rPr lang="en-US" sz="1400" dirty="0"/>
              <a:t>For FCSS/Federal reimbursement, this report submission is your request to be reimbursed for services and supports spent on youth. You will receive payment by either EFT or check depending on your administrative agent’s preferred method.</a:t>
            </a:r>
          </a:p>
          <a:p>
            <a:pPr lvl="2"/>
            <a:endParaRPr lang="en-US" sz="1000" dirty="0"/>
          </a:p>
          <a:p>
            <a:pPr lvl="1"/>
            <a:r>
              <a:rPr lang="en-US" sz="1400" dirty="0"/>
              <a:t>Reports are due by the 10</a:t>
            </a:r>
            <a:r>
              <a:rPr lang="en-US" sz="1400" baseline="30000" dirty="0"/>
              <a:t>th</a:t>
            </a:r>
            <a:r>
              <a:rPr lang="en-US" sz="1400" dirty="0"/>
              <a:t> each month (unless the 10</a:t>
            </a:r>
            <a:r>
              <a:rPr lang="en-US" sz="1400" baseline="30000" dirty="0"/>
              <a:t>th</a:t>
            </a:r>
            <a:r>
              <a:rPr lang="en-US" sz="1400" dirty="0"/>
              <a:t> is a weekend or holiday, then the following Monday)</a:t>
            </a:r>
          </a:p>
          <a:p>
            <a:pPr lvl="1"/>
            <a:endParaRPr lang="en-US" sz="1400" dirty="0"/>
          </a:p>
          <a:p>
            <a:pPr algn="ctr">
              <a:buFont typeface="Wingdings" panose="05000000000000000000" pitchFamily="2" charset="2"/>
              <a:buChar char="Ø"/>
            </a:pPr>
            <a:r>
              <a:rPr lang="en-US" sz="1400" dirty="0"/>
              <a:t>Send submissions to </a:t>
            </a:r>
            <a:r>
              <a:rPr lang="en-US" sz="1400" dirty="0">
                <a:hlinkClick r:id="rId3"/>
              </a:rPr>
              <a:t>ofcf@childrenandyouth.ohio.gov</a:t>
            </a:r>
            <a:endParaRPr lang="en-US" sz="1400" dirty="0"/>
          </a:p>
          <a:p>
            <a:pPr algn="ctr"/>
            <a:endParaRPr lang="en-US" sz="1400" dirty="0"/>
          </a:p>
          <a:p>
            <a:pPr marL="0" indent="0">
              <a:buNone/>
            </a:pPr>
            <a:r>
              <a:rPr lang="en-US" sz="1600" dirty="0"/>
              <a:t>.</a:t>
            </a:r>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Reporting Requirements – Monthly Expenses to OFCF </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11</a:t>
            </a:fld>
            <a:endParaRPr lang="en-US"/>
          </a:p>
        </p:txBody>
      </p:sp>
      <p:sp>
        <p:nvSpPr>
          <p:cNvPr id="3" name="TextBox 2">
            <a:extLst>
              <a:ext uri="{FF2B5EF4-FFF2-40B4-BE49-F238E27FC236}">
                <a16:creationId xmlns:a16="http://schemas.microsoft.com/office/drawing/2014/main" id="{EB6C4A1A-FF3C-6999-E8B6-5A45E263BF49}"/>
              </a:ext>
            </a:extLst>
          </p:cNvPr>
          <p:cNvSpPr txBox="1"/>
          <p:nvPr/>
        </p:nvSpPr>
        <p:spPr>
          <a:xfrm>
            <a:off x="205902" y="1186004"/>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05B245D8-F8B4-CDCC-9976-B04F8F53FCE9}"/>
              </a:ext>
            </a:extLst>
          </p:cNvPr>
          <p:cNvSpPr txBox="1"/>
          <p:nvPr/>
        </p:nvSpPr>
        <p:spPr>
          <a:xfrm>
            <a:off x="205902" y="633743"/>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397079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vert="horz" lIns="91440" tIns="45720" rIns="91440" bIns="45720" rtlCol="0" anchor="t">
            <a:normAutofit fontScale="77500" lnSpcReduction="20000"/>
          </a:bodyPr>
          <a:lstStyle/>
          <a:p>
            <a:pPr marL="0" indent="0" algn="ctr">
              <a:buNone/>
            </a:pPr>
            <a:r>
              <a:rPr lang="en-US" sz="1600" b="1" u="sng" dirty="0"/>
              <a:t>For CFIS counties only</a:t>
            </a:r>
          </a:p>
          <a:p>
            <a:pPr algn="ctr"/>
            <a:endParaRPr lang="en-US" sz="1600" b="1" u="sng" dirty="0">
              <a:latin typeface="Source Sans Pro"/>
              <a:ea typeface="Open Sans"/>
              <a:cs typeface="Open Sans"/>
            </a:endParaRPr>
          </a:p>
          <a:p>
            <a:pPr marL="285750" indent="-285750">
              <a:buFont typeface="Arial" panose="020B0604020202020204" pitchFamily="34" charset="0"/>
              <a:buChar char="•"/>
            </a:pPr>
            <a:r>
              <a:rPr lang="en-US" sz="1900" dirty="0"/>
              <a:t>FCFCs under the CFIS umbrella are broken out into two different county agencies (PA for Public Assistance/JFS and PCSA/Children Service Boards)</a:t>
            </a:r>
          </a:p>
          <a:p>
            <a:pPr marL="285750" indent="-285750">
              <a:buFont typeface="Arial" panose="020B0604020202020204" pitchFamily="34" charset="0"/>
              <a:buChar char="•"/>
            </a:pPr>
            <a:r>
              <a:rPr lang="en-US" sz="1900" dirty="0"/>
              <a:t>All OFCF funding flows via the County Finance Information System:</a:t>
            </a:r>
          </a:p>
          <a:p>
            <a:pPr lvl="1"/>
            <a:r>
              <a:rPr lang="en-US" sz="1800" dirty="0"/>
              <a:t>OCBF, MSY Admin, FCSS advancement and FCSS reimbursement</a:t>
            </a:r>
          </a:p>
          <a:p>
            <a:pPr lvl="1"/>
            <a:r>
              <a:rPr lang="en-US" sz="1800" dirty="0"/>
              <a:t>Multi-System Youth incentive payments (if applicable)</a:t>
            </a:r>
          </a:p>
          <a:p>
            <a:pPr lvl="1">
              <a:buFont typeface="Wingdings" panose="05000000000000000000" pitchFamily="2" charset="2"/>
              <a:buChar char="Ø"/>
            </a:pPr>
            <a:r>
              <a:rPr lang="en-US" sz="1800" b="1" dirty="0"/>
              <a:t>Note</a:t>
            </a:r>
            <a:r>
              <a:rPr lang="en-US" sz="1800" dirty="0"/>
              <a:t>: if you are a county that uses OASCIS, the expenses entered in OASCIS are for </a:t>
            </a:r>
            <a:r>
              <a:rPr lang="en-US" sz="1800" u="sng" dirty="0"/>
              <a:t>data reporting purposes only</a:t>
            </a:r>
            <a:r>
              <a:rPr lang="en-US" sz="1800" dirty="0"/>
              <a:t>. No actual money flows outside of CFIS.</a:t>
            </a:r>
          </a:p>
          <a:p>
            <a:pPr lvl="1">
              <a:buFont typeface="Wingdings" panose="05000000000000000000" pitchFamily="2" charset="2"/>
              <a:buChar char="Ø"/>
            </a:pPr>
            <a:endParaRPr lang="en-US" sz="1400" dirty="0"/>
          </a:p>
          <a:p>
            <a:pPr marL="285750" indent="-285750">
              <a:buFont typeface="Arial" panose="020B0604020202020204" pitchFamily="34" charset="0"/>
              <a:buChar char="•"/>
            </a:pPr>
            <a:r>
              <a:rPr lang="en-US" sz="1900" dirty="0"/>
              <a:t>The administrative agent is responsible for drawing down funds, transferring those funds to the FCFC and reporting expenses in CFIS.</a:t>
            </a:r>
          </a:p>
          <a:p>
            <a:pPr lvl="1"/>
            <a:r>
              <a:rPr lang="en-US" sz="1800" dirty="0"/>
              <a:t>We encourage FCFC Administrative Agent staff and the County Director/Coordinator to work together when developing a plan for drawing down funds, and reporting expenses timely and accurately within CFIS.</a:t>
            </a:r>
          </a:p>
          <a:p>
            <a:pPr marL="285750" indent="-285750">
              <a:buFont typeface="Arial" panose="020B0604020202020204" pitchFamily="34" charset="0"/>
              <a:buChar char="•"/>
            </a:pPr>
            <a:r>
              <a:rPr lang="en-US" sz="1800" dirty="0"/>
              <a:t>County Finance completes a quarterly reconciliation process to release additional funds requested by the AA or to recoup overages reported within CFIS.</a:t>
            </a:r>
          </a:p>
          <a:p>
            <a:pPr marL="285750" indent="-285750">
              <a:buFont typeface="Arial" panose="020B0604020202020204" pitchFamily="34" charset="0"/>
              <a:buChar char="•"/>
            </a:pPr>
            <a:r>
              <a:rPr lang="en-US" sz="1800" dirty="0"/>
              <a:t>OFCF is not the SME regarding how to use CFIS properly as we do not have access to the system. For technical assistance please contact:</a:t>
            </a:r>
          </a:p>
          <a:p>
            <a:pPr lvl="1"/>
            <a:r>
              <a:rPr lang="en-US" sz="1800" dirty="0"/>
              <a:t>BCFTA Help Desk: </a:t>
            </a:r>
            <a:r>
              <a:rPr lang="en-US" sz="1800" dirty="0">
                <a:hlinkClick r:id="rId2"/>
              </a:rPr>
              <a:t>CFIS_Help_Desk@jfs.ohio.gov</a:t>
            </a:r>
            <a:r>
              <a:rPr lang="en-US" sz="1800" dirty="0"/>
              <a:t> or 614-752-9194</a:t>
            </a:r>
          </a:p>
          <a:p>
            <a:pPr lvl="1"/>
            <a:endParaRPr lang="en-US" sz="1200" dirty="0"/>
          </a:p>
          <a:p>
            <a:pPr marL="0" indent="0">
              <a:buNone/>
            </a:pPr>
            <a:r>
              <a:rPr lang="en-US" sz="1600" dirty="0"/>
              <a:t>.</a:t>
            </a:r>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Reporting Requirements – CFIS (County Finance Information System)</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12</a:t>
            </a:fld>
            <a:endParaRPr lang="en-US"/>
          </a:p>
        </p:txBody>
      </p:sp>
      <p:sp>
        <p:nvSpPr>
          <p:cNvPr id="3" name="TextBox 2">
            <a:extLst>
              <a:ext uri="{FF2B5EF4-FFF2-40B4-BE49-F238E27FC236}">
                <a16:creationId xmlns:a16="http://schemas.microsoft.com/office/drawing/2014/main" id="{76C0D925-8433-B96F-F2BC-5CE241B95C9F}"/>
              </a:ext>
            </a:extLst>
          </p:cNvPr>
          <p:cNvSpPr txBox="1"/>
          <p:nvPr/>
        </p:nvSpPr>
        <p:spPr>
          <a:xfrm>
            <a:off x="135802" y="941560"/>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2623704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Autofit/>
          </a:bodyPr>
          <a:lstStyle/>
          <a:p>
            <a:pPr algn="ctr"/>
            <a:r>
              <a:rPr lang="en-US" sz="2000" dirty="0">
                <a:latin typeface="Source Sans Pro SemiBold"/>
                <a:ea typeface="Source Sans Pro SemiBold"/>
              </a:rPr>
              <a:t>Annual pooled fund reporting </a:t>
            </a:r>
            <a:br>
              <a:rPr lang="en-US" sz="2000" dirty="0">
                <a:latin typeface="Source Sans Pro SemiBold"/>
                <a:ea typeface="Source Sans Pro SemiBold"/>
              </a:rPr>
            </a:br>
            <a:r>
              <a:rPr lang="en-US" sz="2000" dirty="0">
                <a:latin typeface="Source Sans Pro SemiBold"/>
                <a:ea typeface="Source Sans Pro SemiBold"/>
              </a:rPr>
              <a:t>flexible/General pooled fund</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13</a:t>
            </a:fld>
            <a:endParaRPr lang="en-US"/>
          </a:p>
        </p:txBody>
      </p:sp>
      <p:sp>
        <p:nvSpPr>
          <p:cNvPr id="2" name="Text Placeholder 1">
            <a:extLst>
              <a:ext uri="{FF2B5EF4-FFF2-40B4-BE49-F238E27FC236}">
                <a16:creationId xmlns:a16="http://schemas.microsoft.com/office/drawing/2014/main" id="{A78DAE02-7710-1317-1E20-A01D49123B0E}"/>
              </a:ext>
            </a:extLst>
          </p:cNvPr>
          <p:cNvSpPr>
            <a:spLocks noGrp="1"/>
          </p:cNvSpPr>
          <p:nvPr/>
        </p:nvSpPr>
        <p:spPr>
          <a:xfrm>
            <a:off x="590009" y="1080238"/>
            <a:ext cx="4695454" cy="534671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20040">
              <a:lnSpc>
                <a:spcPct val="90000"/>
              </a:lnSpc>
              <a:spcBef>
                <a:spcPts val="500"/>
              </a:spcBef>
              <a:spcAft>
                <a:spcPts val="0"/>
              </a:spcAft>
              <a:buClrTx/>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n-lt"/>
              <a:ea typeface="Calibri" panose="020F0502020204030204"/>
              <a:cs typeface="Calibri" panose="020F0502020204030204"/>
            </a:endParaRPr>
          </a:p>
          <a:p>
            <a:pPr algn="just" fontAlgn="base"/>
            <a:r>
              <a:rPr lang="en-US" sz="1200" dirty="0">
                <a:solidFill>
                  <a:srgbClr val="000000"/>
                </a:solidFill>
                <a:latin typeface="Calibri"/>
                <a:ea typeface="Open Sans"/>
                <a:cs typeface="Open Sans"/>
              </a:rPr>
              <a:t>​</a:t>
            </a:r>
            <a:endParaRPr lang="en-US" sz="1200" dirty="0"/>
          </a:p>
          <a:p>
            <a:pPr algn="just"/>
            <a:endParaRPr lang="en-US" dirty="0"/>
          </a:p>
          <a:p>
            <a:endParaRPr lang="en-US" dirty="0"/>
          </a:p>
        </p:txBody>
      </p:sp>
      <p:sp>
        <p:nvSpPr>
          <p:cNvPr id="4" name="TextBox 3">
            <a:extLst>
              <a:ext uri="{FF2B5EF4-FFF2-40B4-BE49-F238E27FC236}">
                <a16:creationId xmlns:a16="http://schemas.microsoft.com/office/drawing/2014/main" id="{DFCB95A3-6029-099C-A6B3-C23B2A95D8AF}"/>
              </a:ext>
            </a:extLst>
          </p:cNvPr>
          <p:cNvSpPr txBox="1"/>
          <p:nvPr/>
        </p:nvSpPr>
        <p:spPr>
          <a:xfrm>
            <a:off x="5655733" y="730846"/>
            <a:ext cx="524667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Wingdings" panose="05000000000000000000" pitchFamily="2" charset="2"/>
              <a:buChar char="§"/>
            </a:pPr>
            <a:endParaRPr lang="en-US" sz="12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12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Purpose</a:t>
            </a:r>
            <a:r>
              <a:rPr lang="en-US" sz="1200" dirty="0">
                <a:latin typeface="Times New Roman" panose="02020603050405020304" pitchFamily="18" charset="0"/>
                <a:cs typeface="Times New Roman" panose="02020603050405020304" pitchFamily="18" charset="0"/>
              </a:rPr>
              <a:t>: </a:t>
            </a:r>
            <a:r>
              <a:rPr lang="en-US" sz="1200" b="0" i="0" dirty="0">
                <a:effectLst/>
                <a:latin typeface="Times New Roman" panose="02020603050405020304" pitchFamily="18" charset="0"/>
                <a:cs typeface="Times New Roman" panose="02020603050405020304" pitchFamily="18" charset="0"/>
              </a:rPr>
              <a:t>State and local public agencies have the flexibility to transfer allocated State Funds to funding pools administered by the Family and Children First Council (FCFC). </a:t>
            </a:r>
          </a:p>
          <a:p>
            <a:pPr>
              <a:buFont typeface="Wingdings" panose="05000000000000000000" pitchFamily="2" charset="2"/>
              <a:buChar char="§"/>
            </a:pPr>
            <a:endParaRPr lang="en-US" sz="1200" b="0" i="0" dirty="0">
              <a:effectLst/>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sz="1200" b="0" i="0" dirty="0">
                <a:effectLst/>
                <a:latin typeface="Times New Roman" panose="02020603050405020304" pitchFamily="18" charset="0"/>
                <a:cs typeface="Times New Roman" panose="02020603050405020304" pitchFamily="18" charset="0"/>
              </a:rPr>
              <a:t>Funds transferred to this funding pool can be used to assure access to needed services by families and children in the community. </a:t>
            </a:r>
          </a:p>
          <a:p>
            <a:pPr lvl="1">
              <a:buFont typeface="Wingdings" panose="05000000000000000000" pitchFamily="2" charset="2"/>
              <a:buChar char="§"/>
            </a:pPr>
            <a:r>
              <a:rPr lang="en-US" sz="1200" dirty="0">
                <a:latin typeface="Times New Roman" panose="02020603050405020304" pitchFamily="18" charset="0"/>
                <a:cs typeface="Times New Roman" panose="02020603050405020304" pitchFamily="18" charset="0"/>
              </a:rPr>
              <a:t>FCFCs determine how the funds will be spent (except Admin costs)</a:t>
            </a:r>
          </a:p>
          <a:p>
            <a:pPr lvl="1"/>
            <a:endParaRPr lang="en-US" sz="1200" b="0"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200" b="1" dirty="0">
                <a:latin typeface="Times New Roman" panose="02020603050405020304" pitchFamily="18" charset="0"/>
                <a:cs typeface="Times New Roman" panose="02020603050405020304" pitchFamily="18" charset="0"/>
              </a:rPr>
              <a:t>Notes: </a:t>
            </a:r>
            <a:r>
              <a:rPr lang="en-US" sz="1200" dirty="0">
                <a:latin typeface="Times New Roman" panose="02020603050405020304" pitchFamily="18" charset="0"/>
                <a:cs typeface="Times New Roman" panose="02020603050405020304" pitchFamily="18" charset="0"/>
              </a:rPr>
              <a:t>Only complete this report if you receive funding in these specific GRF line items. It is due 9/30 each year.</a:t>
            </a:r>
          </a:p>
          <a:p>
            <a:pPr>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200" dirty="0">
                <a:latin typeface="Times New Roman" panose="02020603050405020304" pitchFamily="18" charset="0"/>
                <a:cs typeface="Times New Roman" panose="02020603050405020304" pitchFamily="18" charset="0"/>
              </a:rPr>
              <a:t>Up to 10% of the annual amount of pooled funds transferred can be used by the FCFC to cover administrative cost.</a:t>
            </a:r>
          </a:p>
          <a:p>
            <a:pPr lvl="1">
              <a:buFont typeface="Wingdings" panose="05000000000000000000" pitchFamily="2" charset="2"/>
              <a:buChar char="§"/>
            </a:pPr>
            <a:r>
              <a:rPr lang="en-US" sz="1200" b="0" i="0" dirty="0">
                <a:effectLst/>
                <a:latin typeface="Times New Roman" panose="02020603050405020304" pitchFamily="18" charset="0"/>
                <a:cs typeface="Times New Roman" panose="02020603050405020304" pitchFamily="18" charset="0"/>
              </a:rPr>
              <a:t>Administrative costs are defined as those activities common to the fund in general, such as financial management, related audit costs, types and frequency of reports, and retention of records.</a:t>
            </a:r>
          </a:p>
          <a:p>
            <a:pPr lvl="1">
              <a:buFont typeface="Wingdings" panose="05000000000000000000" pitchFamily="2" charset="2"/>
              <a:buChar char="§"/>
            </a:pPr>
            <a:endParaRPr lang="en-US" sz="1200" b="0"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200" b="0" i="0" dirty="0">
                <a:effectLst/>
                <a:latin typeface="Times New Roman" panose="02020603050405020304" pitchFamily="18" charset="0"/>
                <a:cs typeface="Times New Roman" panose="02020603050405020304" pitchFamily="18" charset="0"/>
              </a:rPr>
              <a:t>Where possible, the pooled funds shall be used as match for federal funds to the extent that the funds are not currently being used as match for other federal programs.</a:t>
            </a:r>
          </a:p>
          <a:p>
            <a:pPr>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200" dirty="0">
                <a:latin typeface="Times New Roman" panose="02020603050405020304" pitchFamily="18" charset="0"/>
                <a:cs typeface="Times New Roman" panose="02020603050405020304" pitchFamily="18" charset="0"/>
              </a:rPr>
              <a:t>Unused funding may be carried over year to year until fully expended.</a:t>
            </a:r>
          </a:p>
          <a:p>
            <a:pPr>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200" b="0" i="0" dirty="0">
                <a:effectLst/>
                <a:latin typeface="Times New Roman" panose="02020603050405020304" pitchFamily="18" charset="0"/>
                <a:cs typeface="Times New Roman" panose="02020603050405020304" pitchFamily="18" charset="0"/>
              </a:rPr>
              <a:t>Ohio Family and Children First (OFCF) will provide the FCFCs with the reporting tool at the beginning of each SFY.</a:t>
            </a:r>
          </a:p>
          <a:p>
            <a:pPr>
              <a:buFont typeface="Wingdings" panose="05000000000000000000" pitchFamily="2" charset="2"/>
              <a:buChar char="§"/>
            </a:pPr>
            <a:endParaRPr lang="en-US" sz="1200" b="0" i="0" dirty="0">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200" dirty="0">
                <a:latin typeface="Times New Roman" panose="02020603050405020304" pitchFamily="18" charset="0"/>
                <a:cs typeface="Times New Roman" panose="02020603050405020304" pitchFamily="18" charset="0"/>
              </a:rPr>
              <a:t>Statue language can be found in Pooled Fund Guidance document.</a:t>
            </a:r>
          </a:p>
          <a:p>
            <a:pPr>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200" dirty="0">
                <a:latin typeface="Times New Roman" panose="02020603050405020304" pitchFamily="18" charset="0"/>
                <a:cs typeface="Times New Roman" panose="02020603050405020304" pitchFamily="18" charset="0"/>
              </a:rPr>
              <a:t>Annual reporting document can be found on our website:</a:t>
            </a:r>
          </a:p>
          <a:p>
            <a:pPr lvl="1">
              <a:buFont typeface="Wingdings" panose="05000000000000000000" pitchFamily="2" charset="2"/>
              <a:buChar char="§"/>
            </a:pPr>
            <a:r>
              <a:rPr lang="en-US" sz="1200" dirty="0">
                <a:latin typeface="Times New Roman" panose="02020603050405020304" pitchFamily="18" charset="0"/>
                <a:cs typeface="Times New Roman" panose="02020603050405020304" pitchFamily="18" charset="0"/>
                <a:hlinkClick r:id="rId3"/>
              </a:rPr>
              <a:t>https://fcf.ohio.gov/fcfc-resources/fiscal-resources/fiscal-resources</a:t>
            </a:r>
            <a:endParaRPr lang="en-US" sz="1200" dirty="0">
              <a:latin typeface="Times New Roman" panose="02020603050405020304" pitchFamily="18" charset="0"/>
              <a:cs typeface="Times New Roman" panose="02020603050405020304" pitchFamily="18" charset="0"/>
            </a:endParaRPr>
          </a:p>
        </p:txBody>
      </p:sp>
      <p:pic>
        <p:nvPicPr>
          <p:cNvPr id="3" name="Content Placeholder 21">
            <a:extLst>
              <a:ext uri="{FF2B5EF4-FFF2-40B4-BE49-F238E27FC236}">
                <a16:creationId xmlns:a16="http://schemas.microsoft.com/office/drawing/2014/main" id="{DBC2B9AF-0B42-853F-32E8-E0CE0064ECEE}"/>
              </a:ext>
            </a:extLst>
          </p:cNvPr>
          <p:cNvPicPr>
            <a:picLocks noChangeAspect="1"/>
          </p:cNvPicPr>
          <p:nvPr/>
        </p:nvPicPr>
        <p:blipFill>
          <a:blip r:embed="rId4"/>
          <a:stretch>
            <a:fillRect/>
          </a:stretch>
        </p:blipFill>
        <p:spPr>
          <a:xfrm>
            <a:off x="838201" y="1186003"/>
            <a:ext cx="4397187" cy="4943193"/>
          </a:xfrm>
          <a:prstGeom prst="rect">
            <a:avLst/>
          </a:prstGeom>
        </p:spPr>
      </p:pic>
      <p:sp>
        <p:nvSpPr>
          <p:cNvPr id="5" name="TextBox 4">
            <a:extLst>
              <a:ext uri="{FF2B5EF4-FFF2-40B4-BE49-F238E27FC236}">
                <a16:creationId xmlns:a16="http://schemas.microsoft.com/office/drawing/2014/main" id="{C15B36DA-CA3D-D029-BE25-45B41D20F367}"/>
              </a:ext>
            </a:extLst>
          </p:cNvPr>
          <p:cNvSpPr txBox="1"/>
          <p:nvPr/>
        </p:nvSpPr>
        <p:spPr>
          <a:xfrm>
            <a:off x="205902" y="642796"/>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335405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Autofit/>
          </a:bodyPr>
          <a:lstStyle/>
          <a:p>
            <a:pPr algn="ctr"/>
            <a:r>
              <a:rPr lang="en-US" sz="2000" dirty="0">
                <a:latin typeface="Source Sans Pro SemiBold"/>
                <a:ea typeface="Source Sans Pro SemiBold"/>
              </a:rPr>
              <a:t>Annual pooled fund reporting  </a:t>
            </a:r>
            <a:br>
              <a:rPr lang="en-US" sz="2000" dirty="0">
                <a:latin typeface="Source Sans Pro SemiBold"/>
                <a:ea typeface="Source Sans Pro SemiBold"/>
              </a:rPr>
            </a:br>
            <a:r>
              <a:rPr lang="en-US" sz="2000" dirty="0">
                <a:latin typeface="Source Sans Pro SemiBold"/>
                <a:ea typeface="Source Sans Pro SemiBold"/>
              </a:rPr>
              <a:t>flexible/General pooled fund</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14</a:t>
            </a:fld>
            <a:endParaRPr lang="en-US"/>
          </a:p>
        </p:txBody>
      </p:sp>
      <p:sp>
        <p:nvSpPr>
          <p:cNvPr id="2" name="Text Placeholder 1">
            <a:extLst>
              <a:ext uri="{FF2B5EF4-FFF2-40B4-BE49-F238E27FC236}">
                <a16:creationId xmlns:a16="http://schemas.microsoft.com/office/drawing/2014/main" id="{A78DAE02-7710-1317-1E20-A01D49123B0E}"/>
              </a:ext>
            </a:extLst>
          </p:cNvPr>
          <p:cNvSpPr>
            <a:spLocks noGrp="1"/>
          </p:cNvSpPr>
          <p:nvPr/>
        </p:nvSpPr>
        <p:spPr>
          <a:xfrm>
            <a:off x="590009" y="1080238"/>
            <a:ext cx="4695454" cy="534671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20040">
              <a:lnSpc>
                <a:spcPct val="90000"/>
              </a:lnSpc>
              <a:spcBef>
                <a:spcPts val="500"/>
              </a:spcBef>
              <a:spcAft>
                <a:spcPts val="0"/>
              </a:spcAft>
              <a:buClrTx/>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n-lt"/>
              <a:ea typeface="Calibri" panose="020F0502020204030204"/>
              <a:cs typeface="Calibri" panose="020F0502020204030204"/>
            </a:endParaRPr>
          </a:p>
          <a:p>
            <a:pPr algn="just" fontAlgn="base"/>
            <a:r>
              <a:rPr lang="en-US" sz="1200" dirty="0">
                <a:solidFill>
                  <a:srgbClr val="000000"/>
                </a:solidFill>
                <a:latin typeface="Calibri"/>
                <a:ea typeface="Open Sans"/>
                <a:cs typeface="Open Sans"/>
              </a:rPr>
              <a:t>​</a:t>
            </a:r>
            <a:endParaRPr lang="en-US" sz="1200" dirty="0"/>
          </a:p>
          <a:p>
            <a:pPr algn="just"/>
            <a:endParaRPr lang="en-US" dirty="0"/>
          </a:p>
          <a:p>
            <a:endParaRPr lang="en-US" dirty="0"/>
          </a:p>
        </p:txBody>
      </p:sp>
      <p:sp>
        <p:nvSpPr>
          <p:cNvPr id="4" name="TextBox 3">
            <a:extLst>
              <a:ext uri="{FF2B5EF4-FFF2-40B4-BE49-F238E27FC236}">
                <a16:creationId xmlns:a16="http://schemas.microsoft.com/office/drawing/2014/main" id="{DFCB95A3-6029-099C-A6B3-C23B2A95D8AF}"/>
              </a:ext>
            </a:extLst>
          </p:cNvPr>
          <p:cNvSpPr txBox="1"/>
          <p:nvPr/>
        </p:nvSpPr>
        <p:spPr>
          <a:xfrm>
            <a:off x="6137207" y="730846"/>
            <a:ext cx="5667983"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Wingdings" panose="05000000000000000000" pitchFamily="2" charset="2"/>
              <a:buChar char="§"/>
            </a:pPr>
            <a:endParaRPr lang="en-US" sz="1200" b="1" dirty="0">
              <a:latin typeface="Times New Roman" panose="02020603050405020304" pitchFamily="18" charset="0"/>
              <a:cs typeface="Times New Roman" panose="02020603050405020304" pitchFamily="18" charset="0"/>
            </a:endParaRPr>
          </a:p>
          <a:p>
            <a:pPr marL="0" indent="0">
              <a:buNone/>
            </a:pPr>
            <a:endParaRPr lang="en-US" sz="2000" b="1" dirty="0"/>
          </a:p>
          <a:p>
            <a:pPr marL="0" indent="0">
              <a:buNone/>
            </a:pPr>
            <a:endParaRPr lang="en-US" sz="2000" b="1" dirty="0"/>
          </a:p>
          <a:p>
            <a:pPr marL="0" indent="0">
              <a:buNone/>
            </a:pPr>
            <a:r>
              <a:rPr lang="en-US" b="1" dirty="0"/>
              <a:t>Calculation steps:</a:t>
            </a:r>
          </a:p>
          <a:p>
            <a:pPr>
              <a:buFont typeface="+mj-lt"/>
              <a:buAutoNum type="arabicPeriod"/>
            </a:pPr>
            <a:r>
              <a:rPr lang="en-US" dirty="0"/>
              <a:t>Enter balance from previous year </a:t>
            </a:r>
          </a:p>
          <a:p>
            <a:pPr>
              <a:buFont typeface="+mj-lt"/>
              <a:buAutoNum type="arabicPeriod"/>
            </a:pPr>
            <a:endParaRPr lang="en-US" dirty="0"/>
          </a:p>
          <a:p>
            <a:pPr>
              <a:buFont typeface="+mj-lt"/>
              <a:buAutoNum type="arabicPeriod"/>
            </a:pPr>
            <a:r>
              <a:rPr lang="en-US" dirty="0"/>
              <a:t>Enter amounts received for each line item</a:t>
            </a:r>
          </a:p>
          <a:p>
            <a:pPr>
              <a:buFont typeface="+mj-lt"/>
              <a:buAutoNum type="arabicPeriod"/>
            </a:pPr>
            <a:endParaRPr lang="en-US" dirty="0"/>
          </a:p>
          <a:p>
            <a:pPr>
              <a:buFont typeface="+mj-lt"/>
              <a:buAutoNum type="arabicPeriod"/>
            </a:pPr>
            <a:r>
              <a:rPr lang="en-US" dirty="0"/>
              <a:t>Total funds available this fiscal year = (beginning balance/prior year roll over + current allocation line items)</a:t>
            </a:r>
          </a:p>
          <a:p>
            <a:pPr>
              <a:buFont typeface="+mj-lt"/>
              <a:buAutoNum type="arabicPeriod"/>
            </a:pPr>
            <a:endParaRPr lang="en-US" dirty="0"/>
          </a:p>
          <a:p>
            <a:pPr>
              <a:buFont typeface="+mj-lt"/>
              <a:buAutoNum type="arabicPeriod"/>
            </a:pPr>
            <a:r>
              <a:rPr lang="en-US" dirty="0"/>
              <a:t>10% admin cost used? Enter amount.</a:t>
            </a:r>
          </a:p>
          <a:p>
            <a:pPr>
              <a:buFont typeface="+mj-lt"/>
              <a:buAutoNum type="arabicPeriod"/>
            </a:pPr>
            <a:endParaRPr lang="en-US" dirty="0"/>
          </a:p>
          <a:p>
            <a:pPr>
              <a:buFont typeface="+mj-lt"/>
              <a:buAutoNum type="arabicPeriod"/>
            </a:pPr>
            <a:r>
              <a:rPr lang="en-US" dirty="0"/>
              <a:t> Enter Service/supports provided (minus admin) </a:t>
            </a:r>
          </a:p>
          <a:p>
            <a:r>
              <a:rPr lang="en-US" dirty="0"/>
              <a:t>	</a:t>
            </a:r>
          </a:p>
          <a:p>
            <a:pPr>
              <a:buFont typeface="+mj-lt"/>
              <a:buAutoNum type="arabicPeriod"/>
            </a:pPr>
            <a:endParaRPr lang="en-US" dirty="0"/>
          </a:p>
          <a:p>
            <a:r>
              <a:rPr lang="en-US" dirty="0"/>
              <a:t>6. Ending balance for carry over</a:t>
            </a:r>
          </a:p>
          <a:p>
            <a:pPr lvl="1">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p:txBody>
      </p:sp>
      <p:pic>
        <p:nvPicPr>
          <p:cNvPr id="5" name="Content Placeholder 13">
            <a:extLst>
              <a:ext uri="{FF2B5EF4-FFF2-40B4-BE49-F238E27FC236}">
                <a16:creationId xmlns:a16="http://schemas.microsoft.com/office/drawing/2014/main" id="{929374BE-C016-B6EB-7C19-67C0A0B13552}"/>
              </a:ext>
            </a:extLst>
          </p:cNvPr>
          <p:cNvPicPr>
            <a:picLocks noChangeAspect="1"/>
          </p:cNvPicPr>
          <p:nvPr/>
        </p:nvPicPr>
        <p:blipFill>
          <a:blip r:embed="rId3"/>
          <a:stretch>
            <a:fillRect/>
          </a:stretch>
        </p:blipFill>
        <p:spPr>
          <a:xfrm>
            <a:off x="571500" y="1358020"/>
            <a:ext cx="5181600" cy="4703808"/>
          </a:xfrm>
          <a:prstGeom prst="rect">
            <a:avLst/>
          </a:prstGeom>
        </p:spPr>
      </p:pic>
      <p:sp>
        <p:nvSpPr>
          <p:cNvPr id="3" name="TextBox 2">
            <a:extLst>
              <a:ext uri="{FF2B5EF4-FFF2-40B4-BE49-F238E27FC236}">
                <a16:creationId xmlns:a16="http://schemas.microsoft.com/office/drawing/2014/main" id="{6A1A210A-7CE6-1647-4D7B-4C8314D8238D}"/>
              </a:ext>
            </a:extLst>
          </p:cNvPr>
          <p:cNvSpPr txBox="1"/>
          <p:nvPr/>
        </p:nvSpPr>
        <p:spPr>
          <a:xfrm>
            <a:off x="205902" y="894952"/>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158856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Autofit/>
          </a:bodyPr>
          <a:lstStyle/>
          <a:p>
            <a:pPr algn="ctr"/>
            <a:r>
              <a:rPr lang="en-US" sz="2000" dirty="0">
                <a:latin typeface="Source Sans Pro SemiBold"/>
                <a:ea typeface="Source Sans Pro SemiBold"/>
              </a:rPr>
              <a:t>Annual pooled fund reporting </a:t>
            </a:r>
            <a:br>
              <a:rPr lang="en-US" sz="2000" dirty="0">
                <a:latin typeface="Source Sans Pro SemiBold"/>
                <a:ea typeface="Source Sans Pro SemiBold"/>
              </a:rPr>
            </a:br>
            <a:r>
              <a:rPr lang="en-US" sz="2000" dirty="0">
                <a:latin typeface="Source Sans Pro SemiBold"/>
                <a:ea typeface="Source Sans Pro SemiBold"/>
              </a:rPr>
              <a:t>flexible/General pooled fund</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15</a:t>
            </a:fld>
            <a:endParaRPr lang="en-US"/>
          </a:p>
        </p:txBody>
      </p:sp>
      <p:sp>
        <p:nvSpPr>
          <p:cNvPr id="2" name="Text Placeholder 1">
            <a:extLst>
              <a:ext uri="{FF2B5EF4-FFF2-40B4-BE49-F238E27FC236}">
                <a16:creationId xmlns:a16="http://schemas.microsoft.com/office/drawing/2014/main" id="{A78DAE02-7710-1317-1E20-A01D49123B0E}"/>
              </a:ext>
            </a:extLst>
          </p:cNvPr>
          <p:cNvSpPr>
            <a:spLocks noGrp="1"/>
          </p:cNvSpPr>
          <p:nvPr/>
        </p:nvSpPr>
        <p:spPr>
          <a:xfrm>
            <a:off x="590009" y="1080238"/>
            <a:ext cx="4695454" cy="534671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20040">
              <a:lnSpc>
                <a:spcPct val="90000"/>
              </a:lnSpc>
              <a:spcBef>
                <a:spcPts val="500"/>
              </a:spcBef>
              <a:spcAft>
                <a:spcPts val="0"/>
              </a:spcAft>
              <a:buClrTx/>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n-lt"/>
              <a:ea typeface="Calibri" panose="020F0502020204030204"/>
              <a:cs typeface="Calibri" panose="020F0502020204030204"/>
            </a:endParaRPr>
          </a:p>
          <a:p>
            <a:pPr algn="just" fontAlgn="base"/>
            <a:r>
              <a:rPr lang="en-US" sz="1200" dirty="0">
                <a:solidFill>
                  <a:srgbClr val="000000"/>
                </a:solidFill>
                <a:latin typeface="Calibri"/>
                <a:ea typeface="Open Sans"/>
                <a:cs typeface="Open Sans"/>
              </a:rPr>
              <a:t>​</a:t>
            </a:r>
            <a:endParaRPr lang="en-US" sz="1200" dirty="0"/>
          </a:p>
          <a:p>
            <a:pPr algn="just"/>
            <a:endParaRPr lang="en-US" dirty="0"/>
          </a:p>
          <a:p>
            <a:endParaRPr lang="en-US" dirty="0"/>
          </a:p>
        </p:txBody>
      </p:sp>
      <p:sp>
        <p:nvSpPr>
          <p:cNvPr id="4" name="TextBox 3">
            <a:extLst>
              <a:ext uri="{FF2B5EF4-FFF2-40B4-BE49-F238E27FC236}">
                <a16:creationId xmlns:a16="http://schemas.microsoft.com/office/drawing/2014/main" id="{DFCB95A3-6029-099C-A6B3-C23B2A95D8AF}"/>
              </a:ext>
            </a:extLst>
          </p:cNvPr>
          <p:cNvSpPr txBox="1"/>
          <p:nvPr/>
        </p:nvSpPr>
        <p:spPr>
          <a:xfrm>
            <a:off x="6137207" y="730846"/>
            <a:ext cx="5831474"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Wingdings" panose="05000000000000000000" pitchFamily="2" charset="2"/>
              <a:buChar char="§"/>
            </a:pPr>
            <a:endParaRPr lang="en-US" sz="1200" b="1" dirty="0">
              <a:latin typeface="Times New Roman" panose="02020603050405020304" pitchFamily="18" charset="0"/>
              <a:cs typeface="Times New Roman" panose="02020603050405020304" pitchFamily="18" charset="0"/>
            </a:endParaRPr>
          </a:p>
          <a:p>
            <a:pPr marL="0" indent="0">
              <a:buNone/>
            </a:pPr>
            <a:endParaRPr lang="en-US" sz="2000" b="1" dirty="0"/>
          </a:p>
          <a:p>
            <a:pPr marL="0" indent="0">
              <a:buNone/>
            </a:pPr>
            <a:endParaRPr lang="en-US" sz="2000"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Program data steps:</a:t>
            </a:r>
          </a:p>
          <a:p>
            <a:pPr>
              <a:buFont typeface="+mj-lt"/>
              <a:buAutoNum type="arabicPeriod"/>
            </a:pPr>
            <a:r>
              <a:rPr lang="en-US" dirty="0"/>
              <a:t>List Services/Supports Provided </a:t>
            </a:r>
          </a:p>
          <a:p>
            <a:pPr marL="742950" lvl="1" indent="-285750">
              <a:buFont typeface="Arial" panose="020B0604020202020204" pitchFamily="34" charset="0"/>
              <a:buChar char="•"/>
            </a:pPr>
            <a:r>
              <a:rPr lang="en-US" dirty="0"/>
              <a:t>As determined by the FCFC’s written policy on how they use Flexible funds</a:t>
            </a:r>
          </a:p>
          <a:p>
            <a:pPr lvl="1"/>
            <a:endParaRPr lang="en-US" dirty="0"/>
          </a:p>
          <a:p>
            <a:pPr>
              <a:buFont typeface="+mj-lt"/>
              <a:buAutoNum type="arabicPeriod"/>
            </a:pPr>
            <a:r>
              <a:rPr lang="en-US" dirty="0"/>
              <a:t>Enter age range data for section above</a:t>
            </a:r>
          </a:p>
          <a:p>
            <a:pPr lvl="1">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p:txBody>
      </p:sp>
      <p:pic>
        <p:nvPicPr>
          <p:cNvPr id="3" name="Content Placeholder 8">
            <a:extLst>
              <a:ext uri="{FF2B5EF4-FFF2-40B4-BE49-F238E27FC236}">
                <a16:creationId xmlns:a16="http://schemas.microsoft.com/office/drawing/2014/main" id="{52A4C1D8-FBC2-8F94-69F5-845A962AEC33}"/>
              </a:ext>
            </a:extLst>
          </p:cNvPr>
          <p:cNvPicPr>
            <a:picLocks noChangeAspect="1"/>
          </p:cNvPicPr>
          <p:nvPr/>
        </p:nvPicPr>
        <p:blipFill>
          <a:blip r:embed="rId3"/>
          <a:stretch>
            <a:fillRect/>
          </a:stretch>
        </p:blipFill>
        <p:spPr>
          <a:xfrm>
            <a:off x="387579" y="1398494"/>
            <a:ext cx="5632221" cy="4296136"/>
          </a:xfrm>
          <a:prstGeom prst="rect">
            <a:avLst/>
          </a:prstGeom>
        </p:spPr>
      </p:pic>
      <p:sp>
        <p:nvSpPr>
          <p:cNvPr id="5" name="TextBox 4">
            <a:extLst>
              <a:ext uri="{FF2B5EF4-FFF2-40B4-BE49-F238E27FC236}">
                <a16:creationId xmlns:a16="http://schemas.microsoft.com/office/drawing/2014/main" id="{D1F2EDEA-F734-8D66-6BF7-30307995A6AD}"/>
              </a:ext>
            </a:extLst>
          </p:cNvPr>
          <p:cNvSpPr txBox="1"/>
          <p:nvPr/>
        </p:nvSpPr>
        <p:spPr>
          <a:xfrm>
            <a:off x="205902" y="730846"/>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60231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vert="horz" lIns="91440" tIns="45720" rIns="91440" bIns="45720" rtlCol="0" anchor="t">
            <a:normAutofit/>
          </a:bodyPr>
          <a:lstStyle/>
          <a:p>
            <a:pPr algn="ctr"/>
            <a:r>
              <a:rPr lang="en-US" sz="1600" b="1" i="0" u="none" strike="noStrike" dirty="0">
                <a:solidFill>
                  <a:srgbClr val="000000"/>
                </a:solidFill>
                <a:effectLst/>
                <a:latin typeface="Times New Roman" panose="02020603050405020304" pitchFamily="18" charset="0"/>
                <a:cs typeface="Times New Roman" panose="02020603050405020304" pitchFamily="18" charset="0"/>
              </a:rPr>
              <a:t>Narrative Section</a:t>
            </a:r>
          </a:p>
          <a:p>
            <a:endParaRPr lang="en-US" sz="1600" b="1" dirty="0">
              <a:solidFill>
                <a:srgbClr val="0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400" i="0" u="none" strike="noStrike" dirty="0">
                <a:solidFill>
                  <a:srgbClr val="000000"/>
                </a:solidFill>
                <a:effectLst/>
                <a:latin typeface="Times New Roman" panose="02020603050405020304" pitchFamily="18" charset="0"/>
                <a:cs typeface="Times New Roman" panose="02020603050405020304" pitchFamily="18" charset="0"/>
              </a:rPr>
              <a:t>Purpose/Problem: What is the purpose or problem the transfer of funds was to resolve?</a:t>
            </a:r>
          </a:p>
          <a:p>
            <a:pPr lvl="1"/>
            <a:r>
              <a:rPr lang="en-US" sz="1400" dirty="0">
                <a:solidFill>
                  <a:srgbClr val="000000"/>
                </a:solidFill>
                <a:latin typeface="Times New Roman" panose="02020603050405020304" pitchFamily="18" charset="0"/>
                <a:cs typeface="Times New Roman" panose="02020603050405020304" pitchFamily="18" charset="0"/>
              </a:rPr>
              <a:t>What needs will be met using these funds?</a:t>
            </a:r>
            <a:endParaRPr lang="en-US" sz="1400"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400" i="0" u="none" strike="noStrike" dirty="0">
                <a:solidFill>
                  <a:srgbClr val="000000"/>
                </a:solidFill>
                <a:effectLst/>
                <a:latin typeface="Times New Roman"/>
                <a:ea typeface="Open Sans"/>
                <a:cs typeface="Times New Roman"/>
              </a:rPr>
              <a:t>What is the </a:t>
            </a:r>
            <a:r>
              <a:rPr lang="en-US" sz="1400" dirty="0">
                <a:solidFill>
                  <a:srgbClr val="000000"/>
                </a:solidFill>
                <a:latin typeface="Times New Roman"/>
                <a:ea typeface="Open Sans"/>
                <a:cs typeface="Times New Roman"/>
              </a:rPr>
              <a:t>desired outcome</a:t>
            </a:r>
            <a:r>
              <a:rPr lang="en-US" sz="1400" i="0" u="none" strike="noStrike" dirty="0">
                <a:solidFill>
                  <a:srgbClr val="000000"/>
                </a:solidFill>
                <a:effectLst/>
                <a:latin typeface="Times New Roman"/>
                <a:ea typeface="Open Sans"/>
                <a:cs typeface="Times New Roman"/>
              </a:rPr>
              <a:t> of </a:t>
            </a:r>
            <a:r>
              <a:rPr lang="en-US" sz="1400" dirty="0">
                <a:solidFill>
                  <a:srgbClr val="000000"/>
                </a:solidFill>
                <a:latin typeface="Times New Roman"/>
                <a:ea typeface="Open Sans"/>
                <a:cs typeface="Times New Roman"/>
              </a:rPr>
              <a:t>using</a:t>
            </a:r>
            <a:r>
              <a:rPr lang="en-US" sz="1400" i="0" u="none" strike="noStrike" dirty="0">
                <a:solidFill>
                  <a:srgbClr val="000000"/>
                </a:solidFill>
                <a:effectLst/>
                <a:latin typeface="Times New Roman"/>
                <a:ea typeface="Open Sans"/>
                <a:cs typeface="Times New Roman"/>
              </a:rPr>
              <a:t> these </a:t>
            </a:r>
            <a:r>
              <a:rPr lang="en-US" sz="1400" dirty="0">
                <a:solidFill>
                  <a:srgbClr val="000000"/>
                </a:solidFill>
                <a:latin typeface="Times New Roman"/>
                <a:ea typeface="Open Sans"/>
                <a:cs typeface="Times New Roman"/>
              </a:rPr>
              <a:t>flexible</a:t>
            </a:r>
            <a:r>
              <a:rPr lang="en-US" sz="1400" i="0" u="none" strike="noStrike" dirty="0">
                <a:solidFill>
                  <a:srgbClr val="000000"/>
                </a:solidFill>
                <a:effectLst/>
                <a:latin typeface="Times New Roman"/>
                <a:ea typeface="Open Sans"/>
                <a:cs typeface="Times New Roman"/>
              </a:rPr>
              <a:t> </a:t>
            </a:r>
            <a:r>
              <a:rPr lang="en-US" sz="1400" dirty="0">
                <a:solidFill>
                  <a:srgbClr val="000000"/>
                </a:solidFill>
                <a:latin typeface="Times New Roman"/>
                <a:ea typeface="Open Sans"/>
                <a:cs typeface="Times New Roman"/>
              </a:rPr>
              <a:t>dollars</a:t>
            </a:r>
            <a:r>
              <a:rPr lang="en-US" sz="1400" i="0" u="none" strike="noStrike" dirty="0">
                <a:solidFill>
                  <a:srgbClr val="000000"/>
                </a:solidFill>
                <a:effectLst/>
                <a:latin typeface="Times New Roman"/>
                <a:ea typeface="Open Sans"/>
                <a:cs typeface="Times New Roman"/>
              </a:rPr>
              <a:t>?</a:t>
            </a:r>
            <a:r>
              <a:rPr lang="en-US" sz="1400" dirty="0">
                <a:latin typeface="Times New Roman"/>
                <a:ea typeface="Open Sans"/>
                <a:cs typeface="Times New Roman"/>
              </a:rPr>
              <a:t> </a:t>
            </a:r>
            <a:endParaRPr lang="en-US" sz="1400" dirty="0">
              <a:latin typeface="Times New Roman" panose="02020603050405020304" pitchFamily="18" charset="0"/>
              <a:cs typeface="Times New Roman" panose="02020603050405020304" pitchFamily="18" charset="0"/>
            </a:endParaRPr>
          </a:p>
          <a:p>
            <a:pPr lvl="1"/>
            <a:r>
              <a:rPr lang="en-US" sz="1400" dirty="0">
                <a:latin typeface="Times New Roman" panose="02020603050405020304" pitchFamily="18" charset="0"/>
                <a:cs typeface="Times New Roman" panose="02020603050405020304" pitchFamily="18" charset="0"/>
              </a:rPr>
              <a:t>What goals did you have in mind when thinking about how to use these flexible funds in the beginning of the fiscal year?</a:t>
            </a:r>
          </a:p>
          <a:p>
            <a:pPr lvl="1"/>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400" i="0" u="none" strike="noStrike" dirty="0">
                <a:solidFill>
                  <a:srgbClr val="000000"/>
                </a:solidFill>
                <a:effectLst/>
                <a:latin typeface="Times New Roman"/>
                <a:ea typeface="Open Sans"/>
                <a:cs typeface="Times New Roman"/>
              </a:rPr>
              <a:t>What </a:t>
            </a:r>
            <a:r>
              <a:rPr lang="en-US" sz="1400" dirty="0">
                <a:solidFill>
                  <a:srgbClr val="000000"/>
                </a:solidFill>
                <a:latin typeface="Times New Roman"/>
                <a:ea typeface="Open Sans"/>
                <a:cs typeface="Times New Roman"/>
              </a:rPr>
              <a:t>was</a:t>
            </a:r>
            <a:r>
              <a:rPr lang="en-US" sz="1400" i="0" u="none" strike="noStrike" dirty="0">
                <a:solidFill>
                  <a:srgbClr val="000000"/>
                </a:solidFill>
                <a:effectLst/>
                <a:latin typeface="Times New Roman"/>
                <a:ea typeface="Open Sans"/>
                <a:cs typeface="Times New Roman"/>
              </a:rPr>
              <a:t> the </a:t>
            </a:r>
            <a:r>
              <a:rPr lang="en-US" sz="1400" dirty="0">
                <a:solidFill>
                  <a:srgbClr val="000000"/>
                </a:solidFill>
                <a:latin typeface="Times New Roman"/>
                <a:ea typeface="Open Sans"/>
                <a:cs typeface="Times New Roman"/>
              </a:rPr>
              <a:t>actual</a:t>
            </a:r>
            <a:r>
              <a:rPr lang="en-US" sz="1400" i="0" u="none" strike="noStrike" dirty="0">
                <a:solidFill>
                  <a:srgbClr val="000000"/>
                </a:solidFill>
                <a:effectLst/>
                <a:latin typeface="Times New Roman"/>
                <a:ea typeface="Open Sans"/>
                <a:cs typeface="Times New Roman"/>
              </a:rPr>
              <a:t> </a:t>
            </a:r>
            <a:r>
              <a:rPr lang="en-US" sz="1400" dirty="0">
                <a:solidFill>
                  <a:srgbClr val="000000"/>
                </a:solidFill>
                <a:latin typeface="Times New Roman"/>
                <a:ea typeface="Open Sans"/>
                <a:cs typeface="Times New Roman"/>
              </a:rPr>
              <a:t>outcome</a:t>
            </a:r>
            <a:r>
              <a:rPr lang="en-US" sz="1400" i="0" u="none" strike="noStrike" dirty="0">
                <a:solidFill>
                  <a:srgbClr val="000000"/>
                </a:solidFill>
                <a:effectLst/>
                <a:latin typeface="Times New Roman"/>
                <a:ea typeface="Open Sans"/>
                <a:cs typeface="Times New Roman"/>
              </a:rPr>
              <a:t> of </a:t>
            </a:r>
            <a:r>
              <a:rPr lang="en-US" sz="1400" dirty="0">
                <a:solidFill>
                  <a:srgbClr val="000000"/>
                </a:solidFill>
                <a:latin typeface="Times New Roman"/>
                <a:ea typeface="Open Sans"/>
                <a:cs typeface="Times New Roman"/>
              </a:rPr>
              <a:t>using</a:t>
            </a:r>
            <a:r>
              <a:rPr lang="en-US" sz="1400" i="0" u="none" strike="noStrike" dirty="0">
                <a:solidFill>
                  <a:srgbClr val="000000"/>
                </a:solidFill>
                <a:effectLst/>
                <a:latin typeface="Times New Roman"/>
                <a:ea typeface="Open Sans"/>
                <a:cs typeface="Times New Roman"/>
              </a:rPr>
              <a:t> </a:t>
            </a:r>
            <a:r>
              <a:rPr lang="en-US" sz="1400" dirty="0">
                <a:solidFill>
                  <a:srgbClr val="000000"/>
                </a:solidFill>
                <a:latin typeface="Times New Roman"/>
                <a:ea typeface="Open Sans"/>
                <a:cs typeface="Times New Roman"/>
              </a:rPr>
              <a:t>these</a:t>
            </a:r>
            <a:r>
              <a:rPr lang="en-US" sz="1400" i="0" u="none" strike="noStrike" dirty="0">
                <a:solidFill>
                  <a:srgbClr val="000000"/>
                </a:solidFill>
                <a:effectLst/>
                <a:latin typeface="Times New Roman"/>
                <a:ea typeface="Open Sans"/>
                <a:cs typeface="Times New Roman"/>
              </a:rPr>
              <a:t> </a:t>
            </a:r>
            <a:r>
              <a:rPr lang="en-US" sz="1400" dirty="0">
                <a:solidFill>
                  <a:srgbClr val="000000"/>
                </a:solidFill>
                <a:latin typeface="Times New Roman"/>
                <a:ea typeface="Open Sans"/>
                <a:cs typeface="Times New Roman"/>
              </a:rPr>
              <a:t>flexible</a:t>
            </a:r>
            <a:r>
              <a:rPr lang="en-US" sz="1400" i="0" u="none" strike="noStrike" dirty="0">
                <a:solidFill>
                  <a:srgbClr val="000000"/>
                </a:solidFill>
                <a:effectLst/>
                <a:latin typeface="Times New Roman"/>
                <a:ea typeface="Open Sans"/>
                <a:cs typeface="Times New Roman"/>
              </a:rPr>
              <a:t> </a:t>
            </a:r>
            <a:r>
              <a:rPr lang="en-US" sz="1400" dirty="0">
                <a:solidFill>
                  <a:srgbClr val="000000"/>
                </a:solidFill>
                <a:latin typeface="Times New Roman"/>
                <a:ea typeface="Open Sans"/>
                <a:cs typeface="Times New Roman"/>
              </a:rPr>
              <a:t>dollars</a:t>
            </a:r>
            <a:r>
              <a:rPr lang="en-US" sz="1400" i="0" u="none" strike="noStrike" dirty="0">
                <a:solidFill>
                  <a:srgbClr val="000000"/>
                </a:solidFill>
                <a:effectLst/>
                <a:latin typeface="Times New Roman"/>
                <a:ea typeface="Open Sans"/>
                <a:cs typeface="Times New Roman"/>
              </a:rPr>
              <a:t>?</a:t>
            </a:r>
          </a:p>
          <a:p>
            <a:pPr lvl="1"/>
            <a:r>
              <a:rPr lang="en-US" sz="1400" dirty="0">
                <a:latin typeface="Times New Roman"/>
                <a:ea typeface="Open Sans"/>
                <a:cs typeface="Times New Roman"/>
              </a:rPr>
              <a:t>What did you actually achieve with using these flexible dollars?</a:t>
            </a:r>
          </a:p>
          <a:p>
            <a:pPr lvl="1"/>
            <a:r>
              <a:rPr lang="en-US" sz="1400" dirty="0">
                <a:latin typeface="Times New Roman" panose="02020603050405020304" pitchFamily="18" charset="0"/>
                <a:cs typeface="Times New Roman" panose="02020603050405020304" pitchFamily="18" charset="0"/>
              </a:rPr>
              <a:t> Any identifiable measurable outcomes?</a:t>
            </a:r>
            <a:endParaRPr lang="en-US" sz="1200" dirty="0"/>
          </a:p>
          <a:p>
            <a:pPr marL="0" indent="0">
              <a:buNone/>
            </a:pPr>
            <a:r>
              <a:rPr lang="en-US" sz="1600" dirty="0"/>
              <a:t>.</a:t>
            </a:r>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fontScale="90000"/>
          </a:bodyPr>
          <a:lstStyle/>
          <a:p>
            <a:pPr algn="ctr"/>
            <a:r>
              <a:rPr lang="en-US" sz="2000" b="1" dirty="0"/>
              <a:t>Annual Pooled Fund Reporting </a:t>
            </a:r>
            <a:br>
              <a:rPr lang="en-US" sz="2000" b="1" dirty="0"/>
            </a:br>
            <a:r>
              <a:rPr lang="en-US" sz="2000" b="1" dirty="0"/>
              <a:t>Flexible/General Pooled Fund</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16</a:t>
            </a:fld>
            <a:endParaRPr lang="en-US"/>
          </a:p>
        </p:txBody>
      </p:sp>
      <p:sp>
        <p:nvSpPr>
          <p:cNvPr id="3" name="TextBox 2">
            <a:extLst>
              <a:ext uri="{FF2B5EF4-FFF2-40B4-BE49-F238E27FC236}">
                <a16:creationId xmlns:a16="http://schemas.microsoft.com/office/drawing/2014/main" id="{5CF2C921-1ACD-C23A-4EEE-BC12E5403644}"/>
              </a:ext>
            </a:extLst>
          </p:cNvPr>
          <p:cNvSpPr txBox="1"/>
          <p:nvPr/>
        </p:nvSpPr>
        <p:spPr>
          <a:xfrm>
            <a:off x="205902" y="851026"/>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121064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Autofit/>
          </a:bodyPr>
          <a:lstStyle/>
          <a:p>
            <a:pPr algn="ctr"/>
            <a:r>
              <a:rPr lang="en-US" sz="2000" dirty="0">
                <a:latin typeface="Source Sans Pro SemiBold"/>
                <a:ea typeface="Source Sans Pro SemiBold"/>
              </a:rPr>
              <a:t>Annual pooled fund reporting </a:t>
            </a:r>
            <a:br>
              <a:rPr lang="en-US" sz="2000" dirty="0">
                <a:latin typeface="Source Sans Pro SemiBold"/>
                <a:ea typeface="Source Sans Pro SemiBold"/>
              </a:rPr>
            </a:br>
            <a:r>
              <a:rPr lang="en-US" sz="2000" dirty="0">
                <a:latin typeface="Source Sans Pro SemiBold"/>
                <a:ea typeface="Source Sans Pro SemiBold"/>
              </a:rPr>
              <a:t>msy/pcsa restricted pooled fund</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17</a:t>
            </a:fld>
            <a:endParaRPr lang="en-US"/>
          </a:p>
        </p:txBody>
      </p:sp>
      <p:sp>
        <p:nvSpPr>
          <p:cNvPr id="2" name="Text Placeholder 1">
            <a:extLst>
              <a:ext uri="{FF2B5EF4-FFF2-40B4-BE49-F238E27FC236}">
                <a16:creationId xmlns:a16="http://schemas.microsoft.com/office/drawing/2014/main" id="{A78DAE02-7710-1317-1E20-A01D49123B0E}"/>
              </a:ext>
            </a:extLst>
          </p:cNvPr>
          <p:cNvSpPr>
            <a:spLocks noGrp="1"/>
          </p:cNvSpPr>
          <p:nvPr/>
        </p:nvSpPr>
        <p:spPr>
          <a:xfrm>
            <a:off x="590009" y="1080238"/>
            <a:ext cx="4695454" cy="534671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20040">
              <a:lnSpc>
                <a:spcPct val="90000"/>
              </a:lnSpc>
              <a:spcBef>
                <a:spcPts val="500"/>
              </a:spcBef>
              <a:spcAft>
                <a:spcPts val="0"/>
              </a:spcAft>
              <a:buClrTx/>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n-lt"/>
              <a:ea typeface="Calibri" panose="020F0502020204030204"/>
              <a:cs typeface="Calibri" panose="020F0502020204030204"/>
            </a:endParaRPr>
          </a:p>
          <a:p>
            <a:pPr algn="just" fontAlgn="base"/>
            <a:r>
              <a:rPr lang="en-US" sz="1200" dirty="0">
                <a:solidFill>
                  <a:srgbClr val="000000"/>
                </a:solidFill>
                <a:latin typeface="Calibri"/>
                <a:ea typeface="Open Sans"/>
                <a:cs typeface="Open Sans"/>
              </a:rPr>
              <a:t>​</a:t>
            </a:r>
            <a:endParaRPr lang="en-US" sz="1200" dirty="0"/>
          </a:p>
          <a:p>
            <a:pPr algn="just"/>
            <a:endParaRPr lang="en-US" dirty="0"/>
          </a:p>
          <a:p>
            <a:endParaRPr lang="en-US" dirty="0"/>
          </a:p>
        </p:txBody>
      </p:sp>
      <p:sp>
        <p:nvSpPr>
          <p:cNvPr id="4" name="TextBox 3">
            <a:extLst>
              <a:ext uri="{FF2B5EF4-FFF2-40B4-BE49-F238E27FC236}">
                <a16:creationId xmlns:a16="http://schemas.microsoft.com/office/drawing/2014/main" id="{DFCB95A3-6029-099C-A6B3-C23B2A95D8AF}"/>
              </a:ext>
            </a:extLst>
          </p:cNvPr>
          <p:cNvSpPr txBox="1"/>
          <p:nvPr/>
        </p:nvSpPr>
        <p:spPr>
          <a:xfrm>
            <a:off x="6137206" y="730846"/>
            <a:ext cx="5777153"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endParaRPr lang="en-US" sz="2000" b="1" dirty="0"/>
          </a:p>
          <a:p>
            <a:pPr>
              <a:buFont typeface="Wingdings" panose="05000000000000000000" pitchFamily="2" charset="2"/>
              <a:buChar char="§"/>
            </a:pPr>
            <a:endParaRPr lang="en-US" sz="1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400" b="1" dirty="0">
                <a:latin typeface="Times New Roman" panose="02020603050405020304" pitchFamily="18" charset="0"/>
                <a:cs typeface="Times New Roman" panose="02020603050405020304" pitchFamily="18" charset="0"/>
              </a:rPr>
              <a:t> Purpose</a:t>
            </a:r>
            <a:r>
              <a:rPr lang="en-US" sz="1400" dirty="0">
                <a:latin typeface="Times New Roman" panose="02020603050405020304" pitchFamily="18" charset="0"/>
                <a:cs typeface="Times New Roman" panose="02020603050405020304" pitchFamily="18" charset="0"/>
              </a:rPr>
              <a:t>: </a:t>
            </a:r>
            <a:r>
              <a:rPr lang="en-US" sz="1400" b="0" i="0" dirty="0">
                <a:effectLst/>
                <a:latin typeface="Times New Roman" panose="02020603050405020304" pitchFamily="18" charset="0"/>
              </a:rPr>
              <a:t>As outlined in Ohio Administrative Code 5101:2-54-01, portions of Multi-System Youth (MSY) allocations distributed by local Public Children Service Agencies (PCSA) must be designated to county Family and Children First Councils’ (FCFC) restricted pooled fund. </a:t>
            </a:r>
            <a:r>
              <a:rPr lang="en-US" sz="1400" b="1" i="0" dirty="0">
                <a:effectLst/>
                <a:latin typeface="Times New Roman" panose="02020603050405020304" pitchFamily="18" charset="0"/>
              </a:rPr>
              <a:t>The current minimum transferred to FCFCs is 12%</a:t>
            </a:r>
            <a:r>
              <a:rPr lang="en-US" sz="1400" b="0" i="0" dirty="0">
                <a:effectLst/>
                <a:latin typeface="Times New Roman" panose="02020603050405020304" pitchFamily="18" charset="0"/>
              </a:rPr>
              <a:t>. Use of these funds is restricted to providing services and supports needed to prevent the relinquishment of custody of children, 0-18, and to facilitate family reunification following a custodial episode. </a:t>
            </a:r>
            <a:endParaRPr lang="en-US"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14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400" b="1" dirty="0">
                <a:latin typeface="Times New Roman" panose="02020603050405020304" pitchFamily="18" charset="0"/>
                <a:cs typeface="Times New Roman" panose="02020603050405020304" pitchFamily="18" charset="0"/>
              </a:rPr>
              <a:t> Note: </a:t>
            </a:r>
            <a:r>
              <a:rPr lang="en-US" sz="1400" dirty="0">
                <a:latin typeface="Times New Roman" panose="02020603050405020304" pitchFamily="18" charset="0"/>
                <a:cs typeface="Times New Roman" panose="02020603050405020304" pitchFamily="18" charset="0"/>
              </a:rPr>
              <a:t>report is due 9/30 each year.</a:t>
            </a:r>
          </a:p>
          <a:p>
            <a:pPr>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400" dirty="0">
                <a:latin typeface="Times New Roman" panose="02020603050405020304" pitchFamily="18" charset="0"/>
                <a:cs typeface="Times New Roman" panose="02020603050405020304" pitchFamily="18" charset="0"/>
              </a:rPr>
              <a:t> Annual reporting document can be found on our website:</a:t>
            </a:r>
          </a:p>
          <a:p>
            <a:pPr lvl="1"/>
            <a:r>
              <a:rPr lang="en-US" sz="1400" dirty="0">
                <a:latin typeface="Times New Roman" panose="02020603050405020304" pitchFamily="18" charset="0"/>
                <a:cs typeface="Times New Roman" panose="02020603050405020304" pitchFamily="18" charset="0"/>
                <a:hlinkClick r:id="rId3"/>
              </a:rPr>
              <a:t>https://fcf.ohio.gov/fcfc-resources/fiscal-resources/fiscal-resources</a:t>
            </a:r>
            <a:endParaRPr lang="en-US" sz="14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v"/>
            </a:pPr>
            <a:r>
              <a:rPr lang="en-US" sz="1400" dirty="0">
                <a:latin typeface="Times New Roman"/>
                <a:cs typeface="Times New Roman"/>
              </a:rPr>
              <a:t>For Non-OASCIS counties only beginning SFY24</a:t>
            </a:r>
            <a:endParaRPr lang="en-US" sz="1400" dirty="0">
              <a:latin typeface="Times New Roman" panose="02020603050405020304" pitchFamily="18" charset="0"/>
              <a:cs typeface="Times New Roman" panose="02020603050405020304" pitchFamily="18" charset="0"/>
            </a:endParaRPr>
          </a:p>
          <a:p>
            <a:pPr marL="0" indent="0">
              <a:buNone/>
            </a:pPr>
            <a:endParaRPr lang="en-US" sz="1400" b="1" dirty="0"/>
          </a:p>
          <a:p>
            <a:pPr>
              <a:buFont typeface="Wingdings" panose="05000000000000000000" pitchFamily="2" charset="2"/>
              <a:buChar char="§"/>
            </a:pPr>
            <a:r>
              <a:rPr lang="en-US" sz="1400" b="1" dirty="0"/>
              <a:t> Calculation steps:</a:t>
            </a:r>
          </a:p>
          <a:p>
            <a:pPr lvl="1">
              <a:buFont typeface="+mj-lt"/>
              <a:buAutoNum type="arabicPeriod"/>
            </a:pPr>
            <a:r>
              <a:rPr lang="en-US" sz="1400" dirty="0"/>
              <a:t>Enter balance from previous year </a:t>
            </a:r>
            <a:endParaRPr lang="en-US" sz="1400">
              <a:ea typeface="Source Sans Pro"/>
            </a:endParaRPr>
          </a:p>
          <a:p>
            <a:pPr lvl="1">
              <a:buFont typeface="+mj-lt"/>
              <a:buAutoNum type="arabicPeriod"/>
            </a:pPr>
            <a:r>
              <a:rPr lang="en-US" sz="1400" dirty="0"/>
              <a:t>Enter revenue received for current year</a:t>
            </a:r>
          </a:p>
          <a:p>
            <a:pPr lvl="1">
              <a:buFont typeface="+mj-lt"/>
              <a:buAutoNum type="arabicPeriod"/>
            </a:pPr>
            <a:r>
              <a:rPr lang="en-US" sz="1400" dirty="0"/>
              <a:t>Total funds calculated (previous + current funds)</a:t>
            </a:r>
          </a:p>
          <a:p>
            <a:pPr lvl="1">
              <a:buFont typeface="+mj-lt"/>
              <a:buAutoNum type="arabicPeriod"/>
            </a:pPr>
            <a:r>
              <a:rPr lang="en-US" sz="1400" dirty="0"/>
              <a:t>Enter total expenses</a:t>
            </a:r>
          </a:p>
          <a:p>
            <a:pPr lvl="1">
              <a:buFont typeface="+mj-lt"/>
              <a:buAutoNum type="arabicPeriod"/>
            </a:pPr>
            <a:r>
              <a:rPr lang="en-US" sz="1400" dirty="0"/>
              <a:t>Ending balance calculated (total funds – total expenses)</a:t>
            </a:r>
          </a:p>
          <a:p>
            <a:pPr lvl="1">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p:txBody>
      </p:sp>
      <p:pic>
        <p:nvPicPr>
          <p:cNvPr id="3" name="Content Placeholder 7">
            <a:extLst>
              <a:ext uri="{FF2B5EF4-FFF2-40B4-BE49-F238E27FC236}">
                <a16:creationId xmlns:a16="http://schemas.microsoft.com/office/drawing/2014/main" id="{4597D484-5541-00FF-FCCD-34FA9C814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035" y="1046164"/>
            <a:ext cx="4457929" cy="4838588"/>
          </a:xfrm>
          <a:prstGeom prst="rect">
            <a:avLst/>
          </a:prstGeom>
        </p:spPr>
      </p:pic>
      <p:sp>
        <p:nvSpPr>
          <p:cNvPr id="5" name="TextBox 4">
            <a:extLst>
              <a:ext uri="{FF2B5EF4-FFF2-40B4-BE49-F238E27FC236}">
                <a16:creationId xmlns:a16="http://schemas.microsoft.com/office/drawing/2014/main" id="{624EBB34-6771-2B56-F62D-4DA7226A80B3}"/>
              </a:ext>
            </a:extLst>
          </p:cNvPr>
          <p:cNvSpPr txBox="1"/>
          <p:nvPr/>
        </p:nvSpPr>
        <p:spPr>
          <a:xfrm>
            <a:off x="205902" y="730846"/>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2760397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pPr algn="ct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16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1600" dirty="0"/>
              <a:t>.</a:t>
            </a:r>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fontScale="90000"/>
          </a:bodyPr>
          <a:lstStyle/>
          <a:p>
            <a:pPr algn="ctr"/>
            <a:r>
              <a:rPr lang="en-US" sz="2000" b="1" dirty="0"/>
              <a:t>Annual Pooled Fund Reporting </a:t>
            </a:r>
            <a:br>
              <a:rPr lang="en-US" sz="2000" b="1" dirty="0"/>
            </a:br>
            <a:r>
              <a:rPr lang="en-US" sz="2000" b="1" dirty="0"/>
              <a:t>msy/pcsa restricted pooled fund</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18</a:t>
            </a:fld>
            <a:endParaRPr lang="en-US"/>
          </a:p>
        </p:txBody>
      </p:sp>
      <p:pic>
        <p:nvPicPr>
          <p:cNvPr id="3" name="Content Placeholder 9">
            <a:extLst>
              <a:ext uri="{FF2B5EF4-FFF2-40B4-BE49-F238E27FC236}">
                <a16:creationId xmlns:a16="http://schemas.microsoft.com/office/drawing/2014/main" id="{8AA34019-79C5-DA35-CC0A-BB7F026E122D}"/>
              </a:ext>
            </a:extLst>
          </p:cNvPr>
          <p:cNvPicPr>
            <a:picLocks/>
          </p:cNvPicPr>
          <p:nvPr/>
        </p:nvPicPr>
        <p:blipFill>
          <a:blip r:embed="rId3"/>
          <a:stretch>
            <a:fillRect/>
          </a:stretch>
        </p:blipFill>
        <p:spPr>
          <a:xfrm>
            <a:off x="717176" y="1174025"/>
            <a:ext cx="10636624" cy="1382563"/>
          </a:xfrm>
          <a:prstGeom prst="rect">
            <a:avLst/>
          </a:prstGeom>
        </p:spPr>
      </p:pic>
      <p:sp>
        <p:nvSpPr>
          <p:cNvPr id="5" name="TextBox 4">
            <a:extLst>
              <a:ext uri="{FF2B5EF4-FFF2-40B4-BE49-F238E27FC236}">
                <a16:creationId xmlns:a16="http://schemas.microsoft.com/office/drawing/2014/main" id="{AAE0F57E-D8D6-471A-282B-028D4C1C796C}"/>
              </a:ext>
            </a:extLst>
          </p:cNvPr>
          <p:cNvSpPr txBox="1"/>
          <p:nvPr/>
        </p:nvSpPr>
        <p:spPr>
          <a:xfrm>
            <a:off x="531137" y="1766552"/>
            <a:ext cx="8615126" cy="4370427"/>
          </a:xfrm>
          <a:prstGeom prst="rect">
            <a:avLst/>
          </a:prstGeom>
          <a:noFill/>
        </p:spPr>
        <p:txBody>
          <a:bodyPr wrap="square">
            <a:spAutoFit/>
          </a:bodyPr>
          <a:lstStyle/>
          <a:p>
            <a:pPr>
              <a:buFont typeface="Wingdings" panose="05000000000000000000" pitchFamily="2" charset="2"/>
              <a:buChar char="§"/>
            </a:pPr>
            <a:endParaRPr lang="en-US" sz="1400" dirty="0"/>
          </a:p>
          <a:p>
            <a:pPr>
              <a:buFont typeface="Wingdings" panose="05000000000000000000" pitchFamily="2" charset="2"/>
              <a:buChar char="§"/>
            </a:pPr>
            <a:endParaRPr lang="en-US" sz="1400" dirty="0"/>
          </a:p>
          <a:p>
            <a:pPr>
              <a:buFont typeface="Wingdings" panose="05000000000000000000" pitchFamily="2" charset="2"/>
              <a:buChar char="§"/>
            </a:pPr>
            <a:endParaRPr lang="en-US" sz="1400" dirty="0"/>
          </a:p>
          <a:p>
            <a:pPr>
              <a:buFont typeface="Wingdings" panose="05000000000000000000" pitchFamily="2" charset="2"/>
              <a:buChar char="§"/>
            </a:pPr>
            <a:endParaRPr lang="en-US" sz="1400" dirty="0"/>
          </a:p>
          <a:p>
            <a:pPr>
              <a:buFont typeface="Wingdings" panose="05000000000000000000" pitchFamily="2" charset="2"/>
              <a:buChar char="§"/>
            </a:pPr>
            <a:endParaRPr lang="en-US" sz="1400" dirty="0"/>
          </a:p>
          <a:p>
            <a:pPr>
              <a:buFont typeface="Wingdings" panose="05000000000000000000" pitchFamily="2" charset="2"/>
              <a:buChar char="§"/>
            </a:pPr>
            <a:r>
              <a:rPr lang="en-US" sz="1400" dirty="0"/>
              <a:t> Date of Service</a:t>
            </a:r>
          </a:p>
          <a:p>
            <a:pPr>
              <a:buFont typeface="Wingdings" panose="05000000000000000000" pitchFamily="2" charset="2"/>
              <a:buChar char="§"/>
            </a:pPr>
            <a:endParaRPr lang="en-US" sz="1400" dirty="0"/>
          </a:p>
          <a:p>
            <a:pPr>
              <a:buFont typeface="Wingdings" panose="05000000000000000000" pitchFamily="2" charset="2"/>
              <a:buChar char="§"/>
            </a:pPr>
            <a:r>
              <a:rPr lang="en-US" sz="1400" dirty="0"/>
              <a:t> Name or Youth ID</a:t>
            </a:r>
          </a:p>
          <a:p>
            <a:pPr>
              <a:buFont typeface="Wingdings" panose="05000000000000000000" pitchFamily="2" charset="2"/>
              <a:buChar char="§"/>
            </a:pPr>
            <a:endParaRPr lang="en-US" sz="1400" dirty="0"/>
          </a:p>
          <a:p>
            <a:pPr>
              <a:buFont typeface="Wingdings" panose="05000000000000000000" pitchFamily="2" charset="2"/>
              <a:buChar char="§"/>
            </a:pPr>
            <a:r>
              <a:rPr lang="en-US" sz="1400" dirty="0"/>
              <a:t> Age Category (drop-down menu)</a:t>
            </a:r>
          </a:p>
          <a:p>
            <a:pPr lvl="1">
              <a:buFont typeface="Wingdings" panose="05000000000000000000" pitchFamily="2" charset="2"/>
              <a:buChar char="§"/>
            </a:pPr>
            <a:r>
              <a:rPr lang="en-US" sz="1200" dirty="0"/>
              <a:t>0-3, 4-9, 10-13, 14-18</a:t>
            </a:r>
          </a:p>
          <a:p>
            <a:pPr lvl="1">
              <a:buFont typeface="Wingdings" panose="05000000000000000000" pitchFamily="2" charset="2"/>
              <a:buChar char="§"/>
            </a:pPr>
            <a:endParaRPr lang="en-US" sz="1200" dirty="0"/>
          </a:p>
          <a:p>
            <a:pPr>
              <a:buFont typeface="Wingdings" panose="05000000000000000000" pitchFamily="2" charset="2"/>
              <a:buChar char="§"/>
            </a:pPr>
            <a:r>
              <a:rPr lang="en-US" sz="1400" dirty="0"/>
              <a:t> Service or Support (drop-down menu)</a:t>
            </a:r>
          </a:p>
          <a:p>
            <a:pPr lvl="1">
              <a:buFont typeface="Wingdings" panose="05000000000000000000" pitchFamily="2" charset="2"/>
              <a:buChar char="§"/>
            </a:pPr>
            <a:r>
              <a:rPr lang="en-US" sz="1200" dirty="0"/>
              <a:t>Various options as listed in guidance document such as mentoring, respite, service coordination, high-fidelity wraparound etc.</a:t>
            </a:r>
          </a:p>
          <a:p>
            <a:pPr lvl="1">
              <a:buFont typeface="Wingdings" panose="05000000000000000000" pitchFamily="2" charset="2"/>
              <a:buChar char="§"/>
            </a:pPr>
            <a:endParaRPr lang="en-US" sz="1200" dirty="0"/>
          </a:p>
          <a:p>
            <a:pPr>
              <a:buFont typeface="Wingdings" panose="05000000000000000000" pitchFamily="2" charset="2"/>
              <a:buChar char="§"/>
            </a:pPr>
            <a:r>
              <a:rPr lang="en-US" sz="1400" dirty="0"/>
              <a:t> Purpose (drop-down menu)</a:t>
            </a:r>
          </a:p>
          <a:p>
            <a:pPr lvl="1">
              <a:buFont typeface="Wingdings" panose="05000000000000000000" pitchFamily="2" charset="2"/>
              <a:buChar char="§"/>
            </a:pPr>
            <a:r>
              <a:rPr lang="en-US" sz="1200" dirty="0"/>
              <a:t>Four options to choose from; all related to preventing custody relinquishment</a:t>
            </a:r>
          </a:p>
          <a:p>
            <a:pPr lvl="1">
              <a:buFont typeface="Wingdings" panose="05000000000000000000" pitchFamily="2" charset="2"/>
              <a:buChar char="§"/>
            </a:pPr>
            <a:endParaRPr lang="en-US" sz="1200" dirty="0"/>
          </a:p>
          <a:p>
            <a:pPr>
              <a:buFont typeface="Wingdings" panose="05000000000000000000" pitchFamily="2" charset="2"/>
              <a:buChar char="§"/>
            </a:pPr>
            <a:r>
              <a:rPr lang="en-US" sz="1400" dirty="0"/>
              <a:t> Actual Outcome (drop-down menu)</a:t>
            </a:r>
          </a:p>
          <a:p>
            <a:pPr lvl="1">
              <a:buFont typeface="Wingdings" panose="05000000000000000000" pitchFamily="2" charset="2"/>
              <a:buChar char="§"/>
            </a:pPr>
            <a:r>
              <a:rPr lang="en-US" sz="1200" dirty="0"/>
              <a:t>Four options to choose from; select best fit</a:t>
            </a:r>
            <a:endParaRPr lang="en-US" dirty="0"/>
          </a:p>
        </p:txBody>
      </p:sp>
      <p:sp>
        <p:nvSpPr>
          <p:cNvPr id="4" name="TextBox 3">
            <a:extLst>
              <a:ext uri="{FF2B5EF4-FFF2-40B4-BE49-F238E27FC236}">
                <a16:creationId xmlns:a16="http://schemas.microsoft.com/office/drawing/2014/main" id="{3C1FAF92-AC63-E05E-60EF-F05CB7504125}"/>
              </a:ext>
            </a:extLst>
          </p:cNvPr>
          <p:cNvSpPr txBox="1"/>
          <p:nvPr/>
        </p:nvSpPr>
        <p:spPr>
          <a:xfrm>
            <a:off x="205902" y="697117"/>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20835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pPr algn="ctr"/>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16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1600" dirty="0"/>
              <a:t>.</a:t>
            </a:r>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fontScale="90000"/>
          </a:bodyPr>
          <a:lstStyle/>
          <a:p>
            <a:pPr algn="ctr"/>
            <a:r>
              <a:rPr lang="en-US" sz="2000" b="1" dirty="0"/>
              <a:t>Annual Pooled Fund Reporting </a:t>
            </a:r>
            <a:br>
              <a:rPr lang="en-US" sz="2000" b="1" dirty="0"/>
            </a:br>
            <a:r>
              <a:rPr lang="en-US" sz="2000" b="1" dirty="0"/>
              <a:t>msy/pcsa restricted pooled fund</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19</a:t>
            </a:fld>
            <a:endParaRPr lang="en-US"/>
          </a:p>
        </p:txBody>
      </p:sp>
      <p:sp>
        <p:nvSpPr>
          <p:cNvPr id="5" name="TextBox 4">
            <a:extLst>
              <a:ext uri="{FF2B5EF4-FFF2-40B4-BE49-F238E27FC236}">
                <a16:creationId xmlns:a16="http://schemas.microsoft.com/office/drawing/2014/main" id="{AAE0F57E-D8D6-471A-282B-028D4C1C796C}"/>
              </a:ext>
            </a:extLst>
          </p:cNvPr>
          <p:cNvSpPr txBox="1"/>
          <p:nvPr/>
        </p:nvSpPr>
        <p:spPr>
          <a:xfrm>
            <a:off x="531137" y="1766552"/>
            <a:ext cx="8615126" cy="4185761"/>
          </a:xfrm>
          <a:prstGeom prst="rect">
            <a:avLst/>
          </a:prstGeom>
          <a:noFill/>
        </p:spPr>
        <p:txBody>
          <a:bodyPr wrap="square">
            <a:spAutoFit/>
          </a:bodyPr>
          <a:lstStyle/>
          <a:p>
            <a:pPr>
              <a:buFont typeface="Wingdings" panose="05000000000000000000" pitchFamily="2" charset="2"/>
              <a:buChar char="§"/>
            </a:pPr>
            <a:endParaRPr lang="en-US" sz="1400" dirty="0"/>
          </a:p>
          <a:p>
            <a:pPr>
              <a:buFont typeface="Wingdings" panose="05000000000000000000" pitchFamily="2" charset="2"/>
              <a:buChar char="§"/>
            </a:pPr>
            <a:endParaRPr lang="en-US" sz="1400" dirty="0"/>
          </a:p>
          <a:p>
            <a:pPr>
              <a:buFont typeface="Wingdings" panose="05000000000000000000" pitchFamily="2" charset="2"/>
              <a:buChar char="§"/>
            </a:pPr>
            <a:endParaRPr lang="en-US" sz="1400" dirty="0"/>
          </a:p>
          <a:p>
            <a:pPr>
              <a:buFont typeface="Wingdings" panose="05000000000000000000" pitchFamily="2" charset="2"/>
              <a:buChar char="§"/>
            </a:pPr>
            <a:endParaRPr lang="en-US" sz="1400" dirty="0"/>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Expenses</a:t>
            </a:r>
          </a:p>
          <a:p>
            <a:pPr marL="742950" lvl="1" indent="-285750">
              <a:buFont typeface="Wingdings" panose="05000000000000000000" pitchFamily="2" charset="2"/>
              <a:buChar char="§"/>
            </a:pPr>
            <a:r>
              <a:rPr lang="en-US" sz="1400" dirty="0"/>
              <a:t>Enter expense amount for each service provided to youth</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Allocation Spent</a:t>
            </a:r>
          </a:p>
          <a:p>
            <a:pPr marL="742950" lvl="1" indent="-285750">
              <a:buFont typeface="Wingdings" panose="05000000000000000000" pitchFamily="2" charset="2"/>
              <a:buChar char="§"/>
            </a:pPr>
            <a:r>
              <a:rPr lang="en-US" sz="1400" dirty="0"/>
              <a:t>Spreadsheet will calculate the amount of allocation spent line by line</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Allocation Remaining</a:t>
            </a:r>
          </a:p>
          <a:p>
            <a:pPr marL="742950" lvl="1" indent="-285750">
              <a:buFont typeface="Wingdings" panose="05000000000000000000" pitchFamily="2" charset="2"/>
              <a:buChar char="§"/>
            </a:pPr>
            <a:r>
              <a:rPr lang="en-US" sz="1400" dirty="0"/>
              <a:t>Spreadsheet will calculate the remaining allocation amount line by line</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1400" dirty="0"/>
              <a:t>Barriers/Challenges using funds</a:t>
            </a:r>
          </a:p>
          <a:p>
            <a:pPr marL="742950" lvl="1" indent="-285750">
              <a:buFont typeface="Wingdings" panose="05000000000000000000" pitchFamily="2" charset="2"/>
              <a:buChar char="§"/>
            </a:pPr>
            <a:r>
              <a:rPr lang="en-US" sz="1400" dirty="0"/>
              <a:t>Provide any information regarding barriers or challenges faced when utilizing funding (if applicable)</a:t>
            </a:r>
          </a:p>
          <a:p>
            <a:pPr>
              <a:buFont typeface="Wingdings" panose="05000000000000000000" pitchFamily="2" charset="2"/>
              <a:buChar char="§"/>
            </a:pPr>
            <a:endParaRPr lang="en-US" sz="1400" dirty="0"/>
          </a:p>
        </p:txBody>
      </p:sp>
      <p:pic>
        <p:nvPicPr>
          <p:cNvPr id="4" name="Content Placeholder 8">
            <a:extLst>
              <a:ext uri="{FF2B5EF4-FFF2-40B4-BE49-F238E27FC236}">
                <a16:creationId xmlns:a16="http://schemas.microsoft.com/office/drawing/2014/main" id="{44365699-6B89-DF4B-2AD7-BB1C45C42063}"/>
              </a:ext>
            </a:extLst>
          </p:cNvPr>
          <p:cNvPicPr>
            <a:picLocks noChangeAspect="1"/>
          </p:cNvPicPr>
          <p:nvPr/>
        </p:nvPicPr>
        <p:blipFill>
          <a:blip r:embed="rId3"/>
          <a:stretch>
            <a:fillRect/>
          </a:stretch>
        </p:blipFill>
        <p:spPr>
          <a:xfrm>
            <a:off x="1864659" y="1380684"/>
            <a:ext cx="8284276" cy="1308195"/>
          </a:xfrm>
          <a:prstGeom prst="rect">
            <a:avLst/>
          </a:prstGeom>
        </p:spPr>
      </p:pic>
      <p:sp>
        <p:nvSpPr>
          <p:cNvPr id="3" name="TextBox 2">
            <a:extLst>
              <a:ext uri="{FF2B5EF4-FFF2-40B4-BE49-F238E27FC236}">
                <a16:creationId xmlns:a16="http://schemas.microsoft.com/office/drawing/2014/main" id="{40E55D7D-16C1-9026-7746-87854E312FE4}"/>
              </a:ext>
            </a:extLst>
          </p:cNvPr>
          <p:cNvSpPr txBox="1"/>
          <p:nvPr/>
        </p:nvSpPr>
        <p:spPr>
          <a:xfrm>
            <a:off x="205902" y="706170"/>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269812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B87FC9-A5B3-DAB5-2DD7-06E9BF5C98DD}"/>
              </a:ext>
            </a:extLst>
          </p:cNvPr>
          <p:cNvSpPr>
            <a:spLocks noGrp="1"/>
          </p:cNvSpPr>
          <p:nvPr>
            <p:ph type="title"/>
          </p:nvPr>
        </p:nvSpPr>
        <p:spPr>
          <a:xfrm>
            <a:off x="381000" y="796705"/>
            <a:ext cx="11430000" cy="1358115"/>
          </a:xfrm>
        </p:spPr>
        <p:txBody>
          <a:bodyPr/>
          <a:lstStyle/>
          <a:p>
            <a:pPr algn="ctr"/>
            <a:r>
              <a:rPr lang="en-US" dirty="0"/>
              <a:t>Ohio Family &amp; Children First</a:t>
            </a:r>
            <a:br>
              <a:rPr lang="en-US" dirty="0"/>
            </a:br>
            <a:r>
              <a:rPr lang="en-US" dirty="0"/>
              <a:t>Fiscal Forum</a:t>
            </a:r>
          </a:p>
        </p:txBody>
      </p:sp>
      <p:sp>
        <p:nvSpPr>
          <p:cNvPr id="5" name="Text Placeholder 4">
            <a:extLst>
              <a:ext uri="{FF2B5EF4-FFF2-40B4-BE49-F238E27FC236}">
                <a16:creationId xmlns:a16="http://schemas.microsoft.com/office/drawing/2014/main" id="{96793753-52E0-CB2D-74CC-BBFEB9D8B887}"/>
              </a:ext>
            </a:extLst>
          </p:cNvPr>
          <p:cNvSpPr>
            <a:spLocks noGrp="1"/>
          </p:cNvSpPr>
          <p:nvPr>
            <p:ph idx="1"/>
          </p:nvPr>
        </p:nvSpPr>
        <p:spPr/>
        <p:txBody>
          <a:bodyPr/>
          <a:lstStyle/>
          <a:p>
            <a:pPr marL="0" indent="0">
              <a:buNone/>
            </a:pPr>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11"/>
          </p:nvPr>
        </p:nvSpPr>
        <p:spPr/>
        <p:txBody>
          <a:bodyPr/>
          <a:lstStyle/>
          <a:p>
            <a:fld id="{383B7B7A-CDDA-7C44-B1B0-1F1E45567B3B}" type="slidenum">
              <a:rPr lang="en-US" smtClean="0"/>
              <a:pPr/>
              <a:t>2</a:t>
            </a:fld>
            <a:endParaRPr lang="en-US"/>
          </a:p>
        </p:txBody>
      </p:sp>
      <p:sp>
        <p:nvSpPr>
          <p:cNvPr id="4" name="Text Placeholder 3">
            <a:extLst>
              <a:ext uri="{FF2B5EF4-FFF2-40B4-BE49-F238E27FC236}">
                <a16:creationId xmlns:a16="http://schemas.microsoft.com/office/drawing/2014/main" id="{A29C7815-2CCB-7A66-6FFF-8E6FAC93FA1A}"/>
              </a:ext>
            </a:extLst>
          </p:cNvPr>
          <p:cNvSpPr>
            <a:spLocks noGrp="1"/>
          </p:cNvSpPr>
          <p:nvPr>
            <p:ph type="body" sz="quarter" idx="4294967295"/>
          </p:nvPr>
        </p:nvSpPr>
        <p:spPr>
          <a:xfrm>
            <a:off x="2516862" y="5689658"/>
            <a:ext cx="6654297" cy="521019"/>
          </a:xfrm>
        </p:spPr>
        <p:txBody>
          <a:bodyPr>
            <a:normAutofit/>
          </a:bodyPr>
          <a:lstStyle/>
          <a:p>
            <a:pPr marL="0" indent="0" algn="ctr">
              <a:buNone/>
            </a:pPr>
            <a:r>
              <a:rPr lang="en-US" b="1" dirty="0"/>
              <a:t>December 12, 2023</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4294967295"/>
          </p:nvPr>
        </p:nvSpPr>
        <p:spPr>
          <a:xfrm>
            <a:off x="0" y="6356350"/>
            <a:ext cx="7934325" cy="365125"/>
          </a:xfrm>
          <a:prstGeom prst="rect">
            <a:avLst/>
          </a:prstGeom>
        </p:spPr>
        <p:txBody>
          <a:bodyPr/>
          <a:lstStyle/>
          <a:p>
            <a:r>
              <a:rPr lang="en-US"/>
              <a:t>      </a:t>
            </a:r>
          </a:p>
        </p:txBody>
      </p:sp>
      <p:sp>
        <p:nvSpPr>
          <p:cNvPr id="11" name="Text Placeholder 4">
            <a:extLst>
              <a:ext uri="{FF2B5EF4-FFF2-40B4-BE49-F238E27FC236}">
                <a16:creationId xmlns:a16="http://schemas.microsoft.com/office/drawing/2014/main" id="{A094C861-9E83-0330-20E9-3E55A76B34AF}"/>
              </a:ext>
            </a:extLst>
          </p:cNvPr>
          <p:cNvSpPr txBox="1">
            <a:spLocks/>
          </p:cNvSpPr>
          <p:nvPr/>
        </p:nvSpPr>
        <p:spPr>
          <a:xfrm>
            <a:off x="365669" y="4124920"/>
            <a:ext cx="5240310" cy="479092"/>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500"/>
              </a:spcAft>
              <a:buClr>
                <a:schemeClr val="accent1"/>
              </a:buClr>
              <a:buSzPct val="110000"/>
              <a:buFontTx/>
              <a:buNone/>
              <a:defRPr sz="2800" b="1" kern="1200" cap="all" baseline="0">
                <a:solidFill>
                  <a:srgbClr val="002060"/>
                </a:solidFill>
                <a:latin typeface="Source Sans Pro Semibold" panose="020B06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5">
            <a:extLst>
              <a:ext uri="{FF2B5EF4-FFF2-40B4-BE49-F238E27FC236}">
                <a16:creationId xmlns:a16="http://schemas.microsoft.com/office/drawing/2014/main" id="{3401D8A6-921B-0B77-F67A-49F4FD60C14E}"/>
              </a:ext>
            </a:extLst>
          </p:cNvPr>
          <p:cNvSpPr txBox="1">
            <a:spLocks/>
          </p:cNvSpPr>
          <p:nvPr/>
        </p:nvSpPr>
        <p:spPr>
          <a:xfrm>
            <a:off x="365669" y="4547970"/>
            <a:ext cx="5240310" cy="479092"/>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500"/>
              </a:spcAft>
              <a:buClr>
                <a:schemeClr val="accent1"/>
              </a:buClr>
              <a:buSzPct val="110000"/>
              <a:buFontTx/>
              <a:buNone/>
              <a:defRPr sz="2800" b="1" kern="1200" cap="all" baseline="0">
                <a:solidFill>
                  <a:srgbClr val="002060"/>
                </a:solidFill>
                <a:latin typeface="Source Sans Pro Semibold" panose="020B06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3">
            <a:extLst>
              <a:ext uri="{FF2B5EF4-FFF2-40B4-BE49-F238E27FC236}">
                <a16:creationId xmlns:a16="http://schemas.microsoft.com/office/drawing/2014/main" id="{60E5AEB2-C97C-9853-D682-30383616F607}"/>
              </a:ext>
            </a:extLst>
          </p:cNvPr>
          <p:cNvSpPr txBox="1">
            <a:spLocks/>
          </p:cNvSpPr>
          <p:nvPr/>
        </p:nvSpPr>
        <p:spPr>
          <a:xfrm>
            <a:off x="365669" y="5068894"/>
            <a:ext cx="5240310" cy="6248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000" kern="1200" baseline="0">
                <a:solidFill>
                  <a:schemeClr val="bg1">
                    <a:lumMod val="65000"/>
                  </a:schemeClr>
                </a:solidFill>
                <a:latin typeface="Source Sans Pro" panose="020B0503030403020204" pitchFamily="34" charset="0"/>
                <a:ea typeface="Source Serif Pro" panose="02040603050405020204" pitchFamily="18"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7" name="Picture 16">
            <a:extLst>
              <a:ext uri="{FF2B5EF4-FFF2-40B4-BE49-F238E27FC236}">
                <a16:creationId xmlns:a16="http://schemas.microsoft.com/office/drawing/2014/main" id="{F1B34567-2ECE-DF26-B6E8-31A732D75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014" y="5232903"/>
            <a:ext cx="2298986" cy="1625097"/>
          </a:xfrm>
          <a:prstGeom prst="rect">
            <a:avLst/>
          </a:prstGeom>
        </p:spPr>
      </p:pic>
      <p:pic>
        <p:nvPicPr>
          <p:cNvPr id="7" name="Picture 2">
            <a:extLst>
              <a:ext uri="{FF2B5EF4-FFF2-40B4-BE49-F238E27FC236}">
                <a16:creationId xmlns:a16="http://schemas.microsoft.com/office/drawing/2014/main" id="{3FB11A57-742F-FB92-3FD3-BB44D7EFC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123" y="2817416"/>
            <a:ext cx="2091021" cy="15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8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fontScale="92500" lnSpcReduction="10000"/>
          </a:bodyPr>
          <a:lstStyle/>
          <a:p>
            <a:r>
              <a:rPr lang="en-US" sz="1400" dirty="0"/>
              <a:t>Each year our office requires all FCFCs to complete an OCBF (Operational Capacity Building Fund) application. The application is sent to FCFCs via email and is due in April prior to the start of a new fiscal year. A completed application and meeting minutes approving the application must be submitted to our office in order to receive OCBF funding.</a:t>
            </a:r>
          </a:p>
          <a:p>
            <a:pPr marL="285750" indent="-285750">
              <a:buFont typeface="Arial" panose="020B0604020202020204" pitchFamily="34" charset="0"/>
              <a:buChar char="•"/>
            </a:pPr>
            <a:r>
              <a:rPr lang="en-US" sz="1400" dirty="0"/>
              <a:t>Application data collected:</a:t>
            </a:r>
          </a:p>
          <a:p>
            <a:pPr lvl="1"/>
            <a:r>
              <a:rPr lang="en-US" sz="1400" dirty="0"/>
              <a:t>Chair and Council Coordinator – contact information</a:t>
            </a:r>
          </a:p>
          <a:p>
            <a:pPr lvl="1"/>
            <a:r>
              <a:rPr lang="en-US" sz="1400" dirty="0"/>
              <a:t>Application Guidelines</a:t>
            </a:r>
          </a:p>
          <a:p>
            <a:pPr lvl="1"/>
            <a:r>
              <a:rPr lang="en-US" sz="1400" dirty="0"/>
              <a:t>Budget Summary</a:t>
            </a:r>
          </a:p>
          <a:p>
            <a:pPr lvl="2"/>
            <a:r>
              <a:rPr lang="en-US" sz="1400" dirty="0"/>
              <a:t>Share plan for how your FCFC plans to spend OCBF funding</a:t>
            </a:r>
          </a:p>
          <a:p>
            <a:pPr lvl="1"/>
            <a:r>
              <a:rPr lang="en-US" sz="1400" dirty="0"/>
              <a:t>County FCFC Full Council Meetings</a:t>
            </a:r>
          </a:p>
          <a:p>
            <a:pPr lvl="2"/>
            <a:r>
              <a:rPr lang="en-US" sz="1400" dirty="0"/>
              <a:t>Provide the date and time of each scheduled full county FCFC meeting for the SFY</a:t>
            </a:r>
          </a:p>
          <a:p>
            <a:pPr lvl="1"/>
            <a:r>
              <a:rPr lang="en-US" sz="1400" dirty="0"/>
              <a:t>Mandated Members Attendance for Calendar Year</a:t>
            </a:r>
          </a:p>
          <a:p>
            <a:pPr lvl="2"/>
            <a:r>
              <a:rPr lang="en-US" sz="1400" dirty="0"/>
              <a:t>Mark if attendance requirement is met for mandated members</a:t>
            </a:r>
          </a:p>
          <a:p>
            <a:pPr lvl="1"/>
            <a:r>
              <a:rPr lang="en-US" sz="1400" dirty="0"/>
              <a:t>Note regarding county FCFC meeting minutes requirement</a:t>
            </a:r>
          </a:p>
          <a:p>
            <a:pPr lvl="1"/>
            <a:r>
              <a:rPr lang="en-US" sz="1400" dirty="0"/>
              <a:t>Signature page for FCFC Chair and Administrative Agent</a:t>
            </a:r>
          </a:p>
          <a:p>
            <a:pPr lvl="1"/>
            <a:r>
              <a:rPr lang="en-US" sz="1400" dirty="0"/>
              <a:t>Signature page for parents</a:t>
            </a:r>
          </a:p>
          <a:p>
            <a:pPr lvl="2"/>
            <a:r>
              <a:rPr lang="en-US" sz="1400" dirty="0"/>
              <a:t>Obtain signatures from parents that have committed to be representatives for the upcoming SFY</a:t>
            </a:r>
          </a:p>
          <a:p>
            <a:pPr lvl="1"/>
            <a:r>
              <a:rPr lang="en-US" sz="1400" dirty="0"/>
              <a:t>Checklist</a:t>
            </a:r>
          </a:p>
          <a:p>
            <a:pPr lvl="1"/>
            <a:r>
              <a:rPr lang="en-US" sz="1400" dirty="0"/>
              <a:t>Submit application + meeting minutes to: </a:t>
            </a:r>
            <a:r>
              <a:rPr lang="en-US" sz="1400" dirty="0">
                <a:hlinkClick r:id="rId2"/>
              </a:rPr>
              <a:t>ofcf@childrenandyouth.ohio.gov</a:t>
            </a:r>
            <a:endParaRPr lang="en-US" sz="1400" dirty="0"/>
          </a:p>
          <a:p>
            <a:pPr lvl="1"/>
            <a:endParaRPr lang="en-US" sz="14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OCBF Application Requirement</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20</a:t>
            </a:fld>
            <a:endParaRPr lang="en-US"/>
          </a:p>
        </p:txBody>
      </p:sp>
      <p:sp>
        <p:nvSpPr>
          <p:cNvPr id="3" name="TextBox 2">
            <a:extLst>
              <a:ext uri="{FF2B5EF4-FFF2-40B4-BE49-F238E27FC236}">
                <a16:creationId xmlns:a16="http://schemas.microsoft.com/office/drawing/2014/main" id="{8A95317E-DEC7-6D09-F176-A9C184679354}"/>
              </a:ext>
            </a:extLst>
          </p:cNvPr>
          <p:cNvSpPr txBox="1"/>
          <p:nvPr/>
        </p:nvSpPr>
        <p:spPr>
          <a:xfrm>
            <a:off x="205902" y="697117"/>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3229529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fontScale="92500" lnSpcReduction="20000"/>
          </a:bodyPr>
          <a:lstStyle/>
          <a:p>
            <a:r>
              <a:rPr lang="en-US" sz="1600" dirty="0"/>
              <a:t>We highly encourage FCFCs to spend their entire allocation for all funding awarded, but there are instances where money may need to be returned to the State office.</a:t>
            </a:r>
          </a:p>
          <a:p>
            <a:r>
              <a:rPr lang="en-US" sz="1600" b="1" u="sng" dirty="0"/>
              <a:t>PO Counties Process</a:t>
            </a:r>
          </a:p>
          <a:p>
            <a:pPr lvl="1"/>
            <a:r>
              <a:rPr lang="en-US" sz="1400" dirty="0"/>
              <a:t>Once a full and complete internal reconciliation is done and your FCFC determines funding must be returned to the State, please reach out to the OFCF Financial Program Manager. He/She will respond with instructions for sending money back to the State. Provide the following information in your initial communication to our office:</a:t>
            </a:r>
          </a:p>
          <a:p>
            <a:pPr marL="1257300" lvl="2" indent="-342900">
              <a:buFont typeface="+mj-lt"/>
              <a:buAutoNum type="arabicPeriod"/>
            </a:pPr>
            <a:r>
              <a:rPr lang="en-US" sz="1400" dirty="0"/>
              <a:t>Funding source being returned: OCBF, MSY admin, FCSS advancement or FCSS reimbursement</a:t>
            </a:r>
          </a:p>
          <a:p>
            <a:pPr marL="1257300" lvl="2" indent="-342900">
              <a:buFont typeface="+mj-lt"/>
              <a:buAutoNum type="arabicPeriod"/>
            </a:pPr>
            <a:r>
              <a:rPr lang="en-US" sz="1400" dirty="0"/>
              <a:t>Amount of each funding source being returned</a:t>
            </a:r>
          </a:p>
          <a:p>
            <a:pPr marL="1257300" lvl="2" indent="-342900">
              <a:buFont typeface="+mj-lt"/>
              <a:buAutoNum type="arabicPeriod"/>
            </a:pPr>
            <a:r>
              <a:rPr lang="en-US" sz="1400" dirty="0"/>
              <a:t>When our fiscal department can expect to receive the payment</a:t>
            </a:r>
          </a:p>
          <a:p>
            <a:pPr lvl="1"/>
            <a:r>
              <a:rPr lang="en-US" sz="1400" dirty="0"/>
              <a:t>Payment must be made using a check. The State does not currently have an option to accept money via EFT.</a:t>
            </a:r>
          </a:p>
          <a:p>
            <a:pPr marL="548640" lvl="1" indent="0">
              <a:buNone/>
            </a:pPr>
            <a:endParaRPr lang="en-US" sz="1600" dirty="0"/>
          </a:p>
          <a:p>
            <a:r>
              <a:rPr lang="en-US" sz="1600" b="1" u="sng" dirty="0"/>
              <a:t>CFIS Counties Process</a:t>
            </a:r>
          </a:p>
          <a:p>
            <a:pPr lvl="1"/>
            <a:r>
              <a:rPr lang="en-US" sz="1400" dirty="0"/>
              <a:t>Bureau of County Finance completes a quarterly reconciliation in the County Finance Information System. This process 1) issues additional funding requested by the FCFC and 2) recoups overages reported by the Administrative Agent. If an unspent amount has been identified by the FCFC, please ensure this is reflected in CFIS. When the unspent amount is entered in CFIS by 9/30 of the next state fiscal year, there is no need to contact OFCF regarding your unspent balance.</a:t>
            </a:r>
          </a:p>
          <a:p>
            <a:pPr lvl="2"/>
            <a:r>
              <a:rPr lang="en-US" sz="1400" b="1" dirty="0"/>
              <a:t>Example: SFY23 (July 1, 2022 – June 30, 2023) overage found = 9/29/23 deadline for final quarterly reconciliation</a:t>
            </a:r>
          </a:p>
          <a:p>
            <a:pPr lvl="1"/>
            <a:r>
              <a:rPr lang="en-US" sz="1400" dirty="0"/>
              <a:t>If an unspent amount is found after the quarterly reconciliation deadline, please contact our office using the PO counties process explained above. A check payment must be sent to the State at this point.</a:t>
            </a:r>
          </a:p>
          <a:p>
            <a:pPr marL="548640" lvl="1" indent="0">
              <a:buNone/>
            </a:pPr>
            <a:endParaRPr lang="en-US" sz="1400" dirty="0"/>
          </a:p>
          <a:p>
            <a:pPr>
              <a:buFont typeface="Wingdings" panose="05000000000000000000" pitchFamily="2" charset="2"/>
              <a:buChar char="Ø"/>
            </a:pPr>
            <a:r>
              <a:rPr lang="en-US" sz="1400" dirty="0"/>
              <a:t> Note: If an FCFC routinely has unspent funds, this may be taken into account in the future when OFCF explores recalculating county allocations.</a:t>
            </a:r>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Returning Unspent Funds</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21</a:t>
            </a:fld>
            <a:endParaRPr lang="en-US"/>
          </a:p>
        </p:txBody>
      </p:sp>
      <p:sp>
        <p:nvSpPr>
          <p:cNvPr id="3" name="TextBox 2">
            <a:extLst>
              <a:ext uri="{FF2B5EF4-FFF2-40B4-BE49-F238E27FC236}">
                <a16:creationId xmlns:a16="http://schemas.microsoft.com/office/drawing/2014/main" id="{343F514B-8CB9-C6A8-D2E9-CDFDBA0A10A6}"/>
              </a:ext>
            </a:extLst>
          </p:cNvPr>
          <p:cNvSpPr txBox="1"/>
          <p:nvPr/>
        </p:nvSpPr>
        <p:spPr>
          <a:xfrm>
            <a:off x="205902" y="706170"/>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2814205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pPr marL="0" indent="0">
              <a:buNone/>
            </a:pPr>
            <a:r>
              <a:rPr lang="en-US" sz="1800" b="1" u="sng" dirty="0"/>
              <a:t>OFCF website</a:t>
            </a:r>
          </a:p>
          <a:p>
            <a:pPr marL="0" indent="0">
              <a:buNone/>
            </a:pPr>
            <a:r>
              <a:rPr lang="en-US" sz="1600" b="1" dirty="0"/>
              <a:t>FCFC Resources: </a:t>
            </a:r>
            <a:r>
              <a:rPr lang="en-US" sz="1600" dirty="0">
                <a:hlinkClick r:id="rId2"/>
              </a:rPr>
              <a:t>https://fcf.ohio.gov/fcfc-resources</a:t>
            </a:r>
            <a:endParaRPr lang="en-US" sz="1600" dirty="0"/>
          </a:p>
          <a:p>
            <a:pPr lvl="1"/>
            <a:r>
              <a:rPr lang="en-US" sz="1600" dirty="0"/>
              <a:t>OASCIS: </a:t>
            </a:r>
            <a:r>
              <a:rPr lang="en-US" sz="1600" dirty="0">
                <a:hlinkClick r:id="rId3"/>
              </a:rPr>
              <a:t>https://fcf.ohio.gov/fcfc-resources/oascis/ohio-automated-service-coordination-information-system</a:t>
            </a:r>
            <a:endParaRPr lang="en-US" sz="1600" dirty="0"/>
          </a:p>
          <a:p>
            <a:pPr lvl="1"/>
            <a:r>
              <a:rPr lang="en-US" sz="1600" dirty="0"/>
              <a:t>Key dates: </a:t>
            </a:r>
            <a:r>
              <a:rPr lang="en-US" sz="1600" dirty="0">
                <a:hlinkClick r:id="rId4"/>
              </a:rPr>
              <a:t>https://fcf.ohio.gov/fcfc-resources/key-dates/sfy-key-dates-document</a:t>
            </a:r>
            <a:endParaRPr lang="en-US" sz="1600" dirty="0"/>
          </a:p>
          <a:p>
            <a:pPr marL="457200" lvl="1" indent="0">
              <a:buNone/>
            </a:pPr>
            <a:endParaRPr lang="en-US" sz="1600" dirty="0"/>
          </a:p>
          <a:p>
            <a:pPr marL="0" indent="0">
              <a:buNone/>
            </a:pPr>
            <a:r>
              <a:rPr lang="en-US" sz="1600" b="1" dirty="0"/>
              <a:t>Fiscal Resources</a:t>
            </a:r>
            <a:r>
              <a:rPr lang="en-US" sz="1600" dirty="0"/>
              <a:t>: </a:t>
            </a:r>
            <a:r>
              <a:rPr lang="en-US" sz="1600" dirty="0">
                <a:hlinkClick r:id="rId5"/>
              </a:rPr>
              <a:t>https://fcf.ohio.gov/fcfc-resources/fiscal-resources/fiscal-resources</a:t>
            </a:r>
            <a:endParaRPr lang="en-US" sz="1600" dirty="0"/>
          </a:p>
          <a:p>
            <a:pPr lvl="1"/>
            <a:r>
              <a:rPr lang="en-US" sz="1600" dirty="0"/>
              <a:t>Family Centered Services and Supports (FCSS):  </a:t>
            </a:r>
            <a:r>
              <a:rPr lang="en-US" sz="1600" dirty="0">
                <a:hlinkClick r:id="rId6"/>
              </a:rPr>
              <a:t>https://fcf.ohio.gov/fcfc-resources/fiscal-resources/family-centered-services-and-supports-fcss-funding</a:t>
            </a:r>
            <a:endParaRPr lang="en-US" sz="1600" dirty="0"/>
          </a:p>
          <a:p>
            <a:pPr lvl="1"/>
            <a:r>
              <a:rPr lang="en-US" sz="1600" dirty="0"/>
              <a:t>Funding Information: </a:t>
            </a:r>
            <a:r>
              <a:rPr lang="en-US" sz="1600" dirty="0">
                <a:hlinkClick r:id="rId7"/>
              </a:rPr>
              <a:t>https://fcf.ohio.gov/fcfc-resources/fiscal-resources/funding-information</a:t>
            </a:r>
            <a:endParaRPr lang="en-US" sz="1600" dirty="0"/>
          </a:p>
          <a:p>
            <a:pPr lvl="1"/>
            <a:r>
              <a:rPr lang="en-US" sz="1600" dirty="0"/>
              <a:t>Operational Capacity Building Funds: </a:t>
            </a:r>
            <a:r>
              <a:rPr lang="en-US" sz="1600" dirty="0">
                <a:hlinkClick r:id="rId8"/>
              </a:rPr>
              <a:t>https://fcf.ohio.gov/fcfc-resources/fiscal-resources/operational-capacity-building-funds</a:t>
            </a:r>
            <a:endParaRPr lang="en-US" sz="1600" dirty="0"/>
          </a:p>
          <a:p>
            <a:pPr lvl="1"/>
            <a:r>
              <a:rPr lang="en-US" sz="1600" dirty="0"/>
              <a:t>MSY TA &amp; Funding Applications: </a:t>
            </a:r>
            <a:r>
              <a:rPr lang="en-US" sz="1600" dirty="0">
                <a:hlinkClick r:id="rId9"/>
              </a:rPr>
              <a:t>https://fcf.ohio.gov/msy-ta-and-funding-applications</a:t>
            </a:r>
            <a:endParaRPr lang="en-US" sz="1600" dirty="0"/>
          </a:p>
          <a:p>
            <a:pPr marL="457200" lvl="1" indent="0">
              <a:buNone/>
            </a:pPr>
            <a:endParaRPr lang="en-US" sz="1600" dirty="0"/>
          </a:p>
          <a:p>
            <a:pPr marL="0" indent="0">
              <a:buNone/>
            </a:pPr>
            <a:r>
              <a:rPr lang="en-US" sz="1600" b="1" dirty="0"/>
              <a:t>All Events</a:t>
            </a:r>
            <a:r>
              <a:rPr lang="en-US" sz="1600" dirty="0"/>
              <a:t>: </a:t>
            </a:r>
            <a:r>
              <a:rPr lang="en-US" sz="1600" dirty="0">
                <a:hlinkClick r:id="rId10"/>
              </a:rPr>
              <a:t>https://fcf.ohio.gov/home/news-and-events/all-events</a:t>
            </a:r>
            <a:endParaRPr lang="en-US" sz="1600" dirty="0"/>
          </a:p>
          <a:p>
            <a:pPr lvl="1"/>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Fiscal Resources</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22</a:t>
            </a:fld>
            <a:endParaRPr lang="en-US"/>
          </a:p>
        </p:txBody>
      </p:sp>
      <p:sp>
        <p:nvSpPr>
          <p:cNvPr id="3" name="TextBox 2">
            <a:extLst>
              <a:ext uri="{FF2B5EF4-FFF2-40B4-BE49-F238E27FC236}">
                <a16:creationId xmlns:a16="http://schemas.microsoft.com/office/drawing/2014/main" id="{45A20021-72E0-16AF-FEC1-206EE8292E52}"/>
              </a:ext>
            </a:extLst>
          </p:cNvPr>
          <p:cNvSpPr txBox="1"/>
          <p:nvPr/>
        </p:nvSpPr>
        <p:spPr>
          <a:xfrm>
            <a:off x="205902" y="688063"/>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3029988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pPr marL="0" indent="0">
              <a:buNone/>
            </a:pPr>
            <a:endParaRPr lang="en-US" sz="1800" b="1" u="sng" dirty="0"/>
          </a:p>
          <a:p>
            <a:pPr marL="0" indent="0">
              <a:buNone/>
            </a:pPr>
            <a:r>
              <a:rPr lang="en-US" sz="1800" b="1" u="sng" dirty="0"/>
              <a:t>Ohio Revised Code (ORC)</a:t>
            </a:r>
          </a:p>
          <a:p>
            <a:pPr>
              <a:buFont typeface="Wingdings" panose="05000000000000000000" pitchFamily="2" charset="2"/>
              <a:buChar char="§"/>
            </a:pPr>
            <a:r>
              <a:rPr lang="en-US" sz="1400" dirty="0"/>
              <a:t> Section 121.37 – Ohio Family and Children First Cabinet Council: </a:t>
            </a:r>
            <a:r>
              <a:rPr lang="en-US" sz="1400" dirty="0">
                <a:hlinkClick r:id="rId2"/>
              </a:rPr>
              <a:t>https://codes.ohio.gov/ohio-revised-code/section-121.37/10-3-2023</a:t>
            </a:r>
            <a:endParaRPr lang="en-US" sz="1400" dirty="0"/>
          </a:p>
          <a:p>
            <a:pPr>
              <a:buFont typeface="Wingdings" panose="05000000000000000000" pitchFamily="2" charset="2"/>
              <a:buChar char="§"/>
            </a:pPr>
            <a:r>
              <a:rPr lang="en-US" sz="1400" dirty="0"/>
              <a:t> Section 121.376 – Ohio Automated Service Coordination Information System: </a:t>
            </a:r>
            <a:r>
              <a:rPr lang="en-US" sz="1400" dirty="0">
                <a:hlinkClick r:id="rId3"/>
              </a:rPr>
              <a:t>https://codes.ohio.gov/ohio-revised-code/section-121.376</a:t>
            </a:r>
            <a:endParaRPr lang="en-US" sz="1400" dirty="0"/>
          </a:p>
          <a:p>
            <a:pPr>
              <a:buFont typeface="Wingdings" panose="05000000000000000000" pitchFamily="2" charset="2"/>
              <a:buChar char="§"/>
            </a:pPr>
            <a:r>
              <a:rPr lang="en-US" sz="1400" dirty="0"/>
              <a:t> Section 121.373 – Family and Children First Administration Funds: </a:t>
            </a:r>
            <a:r>
              <a:rPr lang="en-US" sz="1400" dirty="0">
                <a:hlinkClick r:id="rId4"/>
              </a:rPr>
              <a:t>https://codes.ohio.gov/ohio-revised-code/section-121.373</a:t>
            </a:r>
            <a:endParaRPr lang="en-US" sz="1400" dirty="0"/>
          </a:p>
          <a:p>
            <a:pPr>
              <a:buFont typeface="Wingdings" panose="05000000000000000000" pitchFamily="2" charset="2"/>
              <a:buChar char="§"/>
            </a:pPr>
            <a:r>
              <a:rPr lang="en-US" sz="1400" dirty="0"/>
              <a:t> Section 121.381 – Family and Children First Dispute Resolution Process: </a:t>
            </a:r>
            <a:r>
              <a:rPr lang="en-US" sz="1400" dirty="0">
                <a:hlinkClick r:id="rId5"/>
              </a:rPr>
              <a:t>https://codes.ohio.gov/ohio-revised-code/section-121.381</a:t>
            </a:r>
            <a:endParaRPr lang="en-US" sz="1400" dirty="0"/>
          </a:p>
          <a:p>
            <a:pPr marL="0" indent="0">
              <a:buNone/>
            </a:pPr>
            <a:endParaRPr lang="en-US" sz="1600" u="sng" dirty="0"/>
          </a:p>
          <a:p>
            <a:pPr marL="0" indent="0">
              <a:buNone/>
            </a:pPr>
            <a:r>
              <a:rPr lang="en-US" sz="1800" b="1" u="sng" dirty="0"/>
              <a:t>Ohio Administrative Code (OAC)</a:t>
            </a:r>
          </a:p>
          <a:p>
            <a:pPr>
              <a:buFont typeface="Wingdings" panose="05000000000000000000" pitchFamily="2" charset="2"/>
              <a:buChar char="§"/>
            </a:pPr>
            <a:r>
              <a:rPr lang="en-US" sz="1400" dirty="0"/>
              <a:t> Rule 5101:9-6-24 – Multi-system youth (MSY) funding: </a:t>
            </a:r>
            <a:r>
              <a:rPr lang="en-US" sz="1400" dirty="0">
                <a:hlinkClick r:id="rId6"/>
              </a:rPr>
              <a:t>https://codes.ohio.gov/ohio-administrative-code/rule-5101:9-6-24</a:t>
            </a:r>
            <a:endParaRPr lang="en-US" sz="1400" dirty="0"/>
          </a:p>
          <a:p>
            <a:pPr marL="548640" lvl="1" indent="0">
              <a:buNone/>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Fiscal Resources</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23</a:t>
            </a:fld>
            <a:endParaRPr lang="en-US"/>
          </a:p>
        </p:txBody>
      </p:sp>
      <p:sp>
        <p:nvSpPr>
          <p:cNvPr id="3" name="TextBox 2">
            <a:extLst>
              <a:ext uri="{FF2B5EF4-FFF2-40B4-BE49-F238E27FC236}">
                <a16:creationId xmlns:a16="http://schemas.microsoft.com/office/drawing/2014/main" id="{4EE96AA4-32A3-044B-76D0-4FD4EA704E03}"/>
              </a:ext>
            </a:extLst>
          </p:cNvPr>
          <p:cNvSpPr txBox="1"/>
          <p:nvPr/>
        </p:nvSpPr>
        <p:spPr>
          <a:xfrm>
            <a:off x="205902" y="814812"/>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392585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vert="horz" lIns="91440" tIns="45720" rIns="91440" bIns="45720" rtlCol="0" anchor="t">
            <a:normAutofit fontScale="70000" lnSpcReduction="20000"/>
          </a:bodyPr>
          <a:lstStyle/>
          <a:p>
            <a:pPr marL="0" indent="0">
              <a:buNone/>
            </a:pPr>
            <a:r>
              <a:rPr lang="en-US" sz="2000" b="1" dirty="0"/>
              <a:t>The actual role and responsibilities of the Administrative Agent may vary council to council. ORC 121.37 outlines some general guidelines for AAs to follow as highlighted below</a:t>
            </a:r>
            <a:r>
              <a:rPr lang="en-US" sz="2000" dirty="0"/>
              <a:t>:</a:t>
            </a:r>
          </a:p>
          <a:p>
            <a:pPr marL="285750" indent="-285750" algn="l">
              <a:buFont typeface="Arial" panose="020B0604020202020204" pitchFamily="34" charset="0"/>
              <a:buChar char="•"/>
            </a:pPr>
            <a:r>
              <a:rPr lang="en-US" sz="1800" b="0" i="0" dirty="0">
                <a:solidFill>
                  <a:srgbClr val="333333"/>
                </a:solidFill>
                <a:effectLst/>
                <a:latin typeface="PT Serif" panose="020B0604020202020204"/>
                <a:ea typeface="Open Sans"/>
                <a:cs typeface="Open Sans"/>
              </a:rPr>
              <a:t>(5)(a) </a:t>
            </a:r>
            <a:r>
              <a:rPr lang="en-US" sz="1800" b="0" i="0" dirty="0">
                <a:solidFill>
                  <a:srgbClr val="333333"/>
                </a:solidFill>
                <a:effectLst/>
                <a:highlight>
                  <a:srgbClr val="FFFF00"/>
                </a:highlight>
                <a:latin typeface="PT Serif" panose="020B0604020202020204"/>
                <a:ea typeface="Open Sans"/>
                <a:cs typeface="Open Sans"/>
              </a:rPr>
              <a:t>Each county council shall designate an administrative agent for the council from among the following public entities</a:t>
            </a:r>
            <a:r>
              <a:rPr lang="en-US" sz="1800" b="0" i="0" dirty="0">
                <a:solidFill>
                  <a:srgbClr val="333333"/>
                </a:solidFill>
                <a:effectLst/>
                <a:latin typeface="PT Serif" panose="020B0604020202020204"/>
                <a:ea typeface="Open Sans"/>
                <a:cs typeface="Open Sans"/>
              </a:rPr>
              <a:t>: the board of alcohol, drug addiction, and mental health services, including a board of alcohol and drug addiction or a community mental health board if the county is served by separate boards; the board of county commissioners; any board of health of the county's city and general health districts; the county department of job and family services; the county agency responsible for the administration of children services pursuant to section </a:t>
            </a:r>
            <a:r>
              <a:rPr lang="en-US" sz="1800" b="0" i="0" u="sng" dirty="0">
                <a:solidFill>
                  <a:srgbClr val="0F578A"/>
                </a:solidFill>
                <a:effectLst/>
                <a:latin typeface="PT Serif" panose="020B0604020202020204"/>
                <a:ea typeface="Open Sans"/>
                <a:cs typeface="Open Sans"/>
                <a:hlinkClick r:id="rId3"/>
              </a:rPr>
              <a:t>5153.15</a:t>
            </a:r>
            <a:r>
              <a:rPr lang="en-US" sz="1800" b="0" i="0" dirty="0">
                <a:solidFill>
                  <a:srgbClr val="333333"/>
                </a:solidFill>
                <a:effectLst/>
                <a:latin typeface="PT Serif" panose="020B0604020202020204"/>
                <a:ea typeface="Open Sans"/>
                <a:cs typeface="Open Sans"/>
              </a:rPr>
              <a:t> of the Revised Code; the county board of developmental disabilities; any of the county's boards of education or governing boards of educational service centers; or the county's juvenile court. </a:t>
            </a:r>
            <a:r>
              <a:rPr lang="en-US" sz="1800" b="0" i="0" dirty="0">
                <a:solidFill>
                  <a:srgbClr val="333333"/>
                </a:solidFill>
                <a:effectLst/>
                <a:highlight>
                  <a:srgbClr val="FFFF00"/>
                </a:highlight>
                <a:latin typeface="PT Serif" panose="020B0604020202020204"/>
                <a:ea typeface="Open Sans"/>
                <a:cs typeface="Open Sans"/>
              </a:rPr>
              <a:t>Any of the foregoing public entities, other than the board of county commissioners, may decline to serve as the council's administrative agent.</a:t>
            </a:r>
          </a:p>
          <a:p>
            <a:pPr marL="285750" indent="-285750" algn="l">
              <a:buFont typeface="Arial" panose="020B0604020202020204" pitchFamily="34" charset="0"/>
              <a:buChar char="•"/>
            </a:pPr>
            <a:r>
              <a:rPr lang="en-US" sz="1800" b="0" i="0" dirty="0">
                <a:solidFill>
                  <a:srgbClr val="333333"/>
                </a:solidFill>
                <a:effectLst/>
                <a:latin typeface="PT Serif" panose="020B0604020202020204"/>
                <a:ea typeface="Open Sans"/>
                <a:cs typeface="Open Sans"/>
              </a:rPr>
              <a:t>A county council's administrative agent shall serve as the council's appointing authority for any employees of the council. </a:t>
            </a:r>
            <a:r>
              <a:rPr lang="en-US" sz="1800" b="0" i="0" dirty="0">
                <a:solidFill>
                  <a:srgbClr val="333333"/>
                </a:solidFill>
                <a:effectLst/>
                <a:highlight>
                  <a:srgbClr val="FFFF00"/>
                </a:highlight>
                <a:latin typeface="PT Serif" panose="020B0604020202020204"/>
                <a:ea typeface="Open Sans"/>
                <a:cs typeface="Open Sans"/>
              </a:rPr>
              <a:t>The council shall file an annual budget with its administrative agent, with copies filed with the county auditor and with the board of county commissioners, unless the board is serving as the council's administrative agent. The council's administrative agent shall ensure that all expenditures are handled in accordance with policies, procedures, and activities prescribed by state departments in rules or interagency agreements that are applicable to the council's functions.</a:t>
            </a:r>
          </a:p>
          <a:p>
            <a:pPr marL="285750" indent="-285750" algn="l">
              <a:buFont typeface="Arial" panose="020B0604020202020204" pitchFamily="34" charset="0"/>
              <a:buChar char="•"/>
            </a:pPr>
            <a:r>
              <a:rPr lang="en-US" sz="1800" b="0" i="0" dirty="0">
                <a:solidFill>
                  <a:srgbClr val="333333"/>
                </a:solidFill>
                <a:effectLst/>
                <a:highlight>
                  <a:srgbClr val="FFFF00"/>
                </a:highlight>
                <a:latin typeface="PT Serif" panose="020B0604020202020204"/>
                <a:ea typeface="Open Sans"/>
                <a:cs typeface="Open Sans"/>
              </a:rPr>
              <a:t>The administrative agent of a county council shall send notice of a member's absence if a member listed in division (B)(1) of this section has been absent from either three consecutive meetings of the county council or a county council subcommittee, or from one-quarter of such meetings in a calendar year, whichever is less.</a:t>
            </a:r>
            <a:r>
              <a:rPr lang="en-US" sz="1800" b="0" i="0" dirty="0">
                <a:solidFill>
                  <a:srgbClr val="333333"/>
                </a:solidFill>
                <a:effectLst/>
                <a:latin typeface="PT Serif" panose="020B0604020202020204"/>
                <a:ea typeface="Open Sans"/>
                <a:cs typeface="Open Sans"/>
              </a:rPr>
              <a:t> The notice shall be sent to the board of county commissioners that establishes the county council and, for the members listed in divisions (B)(1)(b), (c), (e), and (l) of this section, to the governing board overseeing the respective entity; for the member listed in division (B)(1)(f) of this section, to the county board of developmental disabilities that employs the superintendent; for a member listed in division (B)(1)(g) or (h) of this section, to the school board that employs the superintendent; for the member listed in division (B)(1)(</a:t>
            </a:r>
            <a:r>
              <a:rPr lang="en-US" sz="1800" b="0" i="0" err="1">
                <a:solidFill>
                  <a:srgbClr val="333333"/>
                </a:solidFill>
                <a:effectLst/>
                <a:latin typeface="PT Serif" panose="020B0604020202020204"/>
                <a:ea typeface="Open Sans"/>
                <a:cs typeface="Open Sans"/>
              </a:rPr>
              <a:t>i</a:t>
            </a:r>
            <a:r>
              <a:rPr lang="en-US" sz="1800" b="0" i="0" dirty="0">
                <a:solidFill>
                  <a:srgbClr val="333333"/>
                </a:solidFill>
                <a:effectLst/>
                <a:latin typeface="PT Serif" panose="020B0604020202020204"/>
                <a:ea typeface="Open Sans"/>
                <a:cs typeface="Open Sans"/>
              </a:rPr>
              <a:t>) of this section, to the mayor of the municipal corporation; for the member listed in division (B)(1)(k) of this section, to the director of youth services; and for the member listed in division (B)(1)(n) of this section, to that member's board of trustees.</a:t>
            </a:r>
          </a:p>
          <a:p>
            <a:pPr algn="l"/>
            <a:endParaRPr lang="en-US" sz="1800" b="0" i="0" dirty="0">
              <a:solidFill>
                <a:srgbClr val="333333"/>
              </a:solidFill>
              <a:effectLst/>
              <a:latin typeface="PT Serif" panose="020B0604020202020204"/>
            </a:endParaRPr>
          </a:p>
          <a:p>
            <a:pPr>
              <a:buFont typeface="Wingdings" panose="05000000000000000000" pitchFamily="2" charset="2"/>
              <a:buChar char="Ø"/>
            </a:pPr>
            <a:r>
              <a:rPr lang="en-US" sz="2000" dirty="0"/>
              <a:t> Reference</a:t>
            </a:r>
            <a:r>
              <a:rPr lang="en-US" sz="2000" dirty="0">
                <a:hlinkClick r:id="rId4"/>
              </a:rPr>
              <a:t>  https://codes.ohio.gov/ohio-revised-code/section-121.37</a:t>
            </a:r>
            <a:endParaRPr lang="en-US" sz="2000" dirty="0"/>
          </a:p>
          <a:p>
            <a:pPr marL="0" indent="0">
              <a:buNone/>
            </a:pPr>
            <a:endParaRPr lang="en-US" sz="1800" b="1" u="sng" dirty="0"/>
          </a:p>
          <a:p>
            <a:pPr marL="548640" lvl="1" indent="0">
              <a:buNone/>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Administrative Agent Roles &amp; Responsibilities</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24</a:t>
            </a:fld>
            <a:endParaRPr lang="en-US"/>
          </a:p>
        </p:txBody>
      </p:sp>
      <p:sp>
        <p:nvSpPr>
          <p:cNvPr id="3" name="TextBox 2">
            <a:extLst>
              <a:ext uri="{FF2B5EF4-FFF2-40B4-BE49-F238E27FC236}">
                <a16:creationId xmlns:a16="http://schemas.microsoft.com/office/drawing/2014/main" id="{F8B6FF7B-667E-0731-4027-5E85B275D13A}"/>
              </a:ext>
            </a:extLst>
          </p:cNvPr>
          <p:cNvSpPr txBox="1"/>
          <p:nvPr/>
        </p:nvSpPr>
        <p:spPr>
          <a:xfrm>
            <a:off x="205902" y="706170"/>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1424366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vert="horz" lIns="91440" tIns="45720" rIns="91440" bIns="45720" rtlCol="0" anchor="t">
            <a:normAutofit fontScale="62500" lnSpcReduction="20000"/>
          </a:bodyPr>
          <a:lstStyle/>
          <a:p>
            <a:pPr marL="0" indent="0">
              <a:buNone/>
            </a:pPr>
            <a:r>
              <a:rPr lang="en-US" sz="2000" b="1" dirty="0"/>
              <a:t>The actual role and responsibilities of the Administrative Agent may vary council to council. ORC 121.37 outlines some general guidelines for AAs to follow as highlighted below</a:t>
            </a:r>
            <a:r>
              <a:rPr lang="en-US" sz="2000" dirty="0"/>
              <a:t>:</a:t>
            </a:r>
          </a:p>
          <a:p>
            <a:pPr marL="285750" indent="-285750" algn="l">
              <a:buFont typeface="Arial" panose="020B0604020202020204" pitchFamily="34" charset="0"/>
              <a:buChar char="•"/>
            </a:pPr>
            <a:r>
              <a:rPr lang="en-US" sz="1900" b="0" i="0" dirty="0">
                <a:solidFill>
                  <a:srgbClr val="333333"/>
                </a:solidFill>
                <a:effectLst/>
                <a:latin typeface="PT Serif" panose="020B0604020202020204"/>
              </a:rPr>
              <a:t>The administrative agent for a county council may do any of the following on behalf of the council:</a:t>
            </a:r>
          </a:p>
          <a:p>
            <a:pPr marL="285750" indent="-285750" algn="l">
              <a:buFont typeface="Arial" panose="020B0604020202020204" pitchFamily="34" charset="0"/>
              <a:buChar char="•"/>
            </a:pPr>
            <a:r>
              <a:rPr lang="en-US" sz="1900" b="0" i="0" dirty="0">
                <a:solidFill>
                  <a:srgbClr val="333333"/>
                </a:solidFill>
                <a:effectLst/>
                <a:latin typeface="PT Serif" panose="020B0604020202020204"/>
                <a:ea typeface="Open Sans"/>
                <a:cs typeface="Open Sans"/>
              </a:rPr>
              <a:t>(</a:t>
            </a:r>
            <a:r>
              <a:rPr lang="en-US" sz="1900" b="0" i="0" err="1">
                <a:solidFill>
                  <a:srgbClr val="333333"/>
                </a:solidFill>
                <a:effectLst/>
                <a:latin typeface="PT Serif" panose="020B0604020202020204"/>
                <a:ea typeface="Open Sans"/>
                <a:cs typeface="Open Sans"/>
              </a:rPr>
              <a:t>i</a:t>
            </a:r>
            <a:r>
              <a:rPr lang="en-US" sz="1900" b="0" i="0" dirty="0">
                <a:solidFill>
                  <a:srgbClr val="333333"/>
                </a:solidFill>
                <a:effectLst/>
                <a:latin typeface="PT Serif" panose="020B0604020202020204"/>
                <a:ea typeface="Open Sans"/>
                <a:cs typeface="Open Sans"/>
              </a:rPr>
              <a:t>) </a:t>
            </a:r>
            <a:r>
              <a:rPr lang="en-US" sz="1900" b="0" i="0" dirty="0">
                <a:solidFill>
                  <a:srgbClr val="333333"/>
                </a:solidFill>
                <a:effectLst/>
                <a:highlight>
                  <a:srgbClr val="FFFF00"/>
                </a:highlight>
                <a:latin typeface="PT Serif" panose="020B0604020202020204"/>
                <a:ea typeface="Open Sans"/>
                <a:cs typeface="Open Sans"/>
              </a:rPr>
              <a:t>Enter into agreements or administer contracts with public or private entities to fulfill specific council business.</a:t>
            </a:r>
            <a:r>
              <a:rPr lang="en-US" sz="1900" b="0" i="0" dirty="0">
                <a:solidFill>
                  <a:srgbClr val="333333"/>
                </a:solidFill>
                <a:effectLst/>
                <a:latin typeface="PT Serif" panose="020B0604020202020204"/>
                <a:ea typeface="Open Sans"/>
                <a:cs typeface="Open Sans"/>
              </a:rPr>
              <a:t> Such agreements and contracts are exempt from the competitive bidding requirements of section </a:t>
            </a:r>
            <a:r>
              <a:rPr lang="en-US" sz="1900" b="0" i="0" u="sng" dirty="0">
                <a:solidFill>
                  <a:srgbClr val="0F578A"/>
                </a:solidFill>
                <a:effectLst/>
                <a:latin typeface="PT Serif" panose="020B0604020202020204"/>
                <a:ea typeface="Open Sans"/>
                <a:cs typeface="Open Sans"/>
                <a:hlinkClick r:id="rId3"/>
              </a:rPr>
              <a:t>307.86</a:t>
            </a:r>
            <a:r>
              <a:rPr lang="en-US" sz="1900" b="0" i="0" dirty="0">
                <a:solidFill>
                  <a:srgbClr val="333333"/>
                </a:solidFill>
                <a:effectLst/>
                <a:latin typeface="PT Serif" panose="020B0604020202020204"/>
                <a:ea typeface="Open Sans"/>
                <a:cs typeface="Open Sans"/>
              </a:rPr>
              <a:t> of the Revised Code if they have been approved by the county council and they are for the purchase of family and child welfare or child protection services or other social or job and family services for families and children. The approval of the county council is not required to exempt agreements or contracts entered into under section </a:t>
            </a:r>
            <a:r>
              <a:rPr lang="en-US" sz="1900" b="0" i="0" u="sng" dirty="0">
                <a:solidFill>
                  <a:srgbClr val="0F578A"/>
                </a:solidFill>
                <a:effectLst/>
                <a:latin typeface="PT Serif" panose="020B0604020202020204"/>
                <a:ea typeface="Open Sans"/>
                <a:cs typeface="Open Sans"/>
                <a:hlinkClick r:id="rId4"/>
              </a:rPr>
              <a:t>5139.34</a:t>
            </a:r>
            <a:r>
              <a:rPr lang="en-US" sz="1900" b="0" i="0" dirty="0">
                <a:solidFill>
                  <a:srgbClr val="333333"/>
                </a:solidFill>
                <a:effectLst/>
                <a:latin typeface="PT Serif" panose="020B0604020202020204"/>
                <a:ea typeface="Open Sans"/>
                <a:cs typeface="Open Sans"/>
              </a:rPr>
              <a:t>, </a:t>
            </a:r>
            <a:r>
              <a:rPr lang="en-US" sz="1900" b="0" i="0" u="sng" dirty="0">
                <a:solidFill>
                  <a:srgbClr val="0F578A"/>
                </a:solidFill>
                <a:effectLst/>
                <a:latin typeface="PT Serif" panose="020B0604020202020204"/>
                <a:ea typeface="Open Sans"/>
                <a:cs typeface="Open Sans"/>
                <a:hlinkClick r:id="rId5"/>
              </a:rPr>
              <a:t>5139.41</a:t>
            </a:r>
            <a:r>
              <a:rPr lang="en-US" sz="1900" b="0" i="0" dirty="0">
                <a:solidFill>
                  <a:srgbClr val="333333"/>
                </a:solidFill>
                <a:effectLst/>
                <a:latin typeface="PT Serif" panose="020B0604020202020204"/>
                <a:ea typeface="Open Sans"/>
                <a:cs typeface="Open Sans"/>
              </a:rPr>
              <a:t>, or </a:t>
            </a:r>
            <a:r>
              <a:rPr lang="en-US" sz="1900" b="0" i="0" u="sng" dirty="0">
                <a:solidFill>
                  <a:srgbClr val="0F578A"/>
                </a:solidFill>
                <a:effectLst/>
                <a:latin typeface="PT Serif" panose="020B0604020202020204"/>
                <a:ea typeface="Open Sans"/>
                <a:cs typeface="Open Sans"/>
                <a:hlinkClick r:id="rId6"/>
              </a:rPr>
              <a:t>5139.43</a:t>
            </a:r>
            <a:r>
              <a:rPr lang="en-US" sz="1900" b="0" i="0" dirty="0">
                <a:solidFill>
                  <a:srgbClr val="333333"/>
                </a:solidFill>
                <a:effectLst/>
                <a:latin typeface="PT Serif" panose="020B0604020202020204"/>
                <a:ea typeface="Open Sans"/>
                <a:cs typeface="Open Sans"/>
              </a:rPr>
              <a:t> of the Revised Code from the competitive bidding requirements of section </a:t>
            </a:r>
            <a:r>
              <a:rPr lang="en-US" sz="1900" b="0" i="0" u="sng" dirty="0">
                <a:solidFill>
                  <a:srgbClr val="0F578A"/>
                </a:solidFill>
                <a:effectLst/>
                <a:latin typeface="PT Serif" panose="020B0604020202020204"/>
                <a:ea typeface="Open Sans"/>
                <a:cs typeface="Open Sans"/>
                <a:hlinkClick r:id="rId3"/>
              </a:rPr>
              <a:t>307.86</a:t>
            </a:r>
            <a:r>
              <a:rPr lang="en-US" sz="1900" b="0" i="0" dirty="0">
                <a:solidFill>
                  <a:srgbClr val="333333"/>
                </a:solidFill>
                <a:effectLst/>
                <a:latin typeface="PT Serif" panose="020B0604020202020204"/>
                <a:ea typeface="Open Sans"/>
                <a:cs typeface="Open Sans"/>
              </a:rPr>
              <a:t> of the Revised Code.</a:t>
            </a:r>
          </a:p>
          <a:p>
            <a:pPr marL="285750" indent="-285750" algn="l">
              <a:buFont typeface="Arial" panose="020B0604020202020204" pitchFamily="34" charset="0"/>
              <a:buChar char="•"/>
            </a:pPr>
            <a:r>
              <a:rPr lang="en-US" sz="1900" b="0" i="0" dirty="0">
                <a:solidFill>
                  <a:srgbClr val="333333"/>
                </a:solidFill>
                <a:effectLst/>
                <a:latin typeface="PT Serif" panose="020B0604020202020204"/>
                <a:ea typeface="Open Sans"/>
                <a:cs typeface="Open Sans"/>
              </a:rPr>
              <a:t>(ii) As determined by the council, </a:t>
            </a:r>
            <a:r>
              <a:rPr lang="en-US" sz="1900" b="0" i="0" dirty="0">
                <a:solidFill>
                  <a:srgbClr val="333333"/>
                </a:solidFill>
                <a:effectLst/>
                <a:highlight>
                  <a:srgbClr val="FFFF00"/>
                </a:highlight>
                <a:latin typeface="PT Serif" panose="020B0604020202020204"/>
                <a:ea typeface="Open Sans"/>
                <a:cs typeface="Open Sans"/>
              </a:rPr>
              <a:t>provide financial stipends, reimbursements, or both, to family representatives for expenses related to council activity;</a:t>
            </a:r>
          </a:p>
          <a:p>
            <a:pPr marL="285750" indent="-285750" algn="l">
              <a:buFont typeface="Arial" panose="020B0604020202020204" pitchFamily="34" charset="0"/>
              <a:buChar char="•"/>
            </a:pPr>
            <a:r>
              <a:rPr lang="en-US" sz="1900" b="0" i="0" dirty="0">
                <a:solidFill>
                  <a:srgbClr val="333333"/>
                </a:solidFill>
                <a:effectLst/>
                <a:latin typeface="PT Serif" panose="020B0604020202020204"/>
              </a:rPr>
              <a:t>(iii) Receive by gift, grant, devise, or bequest any moneys, lands, or other property for the purposes for which the council is established. The agent shall hold, apply, and dispose of the moneys, lands, or other property according to the terms of the gift, grant, devise, or bequest. Any interest or earnings shall be treated in the same manner and are subject to the same terms as the gift, grant, devise, or bequest from which it accrues.</a:t>
            </a:r>
          </a:p>
          <a:p>
            <a:pPr marL="285750" indent="-285750" algn="l">
              <a:buFont typeface="Arial" panose="020B0604020202020204" pitchFamily="34" charset="0"/>
              <a:buChar char="•"/>
            </a:pPr>
            <a:r>
              <a:rPr lang="en-US" sz="1900" b="0" i="0" dirty="0">
                <a:solidFill>
                  <a:srgbClr val="333333"/>
                </a:solidFill>
                <a:effectLst/>
                <a:latin typeface="PT Serif" panose="020B0604020202020204"/>
                <a:ea typeface="Open Sans"/>
                <a:cs typeface="Open Sans"/>
              </a:rPr>
              <a:t>(b)(</a:t>
            </a:r>
            <a:r>
              <a:rPr lang="en-US" sz="1900" b="0" i="0" err="1">
                <a:solidFill>
                  <a:srgbClr val="333333"/>
                </a:solidFill>
                <a:effectLst/>
                <a:latin typeface="PT Serif" panose="020B0604020202020204"/>
                <a:ea typeface="Open Sans"/>
                <a:cs typeface="Open Sans"/>
              </a:rPr>
              <a:t>i</a:t>
            </a:r>
            <a:r>
              <a:rPr lang="en-US" sz="1900" b="0" i="0" dirty="0">
                <a:solidFill>
                  <a:srgbClr val="333333"/>
                </a:solidFill>
                <a:effectLst/>
                <a:latin typeface="PT Serif" panose="020B0604020202020204"/>
                <a:ea typeface="Open Sans"/>
                <a:cs typeface="Open Sans"/>
              </a:rPr>
              <a:t>) </a:t>
            </a:r>
            <a:r>
              <a:rPr lang="en-US" sz="1900" b="0" i="0" dirty="0">
                <a:solidFill>
                  <a:srgbClr val="333333"/>
                </a:solidFill>
                <a:effectLst/>
                <a:highlight>
                  <a:srgbClr val="FFFF00"/>
                </a:highlight>
                <a:latin typeface="PT Serif" panose="020B0604020202020204"/>
                <a:ea typeface="Open Sans"/>
                <a:cs typeface="Open Sans"/>
              </a:rPr>
              <a:t>If the county council designates the board of county commissioners as its administrative agent, the board may, by resolution, delegate any of its powers and duties as administrative agent to an executive committee the board establishes from the membership of the county council</a:t>
            </a:r>
            <a:r>
              <a:rPr lang="en-US" sz="1900" b="0" i="0" dirty="0">
                <a:solidFill>
                  <a:srgbClr val="333333"/>
                </a:solidFill>
                <a:effectLst/>
                <a:latin typeface="PT Serif" panose="020B0604020202020204"/>
                <a:ea typeface="Open Sans"/>
                <a:cs typeface="Open Sans"/>
              </a:rPr>
              <a:t>. The board shall name to the executive committee at least the individuals described in divisions (B)(1)(b) to (h) of this section and may appoint the president of the board or another individual as the chair of the executive committee. The executive committee must include at least one family county council representative who does not have a family member employed by an agency represented on the council.</a:t>
            </a:r>
          </a:p>
          <a:p>
            <a:pPr marL="285750" indent="-285750" algn="l">
              <a:buFont typeface="Arial" panose="020B0604020202020204" pitchFamily="34" charset="0"/>
              <a:buChar char="•"/>
            </a:pPr>
            <a:r>
              <a:rPr lang="en-US" sz="1900" b="0" i="0" dirty="0">
                <a:solidFill>
                  <a:srgbClr val="333333"/>
                </a:solidFill>
                <a:effectLst/>
                <a:latin typeface="PT Serif" panose="020B0604020202020204"/>
                <a:ea typeface="Open Sans"/>
                <a:cs typeface="Open Sans"/>
              </a:rPr>
              <a:t>(ii) </a:t>
            </a:r>
            <a:r>
              <a:rPr lang="en-US" sz="1900" b="0" i="0" dirty="0">
                <a:solidFill>
                  <a:srgbClr val="333333"/>
                </a:solidFill>
                <a:effectLst/>
                <a:highlight>
                  <a:srgbClr val="FFFF00"/>
                </a:highlight>
                <a:latin typeface="PT Serif" panose="020B0604020202020204"/>
                <a:ea typeface="Open Sans"/>
                <a:cs typeface="Open Sans"/>
              </a:rPr>
              <a:t>The executive committee may, with the approval of the board, hire an executive director to assist the county council in administering its powers and duties</a:t>
            </a:r>
            <a:r>
              <a:rPr lang="en-US" sz="1900" b="0" i="0" dirty="0">
                <a:solidFill>
                  <a:srgbClr val="333333"/>
                </a:solidFill>
                <a:effectLst/>
                <a:latin typeface="PT Serif" panose="020B0604020202020204"/>
                <a:ea typeface="Open Sans"/>
                <a:cs typeface="Open Sans"/>
              </a:rPr>
              <a:t>. The executive director shall serve in the unclassified civil service at the pleasure of the executive committee. The executive director may, with the approval of the executive committee, </a:t>
            </a:r>
            <a:r>
              <a:rPr lang="en-US" sz="1900" b="0" i="0" dirty="0">
                <a:solidFill>
                  <a:srgbClr val="333333"/>
                </a:solidFill>
                <a:effectLst/>
                <a:highlight>
                  <a:srgbClr val="FFFF00"/>
                </a:highlight>
                <a:latin typeface="PT Serif" panose="020B0604020202020204"/>
                <a:ea typeface="Open Sans"/>
                <a:cs typeface="Open Sans"/>
              </a:rPr>
              <a:t>hire other employees as necessary to properly conduct the county council's business</a:t>
            </a:r>
            <a:r>
              <a:rPr lang="en-US" sz="1900" b="0" i="0" dirty="0">
                <a:solidFill>
                  <a:srgbClr val="333333"/>
                </a:solidFill>
                <a:effectLst/>
                <a:latin typeface="PT Serif" panose="020B0604020202020204"/>
                <a:ea typeface="Open Sans"/>
                <a:cs typeface="Open Sans"/>
              </a:rPr>
              <a:t>.</a:t>
            </a:r>
          </a:p>
          <a:p>
            <a:pPr marL="285750" indent="-285750" algn="l">
              <a:buFont typeface="Arial" panose="020B0604020202020204" pitchFamily="34" charset="0"/>
              <a:buChar char="•"/>
            </a:pPr>
            <a:r>
              <a:rPr lang="en-US" sz="1900" b="0" i="0" dirty="0">
                <a:solidFill>
                  <a:srgbClr val="333333"/>
                </a:solidFill>
                <a:effectLst/>
                <a:latin typeface="PT Serif" panose="020B0604020202020204"/>
              </a:rPr>
              <a:t>(iii) The board may require the executive committee to submit an annual budget to the board for approval and may amend or repeal the resolution that delegated to the executive committee its authority as the county council's administrative agent.</a:t>
            </a:r>
          </a:p>
          <a:p>
            <a:pPr algn="l"/>
            <a:endParaRPr lang="en-US" sz="1800" b="0" i="0" dirty="0">
              <a:solidFill>
                <a:srgbClr val="333333"/>
              </a:solidFill>
              <a:effectLst/>
              <a:latin typeface="PT Serif" panose="020B0604020202020204"/>
            </a:endParaRPr>
          </a:p>
          <a:p>
            <a:pPr>
              <a:buFont typeface="Wingdings" panose="05000000000000000000" pitchFamily="2" charset="2"/>
              <a:buChar char="Ø"/>
            </a:pPr>
            <a:r>
              <a:rPr lang="en-US" sz="2000" dirty="0"/>
              <a:t> Reference</a:t>
            </a:r>
            <a:r>
              <a:rPr lang="en-US" sz="2000" dirty="0">
                <a:hlinkClick r:id="rId7"/>
              </a:rPr>
              <a:t>  https://codes.ohio.gov/ohio-revised-code/section-121.37</a:t>
            </a:r>
            <a:endParaRPr lang="en-US" sz="2000" dirty="0"/>
          </a:p>
          <a:p>
            <a:pPr marL="0" indent="0">
              <a:buNone/>
            </a:pPr>
            <a:endParaRPr lang="en-US" sz="1800" b="1" u="sng" dirty="0"/>
          </a:p>
          <a:p>
            <a:pPr marL="548640" lvl="1" indent="0">
              <a:buNone/>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Administrative Agent Roles &amp; Responsibilities</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25</a:t>
            </a:fld>
            <a:endParaRPr lang="en-US"/>
          </a:p>
        </p:txBody>
      </p:sp>
      <p:sp>
        <p:nvSpPr>
          <p:cNvPr id="3" name="TextBox 2">
            <a:extLst>
              <a:ext uri="{FF2B5EF4-FFF2-40B4-BE49-F238E27FC236}">
                <a16:creationId xmlns:a16="http://schemas.microsoft.com/office/drawing/2014/main" id="{3C6BA0C2-51DF-EB85-80A7-CA1816A035E3}"/>
              </a:ext>
            </a:extLst>
          </p:cNvPr>
          <p:cNvSpPr txBox="1"/>
          <p:nvPr/>
        </p:nvSpPr>
        <p:spPr>
          <a:xfrm>
            <a:off x="117695" y="651850"/>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369800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Autofit/>
          </a:bodyPr>
          <a:lstStyle/>
          <a:p>
            <a:pPr algn="ctr"/>
            <a:r>
              <a:rPr lang="en-US" sz="2000" b="1" dirty="0"/>
              <a:t>SEFA &amp; HINKLE Reporting (Auditor of State)</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26</a:t>
            </a:fld>
            <a:endParaRPr lang="en-US"/>
          </a:p>
        </p:txBody>
      </p:sp>
      <p:sp>
        <p:nvSpPr>
          <p:cNvPr id="2" name="Text Placeholder 1">
            <a:extLst>
              <a:ext uri="{FF2B5EF4-FFF2-40B4-BE49-F238E27FC236}">
                <a16:creationId xmlns:a16="http://schemas.microsoft.com/office/drawing/2014/main" id="{A78DAE02-7710-1317-1E20-A01D49123B0E}"/>
              </a:ext>
            </a:extLst>
          </p:cNvPr>
          <p:cNvSpPr>
            <a:spLocks noGrp="1"/>
          </p:cNvSpPr>
          <p:nvPr/>
        </p:nvSpPr>
        <p:spPr>
          <a:xfrm>
            <a:off x="590009" y="1080238"/>
            <a:ext cx="4695454" cy="534671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20040">
              <a:lnSpc>
                <a:spcPct val="90000"/>
              </a:lnSpc>
              <a:spcBef>
                <a:spcPts val="500"/>
              </a:spcBef>
              <a:spcAft>
                <a:spcPts val="0"/>
              </a:spcAft>
              <a:buClrTx/>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n-lt"/>
              <a:ea typeface="Calibri" panose="020F0502020204030204"/>
              <a:cs typeface="Calibri" panose="020F0502020204030204"/>
            </a:endParaRPr>
          </a:p>
          <a:p>
            <a:pPr algn="just" fontAlgn="base"/>
            <a:r>
              <a:rPr lang="en-US" sz="1200" dirty="0">
                <a:solidFill>
                  <a:srgbClr val="000000"/>
                </a:solidFill>
                <a:latin typeface="Calibri"/>
                <a:ea typeface="Open Sans"/>
                <a:cs typeface="Open Sans"/>
              </a:rPr>
              <a:t>​</a:t>
            </a:r>
            <a:endParaRPr lang="en-US" sz="1200" dirty="0"/>
          </a:p>
          <a:p>
            <a:pPr algn="just"/>
            <a:endParaRPr lang="en-US" dirty="0"/>
          </a:p>
          <a:p>
            <a:endParaRPr lang="en-US" dirty="0"/>
          </a:p>
        </p:txBody>
      </p:sp>
      <p:sp>
        <p:nvSpPr>
          <p:cNvPr id="4" name="TextBox 3">
            <a:extLst>
              <a:ext uri="{FF2B5EF4-FFF2-40B4-BE49-F238E27FC236}">
                <a16:creationId xmlns:a16="http://schemas.microsoft.com/office/drawing/2014/main" id="{DFCB95A3-6029-099C-A6B3-C23B2A95D8AF}"/>
              </a:ext>
            </a:extLst>
          </p:cNvPr>
          <p:cNvSpPr txBox="1"/>
          <p:nvPr/>
        </p:nvSpPr>
        <p:spPr>
          <a:xfrm>
            <a:off x="6137207" y="730846"/>
            <a:ext cx="5464784"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endParaRPr lang="en-US" sz="2000" b="1" dirty="0"/>
          </a:p>
          <a:p>
            <a:pPr marL="0" indent="0">
              <a:buNone/>
            </a:pPr>
            <a:r>
              <a:rPr lang="en-US" sz="1600" b="1" u="sng" dirty="0"/>
              <a:t>HINKLE</a:t>
            </a:r>
          </a:p>
          <a:p>
            <a:pPr marL="0" indent="0">
              <a:buNone/>
            </a:pPr>
            <a:endParaRPr lang="en-US" sz="1600" b="1" u="sng" dirty="0"/>
          </a:p>
          <a:p>
            <a:pPr marL="0" indent="0">
              <a:buNone/>
            </a:pPr>
            <a:r>
              <a:rPr lang="en-US" sz="1600" dirty="0"/>
              <a:t>FCFCs may be subject to HINKLE reporting. The Auditor of State website includes important information to help FCFCs comply with reporting requirements:</a:t>
            </a:r>
          </a:p>
          <a:p>
            <a:pPr marL="0" indent="0">
              <a:buNone/>
            </a:pPr>
            <a:endParaRPr lang="en-US" sz="1600" dirty="0"/>
          </a:p>
          <a:p>
            <a:pPr lvl="1">
              <a:buFont typeface="Wingdings" panose="05000000000000000000" pitchFamily="2" charset="2"/>
              <a:buChar char="Ø"/>
            </a:pPr>
            <a:r>
              <a:rPr lang="en-US" sz="1400" u="sng" dirty="0">
                <a:hlinkClick r:id="rId3"/>
              </a:rPr>
              <a:t> https://ohioauditor.gov/financialreporting/default.html</a:t>
            </a:r>
            <a:endParaRPr lang="en-US" sz="1400" u="sng" dirty="0"/>
          </a:p>
          <a:p>
            <a:endParaRPr lang="en-US" sz="1800" dirty="0"/>
          </a:p>
          <a:p>
            <a:endParaRPr lang="en-US" sz="1800" dirty="0"/>
          </a:p>
          <a:p>
            <a:endParaRPr lang="en-US" sz="1800" dirty="0"/>
          </a:p>
          <a:p>
            <a:pPr marL="0" indent="0" algn="ctr">
              <a:buNone/>
            </a:pPr>
            <a:endParaRPr lang="en-US" sz="1800" b="1" i="1" dirty="0"/>
          </a:p>
          <a:p>
            <a:pPr marL="0" indent="0">
              <a:buNone/>
            </a:pPr>
            <a:endParaRPr lang="en-US" sz="1800" b="1" i="1" dirty="0"/>
          </a:p>
          <a:p>
            <a:pPr marL="0" indent="0">
              <a:buNone/>
            </a:pPr>
            <a:endParaRPr lang="en-US" sz="1800" b="1" i="1" dirty="0"/>
          </a:p>
          <a:p>
            <a:pPr marL="0" indent="0">
              <a:buNone/>
            </a:pPr>
            <a:endParaRPr lang="en-US" b="1" i="1" dirty="0"/>
          </a:p>
          <a:p>
            <a:pPr marL="0" indent="0" algn="ctr">
              <a:buNone/>
            </a:pPr>
            <a:r>
              <a:rPr lang="en-US" sz="1800" b="1" i="1" dirty="0"/>
              <a:t>OFCF staff do not oversee SEFA and HINKLE reporting. Please reach out to your AOS regional contact for TA:</a:t>
            </a:r>
            <a:r>
              <a:rPr lang="en-US" sz="1800" dirty="0"/>
              <a:t> </a:t>
            </a:r>
            <a:r>
              <a:rPr lang="en-US" sz="1800" dirty="0">
                <a:hlinkClick r:id="rId4"/>
              </a:rPr>
              <a:t>https://ohioauditor.gov/contact.html</a:t>
            </a:r>
            <a:endParaRPr lang="en-US" sz="1800" dirty="0"/>
          </a:p>
          <a:p>
            <a:pPr lvl="1"/>
            <a:endParaRPr lang="en-US"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C280CDB-2E84-88EF-47E1-7AD9506C613F}"/>
              </a:ext>
            </a:extLst>
          </p:cNvPr>
          <p:cNvSpPr txBox="1"/>
          <p:nvPr/>
        </p:nvSpPr>
        <p:spPr>
          <a:xfrm>
            <a:off x="381000" y="1004935"/>
            <a:ext cx="4904463" cy="5139869"/>
          </a:xfrm>
          <a:prstGeom prst="rect">
            <a:avLst/>
          </a:prstGeom>
          <a:noFill/>
        </p:spPr>
        <p:txBody>
          <a:bodyPr wrap="square" lIns="91440" tIns="45720" rIns="91440" bIns="45720" anchor="t">
            <a:spAutoFit/>
          </a:bodyPr>
          <a:lstStyle/>
          <a:p>
            <a:pPr marL="0" indent="0">
              <a:buNone/>
            </a:pPr>
            <a:r>
              <a:rPr lang="en-US" sz="1600" b="1" u="sng" dirty="0"/>
              <a:t>SEFA</a:t>
            </a:r>
          </a:p>
          <a:p>
            <a:pPr marL="0" indent="0">
              <a:buNone/>
            </a:pPr>
            <a:endParaRPr lang="en-US" sz="1600" b="1" u="sng" dirty="0"/>
          </a:p>
          <a:p>
            <a:pPr marL="0" indent="0">
              <a:buNone/>
            </a:pPr>
            <a:r>
              <a:rPr lang="en-US" sz="1600" dirty="0"/>
              <a:t>FCFCs may be subject to Schedule of Expenditures of Federal Awards (SEFA) reporting inquiries. The Auditor of State may request verification of the Federal awards you receive as a subrecipient.</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 Key points to know when responding to an Auditor’s requests:</a:t>
            </a:r>
            <a:endParaRPr lang="en-US" sz="1600" dirty="0">
              <a:ea typeface="Source Sans Pro"/>
            </a:endParaRPr>
          </a:p>
          <a:p>
            <a:pPr lvl="1">
              <a:buFont typeface="Wingdings" panose="05000000000000000000" pitchFamily="2" charset="2"/>
              <a:buChar char="§"/>
            </a:pPr>
            <a:r>
              <a:rPr lang="en-US" sz="1600" dirty="0"/>
              <a:t> FCFCs receive Federal funding under FCSS reimbursement only</a:t>
            </a:r>
          </a:p>
          <a:p>
            <a:pPr lvl="1"/>
            <a:endParaRPr lang="en-US" sz="1600" dirty="0"/>
          </a:p>
          <a:p>
            <a:pPr lvl="1">
              <a:buFont typeface="Wingdings" panose="05000000000000000000" pitchFamily="2" charset="2"/>
              <a:buChar char="§"/>
            </a:pPr>
            <a:r>
              <a:rPr lang="en-US" sz="1600" dirty="0"/>
              <a:t> Federal funding is split between two CFDAs:</a:t>
            </a:r>
          </a:p>
          <a:p>
            <a:pPr lvl="2">
              <a:buFont typeface="Wingdings" panose="05000000000000000000" pitchFamily="2" charset="2"/>
              <a:buChar char="§"/>
            </a:pPr>
            <a:r>
              <a:rPr lang="en-US" sz="1400" dirty="0"/>
              <a:t>FCSS Federal 75% IV-B Part 1 = CFDA 93.645</a:t>
            </a:r>
          </a:p>
          <a:p>
            <a:pPr lvl="2">
              <a:buFont typeface="Wingdings" panose="05000000000000000000" pitchFamily="2" charset="2"/>
              <a:buChar char="§"/>
            </a:pPr>
            <a:r>
              <a:rPr lang="en-US" sz="1400" dirty="0"/>
              <a:t>FCSS Federal 75% IV-B Part 2 = CFDA 93.556</a:t>
            </a:r>
          </a:p>
          <a:p>
            <a:pPr lvl="2"/>
            <a:endParaRPr lang="en-US" sz="1400" dirty="0"/>
          </a:p>
          <a:p>
            <a:pPr lvl="1">
              <a:buFont typeface="Wingdings" panose="05000000000000000000" pitchFamily="2" charset="2"/>
              <a:buChar char="§"/>
            </a:pPr>
            <a:r>
              <a:rPr lang="en-US" sz="1600" dirty="0"/>
              <a:t> Confirm actual part 1 and 2 awards using the SFY allocation chart related to the audit year in question.</a:t>
            </a:r>
          </a:p>
          <a:p>
            <a:pPr lvl="1"/>
            <a:endParaRPr lang="en-US" sz="1600" dirty="0"/>
          </a:p>
          <a:p>
            <a:pPr>
              <a:buFont typeface="Wingdings" panose="05000000000000000000" pitchFamily="2" charset="2"/>
              <a:buChar char="Ø"/>
            </a:pPr>
            <a:r>
              <a:rPr lang="en-US" sz="1400" dirty="0">
                <a:hlinkClick r:id="rId5"/>
              </a:rPr>
              <a:t> https://ohioauditor.gov/resources/federal_general.html</a:t>
            </a:r>
            <a:endParaRPr lang="en-US" sz="2200" dirty="0"/>
          </a:p>
        </p:txBody>
      </p:sp>
      <p:pic>
        <p:nvPicPr>
          <p:cNvPr id="7" name="Picture 2" descr="Warning Caution Sign Glassy Shiney clip art Icon for Free Download |  FreeImages">
            <a:extLst>
              <a:ext uri="{FF2B5EF4-FFF2-40B4-BE49-F238E27FC236}">
                <a16:creationId xmlns:a16="http://schemas.microsoft.com/office/drawing/2014/main" id="{0A6EEC4A-7D16-E8FA-FE36-1AB17D566E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2358" y="3044705"/>
            <a:ext cx="1304855" cy="13398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F8B75A-44B0-D01A-41F1-4C6E92F8C9A0}"/>
              </a:ext>
            </a:extLst>
          </p:cNvPr>
          <p:cNvSpPr txBox="1"/>
          <p:nvPr/>
        </p:nvSpPr>
        <p:spPr>
          <a:xfrm>
            <a:off x="205902" y="660903"/>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689794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vert="horz" lIns="91440" tIns="45720" rIns="91440" bIns="45720" rtlCol="0" anchor="t">
            <a:normAutofit fontScale="55000" lnSpcReduction="20000"/>
          </a:bodyPr>
          <a:lstStyle/>
          <a:p>
            <a:r>
              <a:rPr lang="en-US" sz="2200" b="1" dirty="0">
                <a:latin typeface="Cabin"/>
                <a:ea typeface="+mn-lt"/>
                <a:cs typeface="+mn-lt"/>
              </a:rPr>
              <a:t>Administrative Agent (AA) Designations – SFY25</a:t>
            </a:r>
          </a:p>
          <a:p>
            <a:pPr lvl="1"/>
            <a:r>
              <a:rPr lang="en-US" dirty="0">
                <a:latin typeface="Cabin"/>
                <a:ea typeface="Calibri" panose="020F0502020204030204" pitchFamily="34" charset="0"/>
                <a:cs typeface="Calibri" panose="020F0502020204030204" pitchFamily="34" charset="0"/>
              </a:rPr>
              <a:t>Survey link sent to Coordinators/Directors on 11/29/23</a:t>
            </a:r>
          </a:p>
          <a:p>
            <a:pPr lvl="1"/>
            <a:r>
              <a:rPr lang="en-US" dirty="0">
                <a:latin typeface="Cabin"/>
                <a:ea typeface="Calibri" panose="020F0502020204030204" pitchFamily="34" charset="0"/>
                <a:cs typeface="Calibri" panose="020F0502020204030204" pitchFamily="34" charset="0"/>
              </a:rPr>
              <a:t>All counties are required to submit a survey response</a:t>
            </a:r>
          </a:p>
          <a:p>
            <a:pPr lvl="1"/>
            <a:r>
              <a:rPr lang="en-US" dirty="0">
                <a:latin typeface="Cabin"/>
                <a:ea typeface="Calibri" panose="020F0502020204030204" pitchFamily="34" charset="0"/>
                <a:cs typeface="Calibri" panose="020F0502020204030204" pitchFamily="34" charset="0"/>
              </a:rPr>
              <a:t>Any AA change requires meeting minutes with council’s approval sent to </a:t>
            </a:r>
            <a:r>
              <a:rPr lang="en-US" dirty="0">
                <a:latin typeface="Cabin"/>
                <a:ea typeface="Calibri" panose="020F0502020204030204" pitchFamily="34" charset="0"/>
                <a:cs typeface="Calibri" panose="020F0502020204030204" pitchFamily="34" charset="0"/>
                <a:hlinkClick r:id="rId3"/>
              </a:rPr>
              <a:t>ofcf@childrenandyouth.ohio.gov</a:t>
            </a:r>
            <a:r>
              <a:rPr lang="en-US" dirty="0">
                <a:latin typeface="Cabin"/>
                <a:ea typeface="Calibri" panose="020F0502020204030204" pitchFamily="34" charset="0"/>
                <a:cs typeface="Calibri" panose="020F0502020204030204" pitchFamily="34" charset="0"/>
              </a:rPr>
              <a:t> </a:t>
            </a:r>
          </a:p>
          <a:p>
            <a:pPr lvl="1"/>
            <a:r>
              <a:rPr lang="en-US" dirty="0">
                <a:latin typeface="Cabin"/>
                <a:ea typeface="Calibri" panose="020F0502020204030204" pitchFamily="34" charset="0"/>
                <a:cs typeface="Calibri" panose="020F0502020204030204" pitchFamily="34" charset="0"/>
              </a:rPr>
              <a:t>Due date: 2/12/24</a:t>
            </a:r>
          </a:p>
          <a:p>
            <a:pPr>
              <a:buFont typeface="Wingdings" panose="05000000000000000000" pitchFamily="2" charset="2"/>
              <a:buChar char="ü"/>
            </a:pPr>
            <a:endParaRPr lang="en-US" sz="2200" b="1" dirty="0">
              <a:latin typeface="Cabin"/>
              <a:ea typeface="+mn-lt"/>
              <a:cs typeface="+mn-lt"/>
            </a:endParaRPr>
          </a:p>
          <a:p>
            <a:r>
              <a:rPr lang="en-US" sz="2200" b="1" dirty="0">
                <a:latin typeface="Cabin"/>
                <a:ea typeface="+mn-lt"/>
                <a:cs typeface="+mn-lt"/>
              </a:rPr>
              <a:t>Fiscal Check Ins</a:t>
            </a:r>
          </a:p>
          <a:p>
            <a:pPr lvl="1"/>
            <a:r>
              <a:rPr lang="en-US" dirty="0">
                <a:latin typeface="Cabin"/>
                <a:ea typeface="Calibri" panose="020F0502020204030204" pitchFamily="34" charset="0"/>
                <a:cs typeface="Calibri" panose="020F0502020204030204" pitchFamily="34" charset="0"/>
              </a:rPr>
              <a:t>Will start January 2024</a:t>
            </a:r>
          </a:p>
          <a:p>
            <a:pPr lvl="1"/>
            <a:r>
              <a:rPr lang="en-US" dirty="0">
                <a:latin typeface="Cabin"/>
                <a:ea typeface="Calibri" panose="020F0502020204030204" pitchFamily="34" charset="0"/>
                <a:cs typeface="Calibri" panose="020F0502020204030204" pitchFamily="34" charset="0"/>
              </a:rPr>
              <a:t>Detailed fiscal review of OCBF, MSY Admin and FCSS expense reporting</a:t>
            </a:r>
          </a:p>
          <a:p>
            <a:pPr lvl="1"/>
            <a:r>
              <a:rPr lang="en-US" dirty="0">
                <a:latin typeface="Cabin"/>
                <a:ea typeface="Calibri" panose="020F0502020204030204" pitchFamily="34" charset="0"/>
                <a:cs typeface="Calibri" panose="020F0502020204030204" pitchFamily="34" charset="0"/>
              </a:rPr>
              <a:t>I will be reaching out to counties with questions or concerns</a:t>
            </a:r>
          </a:p>
          <a:p>
            <a:pPr lvl="1"/>
            <a:r>
              <a:rPr lang="en-US" dirty="0">
                <a:latin typeface="Cabin"/>
                <a:ea typeface="Calibri" panose="020F0502020204030204" pitchFamily="34" charset="0"/>
                <a:cs typeface="Calibri" panose="020F0502020204030204" pitchFamily="34" charset="0"/>
              </a:rPr>
              <a:t>Please start forecasting spending for the remaining fiscal year</a:t>
            </a:r>
          </a:p>
          <a:p>
            <a:pPr lvl="1"/>
            <a:r>
              <a:rPr lang="en-US" dirty="0">
                <a:latin typeface="Cabin"/>
                <a:ea typeface="Calibri" panose="020F0502020204030204" pitchFamily="34" charset="0"/>
                <a:cs typeface="Calibri" panose="020F0502020204030204" pitchFamily="34" charset="0"/>
              </a:rPr>
              <a:t>Reallocation discussions will begin early 2024</a:t>
            </a:r>
          </a:p>
          <a:p>
            <a:pPr lvl="1"/>
            <a:endParaRPr lang="en-US" dirty="0">
              <a:latin typeface="Cabin"/>
              <a:ea typeface="+mn-lt"/>
              <a:cs typeface="+mn-lt"/>
            </a:endParaRPr>
          </a:p>
          <a:p>
            <a:endParaRPr lang="en-US" sz="2200" b="1" dirty="0">
              <a:latin typeface="Cabin"/>
              <a:ea typeface="+mn-lt"/>
              <a:cs typeface="+mn-lt"/>
            </a:endParaRPr>
          </a:p>
          <a:p>
            <a:r>
              <a:rPr lang="en-US" sz="2200" b="1" dirty="0">
                <a:latin typeface="Cabin"/>
                <a:ea typeface="+mn-lt"/>
                <a:cs typeface="+mn-lt"/>
              </a:rPr>
              <a:t>Best Practice Training and Incentives – Each county is required to complete one!</a:t>
            </a:r>
          </a:p>
          <a:p>
            <a:pPr lvl="1" fontAlgn="base"/>
            <a:r>
              <a:rPr lang="en-US" b="0" i="0" u="none" strike="noStrike" dirty="0">
                <a:solidFill>
                  <a:srgbClr val="000000"/>
                </a:solidFill>
                <a:effectLst/>
                <a:latin typeface="Cabin"/>
              </a:rPr>
              <a:t>HFWA training and incentive payment for 11 counties (missed SFY23 trainings): $7,500</a:t>
            </a:r>
            <a:r>
              <a:rPr lang="en-US" b="0" i="0" dirty="0">
                <a:solidFill>
                  <a:srgbClr val="000000"/>
                </a:solidFill>
                <a:effectLst/>
                <a:latin typeface="Cabin"/>
              </a:rPr>
              <a:t>​</a:t>
            </a:r>
          </a:p>
          <a:p>
            <a:pPr lvl="1" fontAlgn="base"/>
            <a:r>
              <a:rPr lang="en-US" b="0" i="0" u="none" strike="noStrike" dirty="0">
                <a:solidFill>
                  <a:srgbClr val="000000"/>
                </a:solidFill>
                <a:effectLst/>
                <a:latin typeface="Cabin"/>
              </a:rPr>
              <a:t>Service Coordination training and incentive payment for 88 counties: $4,744</a:t>
            </a:r>
            <a:r>
              <a:rPr lang="en-US" b="0" i="0" dirty="0">
                <a:solidFill>
                  <a:srgbClr val="000000"/>
                </a:solidFill>
                <a:effectLst/>
                <a:latin typeface="Cabin"/>
              </a:rPr>
              <a:t>​</a:t>
            </a:r>
          </a:p>
          <a:p>
            <a:pPr lvl="1" fontAlgn="base"/>
            <a:r>
              <a:rPr lang="en-US" dirty="0">
                <a:solidFill>
                  <a:srgbClr val="000000"/>
                </a:solidFill>
                <a:latin typeface="Cabin"/>
                <a:ea typeface="Open Sans"/>
                <a:cs typeface="Open Sans"/>
              </a:rPr>
              <a:t>Must complete COE survey in order to receive certificate of completion and incentive payment</a:t>
            </a:r>
            <a:endParaRPr lang="en-US" b="0" i="0" dirty="0">
              <a:solidFill>
                <a:srgbClr val="000000"/>
              </a:solidFill>
              <a:effectLst/>
              <a:latin typeface="Cabin"/>
              <a:ea typeface="Open Sans"/>
              <a:cs typeface="Open Sans"/>
            </a:endParaRPr>
          </a:p>
          <a:p>
            <a:pPr lvl="1" fontAlgn="base"/>
            <a:r>
              <a:rPr lang="en-US" dirty="0">
                <a:solidFill>
                  <a:srgbClr val="000000"/>
                </a:solidFill>
                <a:latin typeface="Cabin"/>
                <a:ea typeface="Open Sans"/>
                <a:cs typeface="Open Sans"/>
              </a:rPr>
              <a:t>First round of payments will be issued this month!</a:t>
            </a:r>
            <a:endParaRPr lang="en-US" b="0" i="0" dirty="0">
              <a:solidFill>
                <a:srgbClr val="000000"/>
              </a:solidFill>
              <a:effectLst/>
              <a:latin typeface="Cabin"/>
              <a:ea typeface="Open Sans"/>
              <a:cs typeface="Open Sans"/>
            </a:endParaRPr>
          </a:p>
          <a:p>
            <a:pPr marL="0" indent="0">
              <a:buNone/>
            </a:pPr>
            <a:endParaRPr lang="en-US" sz="1800" b="1" u="sng" dirty="0"/>
          </a:p>
          <a:p>
            <a:pPr marL="548640" lvl="1" indent="0">
              <a:buNone/>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fyi</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27</a:t>
            </a:fld>
            <a:endParaRPr lang="en-US"/>
          </a:p>
        </p:txBody>
      </p:sp>
      <p:pic>
        <p:nvPicPr>
          <p:cNvPr id="3" name="Picture 2">
            <a:extLst>
              <a:ext uri="{FF2B5EF4-FFF2-40B4-BE49-F238E27FC236}">
                <a16:creationId xmlns:a16="http://schemas.microsoft.com/office/drawing/2014/main" id="{5BBC9613-D012-39B0-0FC1-4AEEE072A16A}"/>
              </a:ext>
            </a:extLst>
          </p:cNvPr>
          <p:cNvPicPr>
            <a:picLocks noChangeAspect="1"/>
          </p:cNvPicPr>
          <p:nvPr/>
        </p:nvPicPr>
        <p:blipFill>
          <a:blip r:embed="rId4"/>
          <a:stretch>
            <a:fillRect/>
          </a:stretch>
        </p:blipFill>
        <p:spPr>
          <a:xfrm>
            <a:off x="8377517" y="3083963"/>
            <a:ext cx="1380565" cy="1374429"/>
          </a:xfrm>
          <a:prstGeom prst="rect">
            <a:avLst/>
          </a:prstGeom>
        </p:spPr>
      </p:pic>
    </p:spTree>
    <p:extLst>
      <p:ext uri="{BB962C8B-B14F-4D97-AF65-F5344CB8AC3E}">
        <p14:creationId xmlns:p14="http://schemas.microsoft.com/office/powerpoint/2010/main" val="1977497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pPr marL="0" indent="0" algn="l" rtl="0" fontAlgn="base">
              <a:buNone/>
            </a:pPr>
            <a:r>
              <a:rPr lang="en-US" sz="1400" b="1" i="0" dirty="0">
                <a:solidFill>
                  <a:srgbClr val="000000"/>
                </a:solidFill>
                <a:effectLst/>
                <a:latin typeface="Cabin"/>
              </a:rPr>
              <a:t>Reminder - OASCIS Expense Reporting</a:t>
            </a:r>
            <a:r>
              <a:rPr lang="en-US" sz="1400" b="0" i="0" dirty="0">
                <a:solidFill>
                  <a:srgbClr val="000000"/>
                </a:solidFill>
                <a:effectLst/>
                <a:latin typeface="Cabin"/>
              </a:rPr>
              <a:t>​</a:t>
            </a:r>
            <a:endParaRPr lang="en-US" sz="1400" b="0" i="0" dirty="0">
              <a:solidFill>
                <a:srgbClr val="2A2F36"/>
              </a:solidFill>
              <a:effectLst/>
              <a:latin typeface="Cabin"/>
            </a:endParaRPr>
          </a:p>
          <a:p>
            <a:pPr lvl="1" fontAlgn="base"/>
            <a:r>
              <a:rPr lang="en-US" sz="1200" b="0" i="0" u="none" strike="noStrike" dirty="0">
                <a:solidFill>
                  <a:srgbClr val="000000"/>
                </a:solidFill>
                <a:effectLst/>
                <a:latin typeface="Cabin"/>
              </a:rPr>
              <a:t> </a:t>
            </a:r>
            <a:r>
              <a:rPr lang="en-US" sz="1400" b="0" i="0" u="none" strike="noStrike" dirty="0">
                <a:solidFill>
                  <a:srgbClr val="000000"/>
                </a:solidFill>
                <a:effectLst/>
                <a:latin typeface="Cabin"/>
              </a:rPr>
              <a:t>OCBF and MSY Admin expenses must be reported in OASCIS using the Agency Allocation Management screen</a:t>
            </a:r>
            <a:r>
              <a:rPr lang="en-US" sz="1400" b="0" i="0" dirty="0">
                <a:solidFill>
                  <a:srgbClr val="000000"/>
                </a:solidFill>
                <a:effectLst/>
                <a:latin typeface="Cabin"/>
              </a:rPr>
              <a:t>​</a:t>
            </a:r>
            <a:endParaRPr lang="en-US" sz="1400" b="0" i="0" dirty="0">
              <a:solidFill>
                <a:srgbClr val="2A2F36"/>
              </a:solidFill>
              <a:effectLst/>
              <a:latin typeface="Cabin"/>
            </a:endParaRPr>
          </a:p>
          <a:p>
            <a:pPr lvl="1" fontAlgn="base"/>
            <a:r>
              <a:rPr lang="en-US" sz="1400" b="0" i="0" u="none" strike="noStrike" dirty="0">
                <a:solidFill>
                  <a:srgbClr val="000000"/>
                </a:solidFill>
                <a:effectLst/>
                <a:latin typeface="Cabin"/>
              </a:rPr>
              <a:t> MSY/PCSA youth expenses must be reported in OASCIS under youth specific case records</a:t>
            </a:r>
            <a:r>
              <a:rPr lang="en-US" sz="1200" b="0" i="0" dirty="0">
                <a:solidFill>
                  <a:srgbClr val="000000"/>
                </a:solidFill>
                <a:effectLst/>
                <a:latin typeface="Cabin"/>
              </a:rPr>
              <a:t>​</a:t>
            </a:r>
            <a:endParaRPr lang="en-US" sz="1200" b="0" i="0" dirty="0">
              <a:solidFill>
                <a:srgbClr val="2A2F36"/>
              </a:solidFill>
              <a:effectLst/>
              <a:latin typeface="Cabin"/>
            </a:endParaRPr>
          </a:p>
          <a:p>
            <a:pPr algn="l" rtl="0" fontAlgn="base">
              <a:buFont typeface="Arial" panose="020B0604020202020204" pitchFamily="34" charset="0"/>
              <a:buChar char="•"/>
            </a:pPr>
            <a:endParaRPr lang="en-US" sz="1400" b="0" i="0" dirty="0">
              <a:solidFill>
                <a:srgbClr val="2A2F36"/>
              </a:solidFill>
              <a:effectLst/>
              <a:latin typeface="Cabin"/>
            </a:endParaRPr>
          </a:p>
          <a:p>
            <a:pPr marL="0" indent="0" algn="l" rtl="0" fontAlgn="base">
              <a:buNone/>
            </a:pPr>
            <a:r>
              <a:rPr lang="en-US" sz="1400" b="1" i="0" dirty="0">
                <a:solidFill>
                  <a:srgbClr val="000000"/>
                </a:solidFill>
                <a:effectLst/>
                <a:latin typeface="Cabin"/>
              </a:rPr>
              <a:t>Reminder - OASCIS Allocations</a:t>
            </a:r>
            <a:r>
              <a:rPr lang="en-US" sz="1400" b="0" i="0" dirty="0">
                <a:solidFill>
                  <a:srgbClr val="000000"/>
                </a:solidFill>
                <a:effectLst/>
                <a:latin typeface="Cabin"/>
              </a:rPr>
              <a:t>​</a:t>
            </a:r>
            <a:endParaRPr lang="en-US" sz="1400" b="0" i="0" dirty="0">
              <a:solidFill>
                <a:srgbClr val="2A2F36"/>
              </a:solidFill>
              <a:effectLst/>
              <a:latin typeface="Cabin"/>
            </a:endParaRPr>
          </a:p>
          <a:p>
            <a:pPr lvl="1" fontAlgn="base"/>
            <a:r>
              <a:rPr lang="en-US" sz="1200" b="0" i="0" u="none" strike="noStrike" dirty="0">
                <a:solidFill>
                  <a:srgbClr val="000000"/>
                </a:solidFill>
                <a:effectLst/>
                <a:latin typeface="Cabin"/>
              </a:rPr>
              <a:t> </a:t>
            </a:r>
            <a:r>
              <a:rPr lang="en-US" sz="1400" b="0" i="0" u="none" strike="noStrike" dirty="0">
                <a:solidFill>
                  <a:srgbClr val="000000"/>
                </a:solidFill>
                <a:effectLst/>
                <a:latin typeface="Cabin"/>
              </a:rPr>
              <a:t>Please be sure to enter MSY/PCSA allocations</a:t>
            </a:r>
            <a:r>
              <a:rPr lang="en-US" sz="1400" b="0" i="0" dirty="0">
                <a:solidFill>
                  <a:srgbClr val="000000"/>
                </a:solidFill>
                <a:effectLst/>
                <a:latin typeface="Cabin"/>
              </a:rPr>
              <a:t>​</a:t>
            </a:r>
            <a:endParaRPr lang="en-US" sz="1400" b="0" i="0" dirty="0">
              <a:solidFill>
                <a:srgbClr val="2A2F36"/>
              </a:solidFill>
              <a:effectLst/>
              <a:latin typeface="Cabin"/>
            </a:endParaRPr>
          </a:p>
          <a:p>
            <a:pPr lvl="1" fontAlgn="base"/>
            <a:r>
              <a:rPr lang="en-US" sz="1400" b="0" i="0" u="none" strike="noStrike" dirty="0">
                <a:solidFill>
                  <a:srgbClr val="000000"/>
                </a:solidFill>
                <a:effectLst/>
                <a:latin typeface="Cabin"/>
              </a:rPr>
              <a:t> 12% minimum transferred from PCSAs to FCFCs</a:t>
            </a:r>
            <a:r>
              <a:rPr lang="en-US" sz="1400" b="0" i="0" dirty="0">
                <a:solidFill>
                  <a:srgbClr val="000000"/>
                </a:solidFill>
                <a:effectLst/>
                <a:latin typeface="Cabin"/>
              </a:rPr>
              <a:t>​</a:t>
            </a:r>
            <a:endParaRPr lang="en-US" sz="1400" b="0" i="0" dirty="0">
              <a:solidFill>
                <a:srgbClr val="2A2F36"/>
              </a:solidFill>
              <a:effectLst/>
              <a:latin typeface="Cabin"/>
            </a:endParaRPr>
          </a:p>
          <a:p>
            <a:pPr lvl="2" fontAlgn="base"/>
            <a:r>
              <a:rPr lang="en-US" sz="1400" b="1" i="0" u="none" strike="noStrike" dirty="0">
                <a:solidFill>
                  <a:srgbClr val="000000"/>
                </a:solidFill>
                <a:effectLst/>
                <a:latin typeface="Cabin"/>
              </a:rPr>
              <a:t>SFY24 OASCIS annual allocation</a:t>
            </a:r>
            <a:r>
              <a:rPr lang="en-US" sz="1400" b="0" i="0" u="none" strike="noStrike" dirty="0">
                <a:solidFill>
                  <a:srgbClr val="000000"/>
                </a:solidFill>
                <a:effectLst/>
                <a:latin typeface="Cabin"/>
              </a:rPr>
              <a:t> = (SFY23 carryover amount + SFY24 allocation)</a:t>
            </a:r>
            <a:r>
              <a:rPr lang="en-US" sz="1400" b="0" i="0" dirty="0">
                <a:solidFill>
                  <a:srgbClr val="000000"/>
                </a:solidFill>
                <a:effectLst/>
                <a:latin typeface="Cabin"/>
              </a:rPr>
              <a:t>​</a:t>
            </a:r>
          </a:p>
          <a:p>
            <a:pPr lvl="2" fontAlgn="base"/>
            <a:endParaRPr lang="en-US" sz="1400" dirty="0">
              <a:solidFill>
                <a:srgbClr val="000000"/>
              </a:solidFill>
              <a:latin typeface="Cabin"/>
            </a:endParaRPr>
          </a:p>
          <a:p>
            <a:pPr fontAlgn="base"/>
            <a:r>
              <a:rPr lang="en-US" sz="1400" b="1" i="0" dirty="0">
                <a:solidFill>
                  <a:srgbClr val="000000"/>
                </a:solidFill>
                <a:effectLst/>
                <a:latin typeface="Cabin"/>
              </a:rPr>
              <a:t>OCBF Applications </a:t>
            </a:r>
          </a:p>
          <a:p>
            <a:pPr marL="1062990" lvl="1" indent="-285750" fontAlgn="base"/>
            <a:r>
              <a:rPr lang="en-US" sz="1400" dirty="0">
                <a:solidFill>
                  <a:srgbClr val="000000"/>
                </a:solidFill>
                <a:latin typeface="Cabin"/>
              </a:rPr>
              <a:t>Coming January 2024 – due April 11, 2024</a:t>
            </a:r>
          </a:p>
          <a:p>
            <a:pPr marL="1062990" lvl="1" indent="-285750" fontAlgn="base"/>
            <a:r>
              <a:rPr lang="en-US" sz="1400" i="0" dirty="0">
                <a:solidFill>
                  <a:srgbClr val="000000"/>
                </a:solidFill>
                <a:effectLst/>
                <a:latin typeface="Cabin"/>
              </a:rPr>
              <a:t>Good time to start planning council meeting for approval.</a:t>
            </a:r>
            <a:endParaRPr lang="en-US" sz="1400" i="0" dirty="0">
              <a:solidFill>
                <a:srgbClr val="2A2F36"/>
              </a:solidFill>
              <a:effectLst/>
              <a:latin typeface="Cabin"/>
            </a:endParaRPr>
          </a:p>
          <a:p>
            <a:pPr marL="0" indent="0">
              <a:buNone/>
            </a:pPr>
            <a:endParaRPr lang="en-US" sz="1800" b="1" u="sng" dirty="0"/>
          </a:p>
          <a:p>
            <a:pPr marL="548640" lvl="1" indent="0">
              <a:buNone/>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fyi</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28</a:t>
            </a:fld>
            <a:endParaRPr lang="en-US"/>
          </a:p>
        </p:txBody>
      </p:sp>
      <p:pic>
        <p:nvPicPr>
          <p:cNvPr id="3" name="Picture 2">
            <a:extLst>
              <a:ext uri="{FF2B5EF4-FFF2-40B4-BE49-F238E27FC236}">
                <a16:creationId xmlns:a16="http://schemas.microsoft.com/office/drawing/2014/main" id="{5BBC9613-D012-39B0-0FC1-4AEEE072A16A}"/>
              </a:ext>
            </a:extLst>
          </p:cNvPr>
          <p:cNvPicPr>
            <a:picLocks noChangeAspect="1"/>
          </p:cNvPicPr>
          <p:nvPr/>
        </p:nvPicPr>
        <p:blipFill>
          <a:blip r:embed="rId3"/>
          <a:stretch>
            <a:fillRect/>
          </a:stretch>
        </p:blipFill>
        <p:spPr>
          <a:xfrm>
            <a:off x="9562802" y="2869938"/>
            <a:ext cx="1380565" cy="1374429"/>
          </a:xfrm>
          <a:prstGeom prst="rect">
            <a:avLst/>
          </a:prstGeom>
        </p:spPr>
      </p:pic>
    </p:spTree>
    <p:extLst>
      <p:ext uri="{BB962C8B-B14F-4D97-AF65-F5344CB8AC3E}">
        <p14:creationId xmlns:p14="http://schemas.microsoft.com/office/powerpoint/2010/main" val="3739448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pPr marL="342900" indent="-342900">
              <a:buFont typeface="Arial" panose="020B0604020202020204" pitchFamily="34" charset="0"/>
              <a:buChar char="•"/>
            </a:pPr>
            <a:r>
              <a:rPr lang="en-US" sz="2000" dirty="0"/>
              <a:t>Topic suggestions welcome! </a:t>
            </a:r>
          </a:p>
          <a:p>
            <a:pPr marL="342900" indent="-342900">
              <a:buFont typeface="Arial" panose="020B0604020202020204" pitchFamily="34" charset="0"/>
              <a:buChar char="•"/>
            </a:pPr>
            <a:r>
              <a:rPr lang="en-US" sz="2000" dirty="0"/>
              <a:t>Attendance is optional.</a:t>
            </a:r>
          </a:p>
          <a:p>
            <a:endParaRPr lang="en-US" sz="2400" dirty="0"/>
          </a:p>
          <a:p>
            <a:pPr lvl="1"/>
            <a:endParaRPr lang="en-US" dirty="0"/>
          </a:p>
          <a:p>
            <a:endParaRPr lang="en-US" dirty="0"/>
          </a:p>
          <a:p>
            <a:endParaRPr lang="en-US" sz="2400" dirty="0"/>
          </a:p>
          <a:p>
            <a:pPr lvl="2"/>
            <a:endParaRPr lang="en-US" sz="1600" dirty="0"/>
          </a:p>
          <a:p>
            <a:pPr lvl="1"/>
            <a:endParaRPr lang="en-US"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Teams calendar invites will be sent soon. </a:t>
            </a:r>
          </a:p>
          <a:p>
            <a:pPr marL="0" indent="0">
              <a:buNone/>
            </a:pPr>
            <a:endParaRPr lang="en-US" sz="1800" b="1" u="sng" dirty="0"/>
          </a:p>
          <a:p>
            <a:pPr marL="548640" lvl="1" indent="0">
              <a:buNone/>
            </a:pPr>
            <a:endParaRPr lang="en-US" sz="1600" dirty="0"/>
          </a:p>
          <a:p>
            <a:pPr>
              <a:buFont typeface="Wingdings" panose="05000000000000000000" pitchFamily="2" charset="2"/>
              <a:buChar char="§"/>
            </a:pPr>
            <a:endParaRPr lang="en-US" sz="1600" dirty="0"/>
          </a:p>
          <a:p>
            <a:pPr>
              <a:buFont typeface="Wingdings" panose="05000000000000000000" pitchFamily="2" charset="2"/>
              <a:buChar char="§"/>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Next Fiscal Forum - 2/13/24</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29</a:t>
            </a:fld>
            <a:endParaRPr lang="en-US"/>
          </a:p>
        </p:txBody>
      </p:sp>
      <p:graphicFrame>
        <p:nvGraphicFramePr>
          <p:cNvPr id="4" name="Table 3">
            <a:extLst>
              <a:ext uri="{FF2B5EF4-FFF2-40B4-BE49-F238E27FC236}">
                <a16:creationId xmlns:a16="http://schemas.microsoft.com/office/drawing/2014/main" id="{AD25CD52-8CC0-751F-E9DF-15AE98874C5B}"/>
              </a:ext>
            </a:extLst>
          </p:cNvPr>
          <p:cNvGraphicFramePr>
            <a:graphicFrameLocks noGrp="1"/>
          </p:cNvGraphicFramePr>
          <p:nvPr>
            <p:extLst>
              <p:ext uri="{D42A27DB-BD31-4B8C-83A1-F6EECF244321}">
                <p14:modId xmlns:p14="http://schemas.microsoft.com/office/powerpoint/2010/main" val="751561544"/>
              </p:ext>
            </p:extLst>
          </p:nvPr>
        </p:nvGraphicFramePr>
        <p:xfrm>
          <a:off x="4282289" y="2264429"/>
          <a:ext cx="4135569" cy="1909220"/>
        </p:xfrm>
        <a:graphic>
          <a:graphicData uri="http://schemas.openxmlformats.org/drawingml/2006/table">
            <a:tbl>
              <a:tblPr/>
              <a:tblGrid>
                <a:gridCol w="2388531">
                  <a:extLst>
                    <a:ext uri="{9D8B030D-6E8A-4147-A177-3AD203B41FA5}">
                      <a16:colId xmlns:a16="http://schemas.microsoft.com/office/drawing/2014/main" val="1802433603"/>
                    </a:ext>
                  </a:extLst>
                </a:gridCol>
                <a:gridCol w="1747038">
                  <a:extLst>
                    <a:ext uri="{9D8B030D-6E8A-4147-A177-3AD203B41FA5}">
                      <a16:colId xmlns:a16="http://schemas.microsoft.com/office/drawing/2014/main" val="3783111175"/>
                    </a:ext>
                  </a:extLst>
                </a:gridCol>
              </a:tblGrid>
              <a:tr h="324442">
                <a:tc gridSpan="2">
                  <a:txBody>
                    <a:bodyPr/>
                    <a:lstStyle/>
                    <a:p>
                      <a:pPr algn="ctr" fontAlgn="b"/>
                      <a:r>
                        <a:rPr lang="en-US" sz="1400" b="1" i="0" u="none" strike="noStrike">
                          <a:solidFill>
                            <a:srgbClr val="000000"/>
                          </a:solidFill>
                          <a:effectLst/>
                          <a:latin typeface="Calibri" panose="020F0502020204030204" pitchFamily="34" charset="0"/>
                        </a:rPr>
                        <a:t>2024 Fiscal Forum Dates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44327765"/>
                  </a:ext>
                </a:extLst>
              </a:tr>
              <a:tr h="262050">
                <a:tc>
                  <a:txBody>
                    <a:bodyPr/>
                    <a:lstStyle/>
                    <a:p>
                      <a:pPr algn="ctr" fontAlgn="b"/>
                      <a:r>
                        <a:rPr lang="en-US" sz="1200" b="0" i="0" u="none" strike="noStrike">
                          <a:solidFill>
                            <a:srgbClr val="000000"/>
                          </a:solidFill>
                          <a:effectLst/>
                          <a:latin typeface="Calibri" panose="020F0502020204030204" pitchFamily="34" charset="0"/>
                        </a:rPr>
                        <a:t>Tuesday, February 13th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10am -11am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092608"/>
                  </a:ext>
                </a:extLst>
              </a:tr>
              <a:tr h="262050">
                <a:tc>
                  <a:txBody>
                    <a:bodyPr/>
                    <a:lstStyle/>
                    <a:p>
                      <a:pPr algn="ctr" fontAlgn="b"/>
                      <a:r>
                        <a:rPr lang="en-US" sz="1200" b="0" i="0" u="none" strike="noStrike" dirty="0">
                          <a:solidFill>
                            <a:srgbClr val="000000"/>
                          </a:solidFill>
                          <a:effectLst/>
                          <a:latin typeface="Calibri" panose="020F0502020204030204" pitchFamily="34" charset="0"/>
                        </a:rPr>
                        <a:t>Tuesday, April 9th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10am -11am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984426"/>
                  </a:ext>
                </a:extLst>
              </a:tr>
              <a:tr h="262050">
                <a:tc>
                  <a:txBody>
                    <a:bodyPr/>
                    <a:lstStyle/>
                    <a:p>
                      <a:pPr algn="ctr" fontAlgn="b"/>
                      <a:r>
                        <a:rPr lang="en-US" sz="1200" b="0" i="0" u="none" strike="noStrike" dirty="0">
                          <a:solidFill>
                            <a:srgbClr val="000000"/>
                          </a:solidFill>
                          <a:effectLst/>
                          <a:latin typeface="Calibri" panose="020F0502020204030204" pitchFamily="34" charset="0"/>
                        </a:rPr>
                        <a:t>Tuesday, June 11th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10am -11am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569974"/>
                  </a:ext>
                </a:extLst>
              </a:tr>
              <a:tr h="262050">
                <a:tc>
                  <a:txBody>
                    <a:bodyPr/>
                    <a:lstStyle/>
                    <a:p>
                      <a:pPr algn="ctr" fontAlgn="b"/>
                      <a:r>
                        <a:rPr lang="en-US" sz="1200" b="0" i="0" u="none" strike="noStrike">
                          <a:solidFill>
                            <a:srgbClr val="000000"/>
                          </a:solidFill>
                          <a:effectLst/>
                          <a:latin typeface="Calibri" panose="020F0502020204030204" pitchFamily="34" charset="0"/>
                        </a:rPr>
                        <a:t>Tuesday, August 13th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10am -11am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200463"/>
                  </a:ext>
                </a:extLst>
              </a:tr>
              <a:tr h="262050">
                <a:tc>
                  <a:txBody>
                    <a:bodyPr/>
                    <a:lstStyle/>
                    <a:p>
                      <a:pPr algn="ctr" fontAlgn="b"/>
                      <a:r>
                        <a:rPr lang="en-US" sz="1200" b="0" i="0" u="none" strike="noStrike">
                          <a:solidFill>
                            <a:srgbClr val="000000"/>
                          </a:solidFill>
                          <a:effectLst/>
                          <a:latin typeface="Calibri" panose="020F0502020204030204" pitchFamily="34" charset="0"/>
                        </a:rPr>
                        <a:t>Tuesday, October 16th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10am -11am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116644"/>
                  </a:ext>
                </a:extLst>
              </a:tr>
              <a:tr h="274528">
                <a:tc>
                  <a:txBody>
                    <a:bodyPr/>
                    <a:lstStyle/>
                    <a:p>
                      <a:pPr algn="ctr" fontAlgn="b"/>
                      <a:r>
                        <a:rPr lang="en-US" sz="1200" b="0" i="0" u="none" strike="noStrike">
                          <a:solidFill>
                            <a:srgbClr val="000000"/>
                          </a:solidFill>
                          <a:effectLst/>
                          <a:latin typeface="Calibri" panose="020F0502020204030204" pitchFamily="34" charset="0"/>
                        </a:rPr>
                        <a:t>Tuesday, December 10th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10am -11am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639638"/>
                  </a:ext>
                </a:extLst>
              </a:tr>
            </a:tbl>
          </a:graphicData>
        </a:graphic>
      </p:graphicFrame>
    </p:spTree>
    <p:extLst>
      <p:ext uri="{BB962C8B-B14F-4D97-AF65-F5344CB8AC3E}">
        <p14:creationId xmlns:p14="http://schemas.microsoft.com/office/powerpoint/2010/main" val="315693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969BF3-1475-67AE-D800-CC96F5ECD766}"/>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29FF5459-4A72-31ED-76A9-BB80664276D0}"/>
              </a:ext>
            </a:extLst>
          </p:cNvPr>
          <p:cNvSpPr>
            <a:spLocks noGrp="1"/>
          </p:cNvSpPr>
          <p:nvPr>
            <p:ph idx="1"/>
          </p:nvPr>
        </p:nvSpPr>
        <p:spPr/>
        <p:txBody>
          <a:bodyPr/>
          <a:lstStyle/>
          <a:p>
            <a:r>
              <a:rPr lang="en-US" dirty="0"/>
              <a:t>Fiscal 101 (intro to new optional resource)</a:t>
            </a:r>
          </a:p>
          <a:p>
            <a:r>
              <a:rPr lang="en-US" dirty="0"/>
              <a:t>FYIs</a:t>
            </a:r>
          </a:p>
          <a:p>
            <a:r>
              <a:rPr lang="en-US" dirty="0"/>
              <a:t>Questions + Discussion</a:t>
            </a:r>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11"/>
          </p:nvPr>
        </p:nvSpPr>
        <p:spPr/>
        <p:txBody>
          <a:bodyPr/>
          <a:lstStyle/>
          <a:p>
            <a:fld id="{383B7B7A-CDDA-7C44-B1B0-1F1E45567B3B}" type="slidenum">
              <a:rPr lang="en-US" smtClean="0"/>
              <a:pPr/>
              <a:t>3</a:t>
            </a:fld>
            <a:endParaRPr lang="en-US"/>
          </a:p>
        </p:txBody>
      </p:sp>
      <p:pic>
        <p:nvPicPr>
          <p:cNvPr id="5" name="Picture 4">
            <a:extLst>
              <a:ext uri="{FF2B5EF4-FFF2-40B4-BE49-F238E27FC236}">
                <a16:creationId xmlns:a16="http://schemas.microsoft.com/office/drawing/2014/main" id="{ECECA68D-B6C7-5F5D-8ACF-B76F05505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312" y="5115208"/>
            <a:ext cx="2385688" cy="1742792"/>
          </a:xfrm>
          <a:prstGeom prst="rect">
            <a:avLst/>
          </a:prstGeom>
        </p:spPr>
      </p:pic>
      <p:pic>
        <p:nvPicPr>
          <p:cNvPr id="7" name="Picture 6">
            <a:extLst>
              <a:ext uri="{FF2B5EF4-FFF2-40B4-BE49-F238E27FC236}">
                <a16:creationId xmlns:a16="http://schemas.microsoft.com/office/drawing/2014/main" id="{B0B3EABF-62C5-EE77-4F5A-E82C898DD374}"/>
              </a:ext>
            </a:extLst>
          </p:cNvPr>
          <p:cNvPicPr>
            <a:picLocks noChangeAspect="1"/>
          </p:cNvPicPr>
          <p:nvPr/>
        </p:nvPicPr>
        <p:blipFill>
          <a:blip r:embed="rId3"/>
          <a:stretch>
            <a:fillRect/>
          </a:stretch>
        </p:blipFill>
        <p:spPr>
          <a:xfrm>
            <a:off x="4743545" y="3541425"/>
            <a:ext cx="2143125" cy="2143125"/>
          </a:xfrm>
          <a:prstGeom prst="rect">
            <a:avLst/>
          </a:prstGeom>
        </p:spPr>
      </p:pic>
    </p:spTree>
    <p:extLst>
      <p:ext uri="{BB962C8B-B14F-4D97-AF65-F5344CB8AC3E}">
        <p14:creationId xmlns:p14="http://schemas.microsoft.com/office/powerpoint/2010/main" val="373972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57AB-4598-42B4-997A-713902A32351}"/>
              </a:ext>
            </a:extLst>
          </p:cNvPr>
          <p:cNvSpPr>
            <a:spLocks noGrp="1"/>
          </p:cNvSpPr>
          <p:nvPr>
            <p:ph type="title"/>
          </p:nvPr>
        </p:nvSpPr>
        <p:spPr>
          <a:xfrm>
            <a:off x="335731" y="2181621"/>
            <a:ext cx="11086475" cy="1620835"/>
          </a:xfrm>
        </p:spPr>
        <p:txBody>
          <a:bodyPr>
            <a:normAutofit fontScale="900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a:t>Questions/discussion</a:t>
            </a:r>
            <a:br>
              <a:rPr kumimoji="0" lang="en-US" sz="9600" b="0" i="0" u="none" strike="noStrike" kern="1200" cap="none" spc="0" normalizeH="0" baseline="0" noProof="0" dirty="0">
                <a:ln>
                  <a:noFill/>
                </a:ln>
                <a:effectLst/>
                <a:uLnTx/>
                <a:uFillTx/>
                <a:latin typeface="Calibri" panose="020F0502020204030204"/>
                <a:ea typeface="+mn-ea"/>
                <a:cs typeface="+mn-cs"/>
              </a:rPr>
            </a:br>
            <a:br>
              <a:rPr lang="en-US" sz="6000" dirty="0">
                <a:solidFill>
                  <a:prstClr val="black"/>
                </a:solidFill>
                <a:latin typeface="Calibri" panose="020F0502020204030204"/>
              </a:rPr>
            </a:br>
            <a:br>
              <a:rPr lang="en-US" sz="2000" dirty="0">
                <a:latin typeface="+mn-lt"/>
                <a:cs typeface="Calibri"/>
              </a:rPr>
            </a:br>
            <a:br>
              <a:rPr lang="en-US" sz="6000" dirty="0">
                <a:latin typeface="Calibri" panose="020F0502020204030204"/>
                <a:cs typeface="Calibri"/>
              </a:rPr>
            </a:br>
            <a:endParaRPr lang="en-US" dirty="0"/>
          </a:p>
        </p:txBody>
      </p:sp>
      <p:sp>
        <p:nvSpPr>
          <p:cNvPr id="4" name="Slide Number Placeholder 3">
            <a:extLst>
              <a:ext uri="{FF2B5EF4-FFF2-40B4-BE49-F238E27FC236}">
                <a16:creationId xmlns:a16="http://schemas.microsoft.com/office/drawing/2014/main" id="{72187C6C-67A5-1A0A-0C91-E682ABF739CA}"/>
              </a:ext>
            </a:extLst>
          </p:cNvPr>
          <p:cNvSpPr>
            <a:spLocks noGrp="1"/>
          </p:cNvSpPr>
          <p:nvPr>
            <p:ph type="sldNum" sz="quarter" idx="11"/>
          </p:nvPr>
        </p:nvSpPr>
        <p:spPr/>
        <p:txBody>
          <a:bodyPr/>
          <a:lstStyle/>
          <a:p>
            <a:fld id="{383B7B7A-CDDA-7C44-B1B0-1F1E45567B3B}" type="slidenum">
              <a:rPr lang="en-US" smtClean="0"/>
              <a:pPr/>
              <a:t>30</a:t>
            </a:fld>
            <a:endParaRPr lang="en-US"/>
          </a:p>
        </p:txBody>
      </p:sp>
      <p:pic>
        <p:nvPicPr>
          <p:cNvPr id="3" name="Picture 2">
            <a:extLst>
              <a:ext uri="{FF2B5EF4-FFF2-40B4-BE49-F238E27FC236}">
                <a16:creationId xmlns:a16="http://schemas.microsoft.com/office/drawing/2014/main" id="{132A79AB-5B99-D787-0154-C1D0CD323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7287" y="5213287"/>
            <a:ext cx="1644713" cy="1644713"/>
          </a:xfrm>
          <a:prstGeom prst="rect">
            <a:avLst/>
          </a:prstGeom>
        </p:spPr>
      </p:pic>
      <p:pic>
        <p:nvPicPr>
          <p:cNvPr id="5" name="Picture 4">
            <a:extLst>
              <a:ext uri="{FF2B5EF4-FFF2-40B4-BE49-F238E27FC236}">
                <a16:creationId xmlns:a16="http://schemas.microsoft.com/office/drawing/2014/main" id="{F6042FA5-C323-D208-0F08-EEB333CEB47C}"/>
              </a:ext>
            </a:extLst>
          </p:cNvPr>
          <p:cNvPicPr>
            <a:picLocks noChangeAspect="1"/>
          </p:cNvPicPr>
          <p:nvPr/>
        </p:nvPicPr>
        <p:blipFill>
          <a:blip r:embed="rId3"/>
          <a:stretch>
            <a:fillRect/>
          </a:stretch>
        </p:blipFill>
        <p:spPr>
          <a:xfrm>
            <a:off x="4136542" y="129945"/>
            <a:ext cx="3918916" cy="1765766"/>
          </a:xfrm>
          <a:prstGeom prst="rect">
            <a:avLst/>
          </a:prstGeom>
        </p:spPr>
      </p:pic>
    </p:spTree>
    <p:extLst>
      <p:ext uri="{BB962C8B-B14F-4D97-AF65-F5344CB8AC3E}">
        <p14:creationId xmlns:p14="http://schemas.microsoft.com/office/powerpoint/2010/main" val="2151171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97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a:normAutofit/>
          </a:bodyPr>
          <a:lstStyle/>
          <a:p>
            <a:endParaRPr lang="en-US" sz="1400" dirty="0"/>
          </a:p>
          <a:p>
            <a:endParaRPr lang="en-US" sz="1400" dirty="0"/>
          </a:p>
          <a:p>
            <a:endParaRPr lang="en-US" sz="1400" dirty="0"/>
          </a:p>
          <a:p>
            <a:pPr marL="457200" lvl="1" indent="0" algn="ctr">
              <a:buNone/>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Autofit/>
          </a:bodyPr>
          <a:lstStyle/>
          <a:p>
            <a:pPr algn="ctr"/>
            <a:br>
              <a:rPr lang="en-US" sz="4400" b="1" dirty="0"/>
            </a:br>
            <a:r>
              <a:rPr lang="en-US" sz="4400" b="1" dirty="0"/>
              <a:t>Ohio family &amp; children first</a:t>
            </a:r>
            <a:br>
              <a:rPr lang="en-US" sz="4400" b="1" dirty="0"/>
            </a:br>
            <a:r>
              <a:rPr lang="en-US" sz="4400" b="1" dirty="0"/>
              <a:t>fiscal 101</a:t>
            </a:r>
            <a:endParaRPr lang="en-US" sz="44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4</a:t>
            </a:fld>
            <a:endParaRPr lang="en-US"/>
          </a:p>
        </p:txBody>
      </p:sp>
      <p:pic>
        <p:nvPicPr>
          <p:cNvPr id="3" name="Picture 2">
            <a:extLst>
              <a:ext uri="{FF2B5EF4-FFF2-40B4-BE49-F238E27FC236}">
                <a16:creationId xmlns:a16="http://schemas.microsoft.com/office/drawing/2014/main" id="{89853B2D-C1E5-5829-DE99-B170F804C841}"/>
              </a:ext>
            </a:extLst>
          </p:cNvPr>
          <p:cNvPicPr>
            <a:picLocks noChangeAspect="1"/>
          </p:cNvPicPr>
          <p:nvPr/>
        </p:nvPicPr>
        <p:blipFill>
          <a:blip r:embed="rId2"/>
          <a:stretch>
            <a:fillRect/>
          </a:stretch>
        </p:blipFill>
        <p:spPr>
          <a:xfrm>
            <a:off x="4697236" y="3049082"/>
            <a:ext cx="2365513" cy="2365513"/>
          </a:xfrm>
          <a:prstGeom prst="rect">
            <a:avLst/>
          </a:prstGeom>
        </p:spPr>
      </p:pic>
      <p:sp>
        <p:nvSpPr>
          <p:cNvPr id="5" name="TextBox 4">
            <a:extLst>
              <a:ext uri="{FF2B5EF4-FFF2-40B4-BE49-F238E27FC236}">
                <a16:creationId xmlns:a16="http://schemas.microsoft.com/office/drawing/2014/main" id="{AF5DF7D4-0190-88EA-5513-572129988BA6}"/>
              </a:ext>
            </a:extLst>
          </p:cNvPr>
          <p:cNvSpPr txBox="1"/>
          <p:nvPr/>
        </p:nvSpPr>
        <p:spPr>
          <a:xfrm>
            <a:off x="1738266" y="3228490"/>
            <a:ext cx="2100404" cy="369332"/>
          </a:xfrm>
          <a:prstGeom prst="rect">
            <a:avLst/>
          </a:prstGeom>
          <a:noFill/>
        </p:spPr>
        <p:txBody>
          <a:bodyPr wrap="square">
            <a:spAutoFit/>
          </a:bodyPr>
          <a:lstStyle/>
          <a:p>
            <a:r>
              <a:rPr lang="en-US" dirty="0">
                <a:solidFill>
                  <a:schemeClr val="bg2">
                    <a:lumMod val="90000"/>
                  </a:schemeClr>
                </a:solidFill>
              </a:rPr>
              <a:t>DRAFT VERSION</a:t>
            </a:r>
          </a:p>
        </p:txBody>
      </p:sp>
      <p:sp>
        <p:nvSpPr>
          <p:cNvPr id="7" name="TextBox 6">
            <a:extLst>
              <a:ext uri="{FF2B5EF4-FFF2-40B4-BE49-F238E27FC236}">
                <a16:creationId xmlns:a16="http://schemas.microsoft.com/office/drawing/2014/main" id="{C0A0101E-A009-5C73-8BD9-A956243D717B}"/>
              </a:ext>
            </a:extLst>
          </p:cNvPr>
          <p:cNvSpPr txBox="1"/>
          <p:nvPr/>
        </p:nvSpPr>
        <p:spPr>
          <a:xfrm>
            <a:off x="7333307" y="3228490"/>
            <a:ext cx="2263366" cy="369332"/>
          </a:xfrm>
          <a:prstGeom prst="rect">
            <a:avLst/>
          </a:prstGeom>
          <a:noFill/>
        </p:spPr>
        <p:txBody>
          <a:bodyPr wrap="square">
            <a:spAutoFit/>
          </a:bodyPr>
          <a:lstStyle/>
          <a:p>
            <a:r>
              <a:rPr lang="en-US" dirty="0">
                <a:solidFill>
                  <a:schemeClr val="bg2">
                    <a:lumMod val="90000"/>
                  </a:schemeClr>
                </a:solidFill>
              </a:rPr>
              <a:t>DRAFT VERSION</a:t>
            </a:r>
          </a:p>
        </p:txBody>
      </p:sp>
    </p:spTree>
    <p:extLst>
      <p:ext uri="{BB962C8B-B14F-4D97-AF65-F5344CB8AC3E}">
        <p14:creationId xmlns:p14="http://schemas.microsoft.com/office/powerpoint/2010/main" val="293377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386810" y="503033"/>
            <a:ext cx="10515600" cy="282683"/>
          </a:xfrm>
        </p:spPr>
        <p:txBody>
          <a:bodyPr>
            <a:noAutofit/>
          </a:bodyPr>
          <a:lstStyle/>
          <a:p>
            <a:pPr algn="ctr"/>
            <a:r>
              <a:rPr lang="en-US" sz="2000" dirty="0"/>
              <a:t>Table of contents</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5</a:t>
            </a:fld>
            <a:endParaRPr lang="en-US"/>
          </a:p>
        </p:txBody>
      </p:sp>
      <p:sp>
        <p:nvSpPr>
          <p:cNvPr id="2" name="Text Placeholder 1">
            <a:extLst>
              <a:ext uri="{FF2B5EF4-FFF2-40B4-BE49-F238E27FC236}">
                <a16:creationId xmlns:a16="http://schemas.microsoft.com/office/drawing/2014/main" id="{A78DAE02-7710-1317-1E20-A01D49123B0E}"/>
              </a:ext>
            </a:extLst>
          </p:cNvPr>
          <p:cNvSpPr>
            <a:spLocks noGrp="1"/>
          </p:cNvSpPr>
          <p:nvPr/>
        </p:nvSpPr>
        <p:spPr>
          <a:xfrm>
            <a:off x="590009" y="1080238"/>
            <a:ext cx="4695454" cy="534671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20040">
              <a:lnSpc>
                <a:spcPct val="90000"/>
              </a:lnSpc>
              <a:spcBef>
                <a:spcPts val="500"/>
              </a:spcBef>
              <a:spcAft>
                <a:spcPts val="0"/>
              </a:spcAft>
              <a:buClrTx/>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n-lt"/>
              <a:ea typeface="Calibri" panose="020F0502020204030204"/>
              <a:cs typeface="Calibri" panose="020F0502020204030204"/>
            </a:endParaRPr>
          </a:p>
          <a:p>
            <a:pPr algn="just" fontAlgn="base"/>
            <a:r>
              <a:rPr lang="en-US" sz="1200" dirty="0">
                <a:solidFill>
                  <a:srgbClr val="000000"/>
                </a:solidFill>
                <a:latin typeface="Calibri"/>
                <a:ea typeface="Open Sans"/>
                <a:cs typeface="Open Sans"/>
              </a:rPr>
              <a:t>​</a:t>
            </a:r>
            <a:endParaRPr lang="en-US" sz="1200" dirty="0"/>
          </a:p>
          <a:p>
            <a:pPr algn="just"/>
            <a:endParaRPr lang="en-US" dirty="0"/>
          </a:p>
          <a:p>
            <a:endParaRPr lang="en-US" dirty="0"/>
          </a:p>
        </p:txBody>
      </p:sp>
      <p:sp>
        <p:nvSpPr>
          <p:cNvPr id="4" name="TextBox 3">
            <a:extLst>
              <a:ext uri="{FF2B5EF4-FFF2-40B4-BE49-F238E27FC236}">
                <a16:creationId xmlns:a16="http://schemas.microsoft.com/office/drawing/2014/main" id="{DFCB95A3-6029-099C-A6B3-C23B2A95D8AF}"/>
              </a:ext>
            </a:extLst>
          </p:cNvPr>
          <p:cNvSpPr txBox="1"/>
          <p:nvPr/>
        </p:nvSpPr>
        <p:spPr>
          <a:xfrm>
            <a:off x="5655732" y="730846"/>
            <a:ext cx="6294842"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endParaRPr lang="en-US" sz="1600" b="1" dirty="0"/>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4. Returning Unspent Funds </a:t>
            </a:r>
            <a:r>
              <a:rPr lang="en-US" sz="1600" dirty="0"/>
              <a:t>(slide 19)</a:t>
            </a:r>
          </a:p>
          <a:p>
            <a:pPr marL="0" indent="0">
              <a:buNone/>
            </a:pPr>
            <a:endParaRPr lang="en-US" sz="1400" dirty="0"/>
          </a:p>
          <a:p>
            <a:pPr marL="0" indent="0">
              <a:buNone/>
            </a:pPr>
            <a:r>
              <a:rPr lang="en-US" sz="1600" b="1" dirty="0"/>
              <a:t>5. Fiscal Resources</a:t>
            </a:r>
          </a:p>
          <a:p>
            <a:pPr lvl="1">
              <a:buFont typeface="Wingdings" panose="05000000000000000000" pitchFamily="2" charset="2"/>
              <a:buChar char="§"/>
            </a:pPr>
            <a:r>
              <a:rPr lang="en-US" sz="1600" dirty="0"/>
              <a:t> OFCF website (slide 20)</a:t>
            </a:r>
          </a:p>
          <a:p>
            <a:pPr lvl="1">
              <a:buFont typeface="Wingdings" panose="05000000000000000000" pitchFamily="2" charset="2"/>
              <a:buChar char="§"/>
            </a:pPr>
            <a:r>
              <a:rPr lang="en-US" sz="1600" dirty="0"/>
              <a:t> Ohio Revised Code + Ohio Administrative Code (slide 21)</a:t>
            </a:r>
          </a:p>
          <a:p>
            <a:pPr marL="457200" lvl="1" indent="0">
              <a:buNone/>
            </a:pPr>
            <a:endParaRPr lang="en-US" sz="1600" dirty="0"/>
          </a:p>
          <a:p>
            <a:pPr marL="0" indent="0">
              <a:buNone/>
            </a:pPr>
            <a:r>
              <a:rPr lang="en-US" sz="1600" b="1" dirty="0"/>
              <a:t>6.  Administrative Agent Roles &amp; Responsibilities </a:t>
            </a:r>
            <a:r>
              <a:rPr lang="en-US" sz="1600" dirty="0"/>
              <a:t>(slide 22 – 23)</a:t>
            </a:r>
          </a:p>
          <a:p>
            <a:pPr marL="800100" lvl="1" indent="-342900">
              <a:buFont typeface="+mj-lt"/>
              <a:buAutoNum type="arabicPeriod"/>
            </a:pPr>
            <a:endParaRPr lang="en-US" sz="1600" b="1" dirty="0"/>
          </a:p>
          <a:p>
            <a:pPr marL="0" indent="0">
              <a:buNone/>
            </a:pPr>
            <a:r>
              <a:rPr lang="en-US" sz="1600" b="1" dirty="0"/>
              <a:t>7. SEFA and Hinkle reporting (AOS) </a:t>
            </a:r>
            <a:r>
              <a:rPr lang="en-US" sz="1600" dirty="0"/>
              <a:t>(slide 24)</a:t>
            </a:r>
          </a:p>
        </p:txBody>
      </p:sp>
      <p:sp>
        <p:nvSpPr>
          <p:cNvPr id="6" name="TextBox 5">
            <a:extLst>
              <a:ext uri="{FF2B5EF4-FFF2-40B4-BE49-F238E27FC236}">
                <a16:creationId xmlns:a16="http://schemas.microsoft.com/office/drawing/2014/main" id="{585A8714-9CB5-DA96-7114-E35160CFBC24}"/>
              </a:ext>
            </a:extLst>
          </p:cNvPr>
          <p:cNvSpPr txBox="1"/>
          <p:nvPr/>
        </p:nvSpPr>
        <p:spPr>
          <a:xfrm>
            <a:off x="386810" y="1704996"/>
            <a:ext cx="4963788" cy="4247317"/>
          </a:xfrm>
          <a:prstGeom prst="rect">
            <a:avLst/>
          </a:prstGeom>
          <a:noFill/>
        </p:spPr>
        <p:txBody>
          <a:bodyPr wrap="square" lIns="91440" tIns="45720" rIns="91440" bIns="45720" anchor="t">
            <a:spAutoFit/>
          </a:bodyPr>
          <a:lstStyle/>
          <a:p>
            <a:pPr marL="0" indent="0">
              <a:buNone/>
            </a:pPr>
            <a:r>
              <a:rPr lang="en-US" sz="1600" b="1" dirty="0"/>
              <a:t>1. Subgrant Agreement (ODJFS &amp; FCFC) </a:t>
            </a:r>
            <a:r>
              <a:rPr lang="en-US" sz="1600" dirty="0"/>
              <a:t>– (slide 4)</a:t>
            </a:r>
          </a:p>
          <a:p>
            <a:pPr marL="342900" indent="-342900">
              <a:buFont typeface="+mj-lt"/>
              <a:buAutoNum type="arabicPeriod"/>
            </a:pPr>
            <a:endParaRPr lang="en-US" sz="1600" b="1" dirty="0"/>
          </a:p>
          <a:p>
            <a:pPr marL="0" indent="0">
              <a:buNone/>
            </a:pPr>
            <a:r>
              <a:rPr lang="en-US" sz="1600" b="1" dirty="0"/>
              <a:t>2. Allocation Chart Review </a:t>
            </a:r>
            <a:r>
              <a:rPr lang="en-US" sz="1600" dirty="0"/>
              <a:t>– (slide 5-6)</a:t>
            </a:r>
            <a:endParaRPr lang="en-US" sz="1600" dirty="0">
              <a:ea typeface="Source Sans Pro"/>
            </a:endParaRPr>
          </a:p>
          <a:p>
            <a:pPr lvl="1">
              <a:buFont typeface="Wingdings" panose="05000000000000000000" pitchFamily="2" charset="2"/>
              <a:buChar char="§"/>
            </a:pPr>
            <a:r>
              <a:rPr lang="en-US" sz="1600" dirty="0"/>
              <a:t> Advancement vs Reimbursement</a:t>
            </a:r>
          </a:p>
          <a:p>
            <a:pPr marL="800100" lvl="1" indent="-342900">
              <a:buFont typeface="+mj-lt"/>
              <a:buAutoNum type="arabicPeriod"/>
            </a:pPr>
            <a:endParaRPr lang="en-US" sz="1600" dirty="0"/>
          </a:p>
          <a:p>
            <a:pPr marL="0" indent="0">
              <a:buNone/>
            </a:pPr>
            <a:r>
              <a:rPr lang="en-US" sz="1600" b="1" dirty="0"/>
              <a:t>3. Reporting Requirements </a:t>
            </a:r>
          </a:p>
          <a:p>
            <a:pPr lvl="1">
              <a:buFont typeface="Wingdings" panose="05000000000000000000" pitchFamily="2" charset="2"/>
              <a:buChar char="§"/>
            </a:pPr>
            <a:r>
              <a:rPr lang="en-US" sz="1600" dirty="0"/>
              <a:t>Monthly expense reporting</a:t>
            </a:r>
          </a:p>
          <a:p>
            <a:pPr marL="1200150" lvl="2" indent="-285750">
              <a:buFont typeface="Arial" panose="020B0604020202020204" pitchFamily="34" charset="0"/>
              <a:buChar char="•"/>
            </a:pPr>
            <a:r>
              <a:rPr lang="en-US" sz="1600" dirty="0"/>
              <a:t>OASCIS  (slide 7-8)</a:t>
            </a:r>
          </a:p>
          <a:p>
            <a:pPr marL="1200150" lvl="2" indent="-285750">
              <a:buFont typeface="Arial" panose="020B0604020202020204" pitchFamily="34" charset="0"/>
              <a:buChar char="•"/>
            </a:pPr>
            <a:r>
              <a:rPr lang="en-US" sz="1600" dirty="0"/>
              <a:t>Spreadsheet (slide 9)</a:t>
            </a:r>
          </a:p>
          <a:p>
            <a:pPr marL="1200150" lvl="2" indent="-285750">
              <a:buFont typeface="Arial" panose="020B0604020202020204" pitchFamily="34" charset="0"/>
              <a:buChar char="•"/>
            </a:pPr>
            <a:r>
              <a:rPr lang="en-US" sz="1600" dirty="0"/>
              <a:t>CFIS counties only (slide 10)</a:t>
            </a:r>
          </a:p>
          <a:p>
            <a:pPr marL="1200150" lvl="2" indent="-285750">
              <a:buFont typeface="Arial" panose="020B0604020202020204" pitchFamily="34" charset="0"/>
              <a:buChar char="•"/>
            </a:pPr>
            <a:endParaRPr lang="en-US" sz="1600" dirty="0"/>
          </a:p>
          <a:p>
            <a:pPr lvl="1">
              <a:buFont typeface="Wingdings" panose="05000000000000000000" pitchFamily="2" charset="2"/>
              <a:buChar char="§"/>
            </a:pPr>
            <a:r>
              <a:rPr lang="en-US" sz="1600" dirty="0"/>
              <a:t>Annual Pooled Fund reporting </a:t>
            </a:r>
          </a:p>
          <a:p>
            <a:pPr marL="1200150" lvl="2" indent="-285750">
              <a:buFont typeface="Arial" panose="020B0604020202020204" pitchFamily="34" charset="0"/>
              <a:buChar char="•"/>
            </a:pPr>
            <a:r>
              <a:rPr lang="en-US" sz="1600" dirty="0"/>
              <a:t>Flexible/General (slide 11-14)</a:t>
            </a:r>
          </a:p>
          <a:p>
            <a:pPr marL="1200150" lvl="2" indent="-285750">
              <a:buFont typeface="Arial" panose="020B0604020202020204" pitchFamily="34" charset="0"/>
              <a:buChar char="•"/>
            </a:pPr>
            <a:r>
              <a:rPr lang="en-US" sz="1600" dirty="0"/>
              <a:t>MSY/PCSA Restricted (slide 15-17)</a:t>
            </a:r>
          </a:p>
          <a:p>
            <a:pPr marL="1200150" lvl="2" indent="-285750">
              <a:buFont typeface="Arial" panose="020B0604020202020204" pitchFamily="34" charset="0"/>
              <a:buChar char="•"/>
            </a:pPr>
            <a:endParaRPr lang="en-US" sz="1600" dirty="0"/>
          </a:p>
          <a:p>
            <a:pPr lvl="1">
              <a:buFont typeface="Wingdings" panose="05000000000000000000" pitchFamily="2" charset="2"/>
              <a:buChar char="§"/>
            </a:pPr>
            <a:r>
              <a:rPr lang="en-US" sz="1600" dirty="0"/>
              <a:t>OCBF application – (slide 18)</a:t>
            </a:r>
            <a:endParaRPr lang="en-US" sz="2000" dirty="0"/>
          </a:p>
          <a:p>
            <a:endParaRPr lang="en-US" sz="1400" b="1" dirty="0"/>
          </a:p>
        </p:txBody>
      </p:sp>
      <p:pic>
        <p:nvPicPr>
          <p:cNvPr id="3" name="Picture 2">
            <a:extLst>
              <a:ext uri="{FF2B5EF4-FFF2-40B4-BE49-F238E27FC236}">
                <a16:creationId xmlns:a16="http://schemas.microsoft.com/office/drawing/2014/main" id="{E1E01035-BAF2-61AA-7EF2-E82727DABF91}"/>
              </a:ext>
            </a:extLst>
          </p:cNvPr>
          <p:cNvPicPr>
            <a:picLocks noChangeAspect="1"/>
          </p:cNvPicPr>
          <p:nvPr/>
        </p:nvPicPr>
        <p:blipFill>
          <a:blip r:embed="rId3"/>
          <a:stretch>
            <a:fillRect/>
          </a:stretch>
        </p:blipFill>
        <p:spPr>
          <a:xfrm>
            <a:off x="7342360" y="4562948"/>
            <a:ext cx="2043285" cy="2158528"/>
          </a:xfrm>
          <a:prstGeom prst="rect">
            <a:avLst/>
          </a:prstGeom>
        </p:spPr>
      </p:pic>
      <p:sp>
        <p:nvSpPr>
          <p:cNvPr id="5" name="TextBox 4">
            <a:extLst>
              <a:ext uri="{FF2B5EF4-FFF2-40B4-BE49-F238E27FC236}">
                <a16:creationId xmlns:a16="http://schemas.microsoft.com/office/drawing/2014/main" id="{4E859941-2421-356D-C4AE-51AA0E23EBC6}"/>
              </a:ext>
            </a:extLst>
          </p:cNvPr>
          <p:cNvSpPr txBox="1"/>
          <p:nvPr/>
        </p:nvSpPr>
        <p:spPr>
          <a:xfrm>
            <a:off x="205902" y="785716"/>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2561382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vert="horz" lIns="91440" tIns="45720" rIns="91440" bIns="45720" rtlCol="0" anchor="t">
            <a:normAutofit/>
          </a:bodyPr>
          <a:lstStyle/>
          <a:p>
            <a:pPr marL="285750" indent="-285750">
              <a:buFont typeface="Arial" panose="020B0604020202020204" pitchFamily="34" charset="0"/>
              <a:buChar char="•"/>
            </a:pPr>
            <a:r>
              <a:rPr lang="en-US" sz="1600" dirty="0"/>
              <a:t>ODJFS (now ODCY) and your FCFC have a signed subgrant agreement that spans two years. Current (SFY24-25).</a:t>
            </a:r>
          </a:p>
          <a:p>
            <a:pPr marL="285750" indent="-285750">
              <a:buFont typeface="Arial" panose="020B0604020202020204" pitchFamily="34" charset="0"/>
              <a:buChar char="•"/>
            </a:pPr>
            <a:r>
              <a:rPr lang="en-US" sz="1600" dirty="0"/>
              <a:t>The subgrant agreement is drafted by the State’s legal contracts department. The draft subgrant agreement is then sent to the FCFC administrative agent for review and signature. Once the signature is obtained by the AA, OFCF then forwards to State Director’s office for signature. The agreement is considered fully executed after signed by our Director and final copy is sent to the FCFC.</a:t>
            </a:r>
          </a:p>
          <a:p>
            <a:pPr marL="285750" indent="-285750">
              <a:buFont typeface="Arial" panose="020B0604020202020204" pitchFamily="34" charset="0"/>
              <a:buChar char="•"/>
            </a:pPr>
            <a:r>
              <a:rPr lang="en-US" sz="1600" dirty="0"/>
              <a:t>The subgrant agreement outlines key information needed to use the funding granted to your FCFC appropriately. Highlighted sections include:</a:t>
            </a:r>
          </a:p>
          <a:p>
            <a:pPr lvl="2"/>
            <a:r>
              <a:rPr lang="en-US" sz="1400" b="1" dirty="0">
                <a:ea typeface="Open Sans"/>
                <a:cs typeface="Open Sans"/>
              </a:rPr>
              <a:t>Article I</a:t>
            </a:r>
            <a:r>
              <a:rPr lang="en-US" sz="1400" dirty="0">
                <a:ea typeface="Open Sans"/>
                <a:cs typeface="Open Sans"/>
              </a:rPr>
              <a:t>. Purpose of Subgrant Activities – attachment A outlines the purpose and responsibilities expected by the FCFC.</a:t>
            </a:r>
          </a:p>
          <a:p>
            <a:pPr lvl="2"/>
            <a:r>
              <a:rPr lang="en-US" sz="1400" b="1" dirty="0"/>
              <a:t>Article II</a:t>
            </a:r>
            <a:r>
              <a:rPr lang="en-US" sz="1400" dirty="0"/>
              <a:t>. Effective Date of Subgrant – provides the date span of the agreement. This agreement is renewed each biennium.</a:t>
            </a:r>
          </a:p>
          <a:p>
            <a:pPr lvl="2"/>
            <a:r>
              <a:rPr lang="en-US" sz="1400" b="1" dirty="0"/>
              <a:t>Article III</a:t>
            </a:r>
            <a:r>
              <a:rPr lang="en-US" sz="1400" dirty="0"/>
              <a:t>. Amount of Subgrant Payments – shows a biennium funding total and an annual funding total awarded to the FCFC.</a:t>
            </a:r>
          </a:p>
          <a:p>
            <a:pPr lvl="2"/>
            <a:r>
              <a:rPr lang="en-US" sz="1400" b="1" dirty="0"/>
              <a:t>Attachment A</a:t>
            </a:r>
            <a:r>
              <a:rPr lang="en-US" sz="1400" dirty="0"/>
              <a:t>: Purpose and Deliverables - outlines specific deliverables the Administrative Agent is expected to adhere to, reporting requirements and deadlines for each funding stream.</a:t>
            </a:r>
          </a:p>
          <a:p>
            <a:pPr lvl="2"/>
            <a:r>
              <a:rPr lang="en-US" sz="1400" b="1" dirty="0"/>
              <a:t>Attachment B</a:t>
            </a:r>
            <a:r>
              <a:rPr lang="en-US" sz="1400" dirty="0"/>
              <a:t>: Allocation Chart – displays the various funding categories and amounts awarded to each FCFC</a:t>
            </a:r>
          </a:p>
          <a:p>
            <a:pPr lvl="2"/>
            <a:r>
              <a:rPr lang="en-US" sz="1400" b="1" dirty="0"/>
              <a:t>Attachment C</a:t>
            </a:r>
            <a:r>
              <a:rPr lang="en-US" sz="1400" dirty="0"/>
              <a:t>: FCSS Guidance Document – includes guidelines and requirements for utilizing FCSS funding properly, important definitions, reporting requirements and deadlines.</a:t>
            </a:r>
          </a:p>
          <a:p>
            <a:pPr lvl="2"/>
            <a:r>
              <a:rPr lang="en-US" sz="1400" b="1" dirty="0"/>
              <a:t>Attachment D</a:t>
            </a:r>
            <a:r>
              <a:rPr lang="en-US" sz="1400" dirty="0"/>
              <a:t>: Pooled Fund Guidance Document - includes guidelines and requirements for utilizing Flexible/General and MSY/PCSA Restricted funding properly, important definitions, reporting requirements and deadlines.</a:t>
            </a:r>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fontScale="90000"/>
          </a:bodyPr>
          <a:lstStyle/>
          <a:p>
            <a:pPr algn="ctr"/>
            <a:r>
              <a:rPr lang="en-US" dirty="0"/>
              <a:t>Subgrant agreement</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6</a:t>
            </a:fld>
            <a:endParaRPr lang="en-US"/>
          </a:p>
        </p:txBody>
      </p:sp>
      <p:sp>
        <p:nvSpPr>
          <p:cNvPr id="3" name="TextBox 2">
            <a:extLst>
              <a:ext uri="{FF2B5EF4-FFF2-40B4-BE49-F238E27FC236}">
                <a16:creationId xmlns:a16="http://schemas.microsoft.com/office/drawing/2014/main" id="{02C0C861-0FCF-2E5C-BD57-FB0A3FB49CBC}"/>
              </a:ext>
            </a:extLst>
          </p:cNvPr>
          <p:cNvSpPr txBox="1"/>
          <p:nvPr/>
        </p:nvSpPr>
        <p:spPr>
          <a:xfrm>
            <a:off x="205902" y="724277"/>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149004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386810" y="503033"/>
            <a:ext cx="10515600" cy="282683"/>
          </a:xfrm>
        </p:spPr>
        <p:txBody>
          <a:bodyPr>
            <a:noAutofit/>
          </a:bodyPr>
          <a:lstStyle/>
          <a:p>
            <a:pPr algn="ctr"/>
            <a:r>
              <a:rPr lang="en-US" sz="2000" dirty="0"/>
              <a:t>Allocation chart review</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7</a:t>
            </a:fld>
            <a:endParaRPr lang="en-US"/>
          </a:p>
        </p:txBody>
      </p:sp>
      <p:sp>
        <p:nvSpPr>
          <p:cNvPr id="2" name="Text Placeholder 1">
            <a:extLst>
              <a:ext uri="{FF2B5EF4-FFF2-40B4-BE49-F238E27FC236}">
                <a16:creationId xmlns:a16="http://schemas.microsoft.com/office/drawing/2014/main" id="{A78DAE02-7710-1317-1E20-A01D49123B0E}"/>
              </a:ext>
            </a:extLst>
          </p:cNvPr>
          <p:cNvSpPr>
            <a:spLocks noGrp="1"/>
          </p:cNvSpPr>
          <p:nvPr/>
        </p:nvSpPr>
        <p:spPr>
          <a:xfrm>
            <a:off x="590009" y="1080238"/>
            <a:ext cx="4695454" cy="534671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20040">
              <a:lnSpc>
                <a:spcPct val="90000"/>
              </a:lnSpc>
              <a:spcBef>
                <a:spcPts val="500"/>
              </a:spcBef>
              <a:spcAft>
                <a:spcPts val="0"/>
              </a:spcAft>
              <a:buClrTx/>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n-lt"/>
              <a:ea typeface="Calibri" panose="020F0502020204030204"/>
              <a:cs typeface="Calibri" panose="020F0502020204030204"/>
            </a:endParaRPr>
          </a:p>
          <a:p>
            <a:pPr algn="just" fontAlgn="base"/>
            <a:r>
              <a:rPr lang="en-US" sz="1200" dirty="0">
                <a:solidFill>
                  <a:srgbClr val="000000"/>
                </a:solidFill>
                <a:latin typeface="Calibri"/>
                <a:ea typeface="Open Sans"/>
                <a:cs typeface="Open Sans"/>
              </a:rPr>
              <a:t>​</a:t>
            </a:r>
            <a:endParaRPr lang="en-US" sz="1200" dirty="0"/>
          </a:p>
          <a:p>
            <a:pPr algn="just"/>
            <a:endParaRPr lang="en-US" dirty="0"/>
          </a:p>
          <a:p>
            <a:endParaRPr lang="en-US" dirty="0"/>
          </a:p>
        </p:txBody>
      </p:sp>
      <p:sp>
        <p:nvSpPr>
          <p:cNvPr id="4" name="TextBox 3">
            <a:extLst>
              <a:ext uri="{FF2B5EF4-FFF2-40B4-BE49-F238E27FC236}">
                <a16:creationId xmlns:a16="http://schemas.microsoft.com/office/drawing/2014/main" id="{DFCB95A3-6029-099C-A6B3-C23B2A95D8AF}"/>
              </a:ext>
            </a:extLst>
          </p:cNvPr>
          <p:cNvSpPr txBox="1"/>
          <p:nvPr/>
        </p:nvSpPr>
        <p:spPr>
          <a:xfrm>
            <a:off x="5655733" y="730846"/>
            <a:ext cx="524667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Wingdings" panose="05000000000000000000" pitchFamily="2" charset="2"/>
              <a:buChar char="§"/>
            </a:pPr>
            <a:endParaRPr lang="en-US" sz="12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1200" b="1" dirty="0">
              <a:latin typeface="Times New Roman" panose="02020603050405020304" pitchFamily="18" charset="0"/>
              <a:cs typeface="Times New Roman" panose="02020603050405020304" pitchFamily="18" charset="0"/>
            </a:endParaRPr>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400" b="1" dirty="0"/>
          </a:p>
          <a:p>
            <a:pPr marL="0" indent="0">
              <a:buNone/>
            </a:pPr>
            <a:endParaRPr lang="en-US" sz="1400" b="1" dirty="0"/>
          </a:p>
          <a:p>
            <a:endParaRPr lang="en-US" sz="1400" b="1" dirty="0"/>
          </a:p>
          <a:p>
            <a:pPr marL="285750" indent="-285750">
              <a:buFont typeface="Arial" panose="020B0604020202020204" pitchFamily="34" charset="0"/>
              <a:buChar char="•"/>
            </a:pPr>
            <a:r>
              <a:rPr lang="en-US" sz="1400" b="1" dirty="0"/>
              <a:t>Administrative Agent </a:t>
            </a:r>
            <a:r>
              <a:rPr lang="en-US" sz="1400" dirty="0"/>
              <a:t>= the entity designated to perform fiscal tasks on behalf of the FCFC</a:t>
            </a:r>
          </a:p>
          <a:p>
            <a:endParaRPr lang="en-US" sz="1400" dirty="0"/>
          </a:p>
          <a:p>
            <a:endParaRPr lang="en-US" sz="1400" dirty="0">
              <a:solidFill>
                <a:srgbClr val="DE9442"/>
              </a:solidFill>
            </a:endParaRPr>
          </a:p>
          <a:p>
            <a:pPr marL="285750" indent="-285750">
              <a:buFont typeface="Arial" panose="020B0604020202020204" pitchFamily="34" charset="0"/>
              <a:buChar char="•"/>
            </a:pPr>
            <a:r>
              <a:rPr lang="en-US" sz="1400" b="1" dirty="0">
                <a:solidFill>
                  <a:srgbClr val="DE9442"/>
                </a:solidFill>
              </a:rPr>
              <a:t>Total Amount of Agreement Per Contract </a:t>
            </a:r>
            <a:r>
              <a:rPr lang="en-US" sz="1400" dirty="0"/>
              <a:t>= all funding awarded to the FCFC by OFCF for the fiscal year</a:t>
            </a:r>
          </a:p>
          <a:p>
            <a:endParaRPr lang="en-US" sz="1400" dirty="0"/>
          </a:p>
          <a:p>
            <a:endParaRPr lang="en-US" sz="1400" dirty="0"/>
          </a:p>
          <a:p>
            <a:pPr marL="285750" indent="-285750">
              <a:buFont typeface="Arial" panose="020B0604020202020204" pitchFamily="34" charset="0"/>
              <a:buChar char="•"/>
            </a:pPr>
            <a:r>
              <a:rPr lang="en-US" sz="1400" b="1" dirty="0">
                <a:solidFill>
                  <a:srgbClr val="C4C737"/>
                </a:solidFill>
              </a:rPr>
              <a:t>Total Amount of Advance </a:t>
            </a:r>
            <a:r>
              <a:rPr lang="en-US" sz="1400" b="1" dirty="0"/>
              <a:t>= </a:t>
            </a:r>
            <a:r>
              <a:rPr lang="en-US" sz="1400" dirty="0"/>
              <a:t>all advancement funding awarded to the FCFC by OFCF to include (OCBF, MSY Admin and FCSS/State GRF)</a:t>
            </a:r>
            <a:endParaRPr lang="en-US" sz="1400" b="1" dirty="0"/>
          </a:p>
          <a:p>
            <a:endParaRPr lang="en-US" sz="1400" b="1" dirty="0">
              <a:solidFill>
                <a:srgbClr val="00B0F0"/>
              </a:solidFill>
            </a:endParaRPr>
          </a:p>
          <a:p>
            <a:pPr>
              <a:buFont typeface="Wingdings" panose="05000000000000000000" pitchFamily="2" charset="2"/>
              <a:buChar char="§"/>
            </a:pPr>
            <a:endParaRPr lang="en-US" sz="1200" b="0" i="0"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85A8714-9CB5-DA96-7114-E35160CFBC24}"/>
              </a:ext>
            </a:extLst>
          </p:cNvPr>
          <p:cNvSpPr txBox="1"/>
          <p:nvPr/>
        </p:nvSpPr>
        <p:spPr>
          <a:xfrm>
            <a:off x="386810" y="1704996"/>
            <a:ext cx="4203297" cy="4093428"/>
          </a:xfrm>
          <a:prstGeom prst="rect">
            <a:avLst/>
          </a:prstGeom>
          <a:noFill/>
        </p:spPr>
        <p:txBody>
          <a:bodyPr wrap="square">
            <a:spAutoFit/>
          </a:bodyPr>
          <a:lstStyle/>
          <a:p>
            <a:pPr marL="0" indent="0">
              <a:buNone/>
            </a:pPr>
            <a:endParaRPr lang="en-US" sz="1800" b="1" dirty="0"/>
          </a:p>
          <a:p>
            <a:pPr marL="0" indent="0">
              <a:buNone/>
            </a:pPr>
            <a:endParaRPr lang="en-US" b="1" dirty="0"/>
          </a:p>
          <a:p>
            <a:endParaRPr lang="en-US" sz="1400" b="1" dirty="0"/>
          </a:p>
          <a:p>
            <a:endParaRPr lang="en-US" sz="1400" b="1" dirty="0"/>
          </a:p>
          <a:p>
            <a:pPr marL="285750" indent="-285750">
              <a:buFont typeface="Arial" panose="020B0604020202020204" pitchFamily="34" charset="0"/>
              <a:buChar char="•"/>
            </a:pPr>
            <a:r>
              <a:rPr lang="en-US" sz="1400" b="1" dirty="0"/>
              <a:t>Vendor ID </a:t>
            </a:r>
            <a:r>
              <a:rPr lang="en-US" sz="1400" dirty="0"/>
              <a:t>– the internal State department identification number assigned to your Administrative Agent for issuing payments </a:t>
            </a:r>
          </a:p>
          <a:p>
            <a:endParaRPr lang="en-US" sz="1400" dirty="0"/>
          </a:p>
          <a:p>
            <a:endParaRPr lang="en-US" sz="1400" dirty="0"/>
          </a:p>
          <a:p>
            <a:pPr marL="285750" indent="-285750">
              <a:buFont typeface="Arial" panose="020B0604020202020204" pitchFamily="34" charset="0"/>
              <a:buChar char="•"/>
            </a:pPr>
            <a:r>
              <a:rPr lang="en-US" sz="1400" b="1" dirty="0"/>
              <a:t>DIN#  </a:t>
            </a:r>
          </a:p>
          <a:p>
            <a:pPr lvl="1"/>
            <a:r>
              <a:rPr lang="en-US" sz="1400" dirty="0"/>
              <a:t>G stands for “Grant” as the type of agreement</a:t>
            </a:r>
          </a:p>
          <a:p>
            <a:pPr lvl="1"/>
            <a:r>
              <a:rPr lang="en-US" sz="1400" dirty="0"/>
              <a:t>XXXX - represents the last four digits of the agreement number assigned to your FCFC</a:t>
            </a:r>
          </a:p>
          <a:p>
            <a:pPr marL="457200" lvl="1" indent="0">
              <a:buNone/>
            </a:pPr>
            <a:endParaRPr lang="en-US" sz="1400" dirty="0"/>
          </a:p>
          <a:p>
            <a:pPr marL="457200" lvl="1" indent="0">
              <a:buNone/>
            </a:pPr>
            <a:endParaRPr lang="en-US" sz="1400" dirty="0"/>
          </a:p>
          <a:p>
            <a:pPr marL="285750" indent="-285750">
              <a:buFont typeface="Arial" panose="020B0604020202020204" pitchFamily="34" charset="0"/>
              <a:buChar char="•"/>
            </a:pPr>
            <a:r>
              <a:rPr lang="en-US" sz="1400" b="1" dirty="0"/>
              <a:t>County</a:t>
            </a:r>
            <a:r>
              <a:rPr lang="en-US" sz="1400" dirty="0"/>
              <a:t> = county FCFC name</a:t>
            </a:r>
          </a:p>
          <a:p>
            <a:pPr marL="0" indent="0">
              <a:buNone/>
            </a:pPr>
            <a:endParaRPr lang="en-US" sz="1400" b="1" dirty="0"/>
          </a:p>
        </p:txBody>
      </p:sp>
      <p:pic>
        <p:nvPicPr>
          <p:cNvPr id="7" name="Picture 6">
            <a:extLst>
              <a:ext uri="{FF2B5EF4-FFF2-40B4-BE49-F238E27FC236}">
                <a16:creationId xmlns:a16="http://schemas.microsoft.com/office/drawing/2014/main" id="{60CB7A97-A1F9-7913-E457-39EC5460FC3A}"/>
              </a:ext>
            </a:extLst>
          </p:cNvPr>
          <p:cNvPicPr>
            <a:picLocks noChangeAspect="1"/>
          </p:cNvPicPr>
          <p:nvPr/>
        </p:nvPicPr>
        <p:blipFill>
          <a:blip r:embed="rId3"/>
          <a:stretch>
            <a:fillRect/>
          </a:stretch>
        </p:blipFill>
        <p:spPr>
          <a:xfrm>
            <a:off x="0" y="990141"/>
            <a:ext cx="12192000" cy="1429710"/>
          </a:xfrm>
          <a:prstGeom prst="rect">
            <a:avLst/>
          </a:prstGeom>
        </p:spPr>
      </p:pic>
      <p:sp>
        <p:nvSpPr>
          <p:cNvPr id="3" name="TextBox 2">
            <a:extLst>
              <a:ext uri="{FF2B5EF4-FFF2-40B4-BE49-F238E27FC236}">
                <a16:creationId xmlns:a16="http://schemas.microsoft.com/office/drawing/2014/main" id="{317348C5-78A4-6DD5-B85A-561481EC2C57}"/>
              </a:ext>
            </a:extLst>
          </p:cNvPr>
          <p:cNvSpPr txBox="1"/>
          <p:nvPr/>
        </p:nvSpPr>
        <p:spPr>
          <a:xfrm>
            <a:off x="298764" y="660903"/>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107560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386810" y="503033"/>
            <a:ext cx="10515600" cy="282683"/>
          </a:xfrm>
        </p:spPr>
        <p:txBody>
          <a:bodyPr>
            <a:noAutofit/>
          </a:bodyPr>
          <a:lstStyle/>
          <a:p>
            <a:pPr algn="ctr"/>
            <a:r>
              <a:rPr lang="en-US" sz="2000" dirty="0"/>
              <a:t>Allocation chart review</a:t>
            </a: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8</a:t>
            </a:fld>
            <a:endParaRPr lang="en-US"/>
          </a:p>
        </p:txBody>
      </p:sp>
      <p:sp>
        <p:nvSpPr>
          <p:cNvPr id="2" name="Text Placeholder 1">
            <a:extLst>
              <a:ext uri="{FF2B5EF4-FFF2-40B4-BE49-F238E27FC236}">
                <a16:creationId xmlns:a16="http://schemas.microsoft.com/office/drawing/2014/main" id="{A78DAE02-7710-1317-1E20-A01D49123B0E}"/>
              </a:ext>
            </a:extLst>
          </p:cNvPr>
          <p:cNvSpPr>
            <a:spLocks noGrp="1"/>
          </p:cNvSpPr>
          <p:nvPr/>
        </p:nvSpPr>
        <p:spPr>
          <a:xfrm>
            <a:off x="590009" y="1080238"/>
            <a:ext cx="4695454" cy="5346715"/>
          </a:xfrm>
          <a:prstGeom prst="rect">
            <a:avLst/>
          </a:prstGeom>
        </p:spPr>
        <p:txBody>
          <a:bodyPr vert="horz" lIns="91440" tIns="45720" rIns="91440" bIns="45720" rtlCol="0" anchor="t">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20040">
              <a:lnSpc>
                <a:spcPct val="90000"/>
              </a:lnSpc>
              <a:spcBef>
                <a:spcPts val="500"/>
              </a:spcBef>
              <a:spcAft>
                <a:spcPts val="0"/>
              </a:spcAft>
              <a:buClrTx/>
              <a:buSzTx/>
              <a:buFont typeface="Arial" panose="020B0604020202020204" pitchFamily="34" charset="0"/>
              <a:buChar char="•"/>
              <a:defRPr/>
            </a:pPr>
            <a:endParaRPr lang="en-US" sz="1200" b="0" i="0" u="none" strike="noStrike" kern="1200" cap="none" spc="0" normalizeH="0" baseline="0" noProof="0" dirty="0">
              <a:ln>
                <a:noFill/>
              </a:ln>
              <a:solidFill>
                <a:prstClr val="black"/>
              </a:solidFill>
              <a:effectLst/>
              <a:uLnTx/>
              <a:uFillTx/>
              <a:latin typeface="+mn-lt"/>
              <a:ea typeface="Calibri" panose="020F0502020204030204"/>
              <a:cs typeface="Calibri" panose="020F0502020204030204"/>
            </a:endParaRPr>
          </a:p>
          <a:p>
            <a:pPr algn="just" fontAlgn="base"/>
            <a:r>
              <a:rPr lang="en-US" sz="1200" dirty="0">
                <a:solidFill>
                  <a:srgbClr val="000000"/>
                </a:solidFill>
                <a:latin typeface="Calibri"/>
                <a:ea typeface="Open Sans"/>
                <a:cs typeface="Open Sans"/>
              </a:rPr>
              <a:t>​</a:t>
            </a:r>
            <a:endParaRPr lang="en-US" sz="1200" dirty="0"/>
          </a:p>
          <a:p>
            <a:pPr algn="just"/>
            <a:endParaRPr lang="en-US" dirty="0"/>
          </a:p>
          <a:p>
            <a:endParaRPr lang="en-US" dirty="0"/>
          </a:p>
        </p:txBody>
      </p:sp>
      <p:sp>
        <p:nvSpPr>
          <p:cNvPr id="4" name="TextBox 3">
            <a:extLst>
              <a:ext uri="{FF2B5EF4-FFF2-40B4-BE49-F238E27FC236}">
                <a16:creationId xmlns:a16="http://schemas.microsoft.com/office/drawing/2014/main" id="{DFCB95A3-6029-099C-A6B3-C23B2A95D8AF}"/>
              </a:ext>
            </a:extLst>
          </p:cNvPr>
          <p:cNvSpPr txBox="1"/>
          <p:nvPr/>
        </p:nvSpPr>
        <p:spPr>
          <a:xfrm>
            <a:off x="5655733" y="730846"/>
            <a:ext cx="5246677"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Wingdings" panose="05000000000000000000" pitchFamily="2" charset="2"/>
              <a:buChar char="§"/>
            </a:pPr>
            <a:endParaRPr lang="en-US" sz="12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1200" b="1" dirty="0">
              <a:latin typeface="Times New Roman" panose="02020603050405020304" pitchFamily="18" charset="0"/>
              <a:cs typeface="Times New Roman" panose="02020603050405020304" pitchFamily="18" charset="0"/>
            </a:endParaRPr>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200" b="1" dirty="0"/>
          </a:p>
          <a:p>
            <a:pPr marL="0" indent="0">
              <a:buNone/>
            </a:pPr>
            <a:endParaRPr lang="en-US" sz="1400" b="1" dirty="0"/>
          </a:p>
          <a:p>
            <a:pPr marL="0" indent="0" algn="ctr">
              <a:buNone/>
            </a:pPr>
            <a:endParaRPr lang="en-US" sz="1400" b="1" dirty="0"/>
          </a:p>
          <a:p>
            <a:pPr marL="0" indent="0" algn="ctr">
              <a:buNone/>
            </a:pPr>
            <a:r>
              <a:rPr lang="en-US" sz="1400" b="1" dirty="0"/>
              <a:t>Reimbursement Funding:</a:t>
            </a:r>
          </a:p>
          <a:p>
            <a:endParaRPr lang="en-US" sz="1400" b="1" dirty="0">
              <a:solidFill>
                <a:srgbClr val="00B0F0"/>
              </a:solidFill>
            </a:endParaRPr>
          </a:p>
          <a:p>
            <a:r>
              <a:rPr lang="en-US" sz="1400" b="1" dirty="0">
                <a:solidFill>
                  <a:srgbClr val="00B0F0"/>
                </a:solidFill>
              </a:rPr>
              <a:t>FCSS Federal Part 1 </a:t>
            </a:r>
            <a:r>
              <a:rPr lang="en-US" sz="1400" b="1" dirty="0"/>
              <a:t>= </a:t>
            </a:r>
            <a:r>
              <a:rPr lang="en-US" sz="1400" dirty="0"/>
              <a:t>Family Centered Services and Supports funds derive from the Federal Stephanie Tubbs Jones Child Welfare Services program. Funding is issued as reimbursement via monthly expense reporting for PO counties.</a:t>
            </a:r>
          </a:p>
          <a:p>
            <a:r>
              <a:rPr lang="en-US" sz="1400" dirty="0"/>
              <a:t> </a:t>
            </a:r>
          </a:p>
          <a:p>
            <a:r>
              <a:rPr lang="en-US" sz="1400" b="1" dirty="0">
                <a:solidFill>
                  <a:srgbClr val="00B0F0"/>
                </a:solidFill>
              </a:rPr>
              <a:t>FCSS Federal Part 2 </a:t>
            </a:r>
            <a:r>
              <a:rPr lang="en-US" sz="1400" b="1" dirty="0"/>
              <a:t>= </a:t>
            </a:r>
            <a:r>
              <a:rPr lang="en-US" sz="1400" dirty="0"/>
              <a:t>Family Centered Services and Supports funds derive from the Federal MaryLee Allen Promoting Safe and Stable Families program. Funding is issued as reimbursement via monthly expense reporting for PO counties.</a:t>
            </a:r>
          </a:p>
          <a:p>
            <a:pPr>
              <a:buFont typeface="Wingdings" panose="05000000000000000000" pitchFamily="2" charset="2"/>
              <a:buChar char="§"/>
            </a:pPr>
            <a:endParaRPr lang="en-US" sz="1200" b="0" i="0"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85A8714-9CB5-DA96-7114-E35160CFBC24}"/>
              </a:ext>
            </a:extLst>
          </p:cNvPr>
          <p:cNvSpPr txBox="1"/>
          <p:nvPr/>
        </p:nvSpPr>
        <p:spPr>
          <a:xfrm>
            <a:off x="386810" y="1704996"/>
            <a:ext cx="4782719" cy="3662541"/>
          </a:xfrm>
          <a:prstGeom prst="rect">
            <a:avLst/>
          </a:prstGeom>
          <a:noFill/>
        </p:spPr>
        <p:txBody>
          <a:bodyPr wrap="square">
            <a:spAutoFit/>
          </a:bodyPr>
          <a:lstStyle/>
          <a:p>
            <a:pPr marL="0" indent="0">
              <a:buNone/>
            </a:pPr>
            <a:endParaRPr lang="en-US" sz="1800" b="1" dirty="0"/>
          </a:p>
          <a:p>
            <a:pPr marL="0" indent="0">
              <a:buNone/>
            </a:pPr>
            <a:endParaRPr lang="en-US" b="1" dirty="0"/>
          </a:p>
          <a:p>
            <a:pPr marL="0" indent="0" algn="ctr">
              <a:buNone/>
            </a:pPr>
            <a:endParaRPr lang="en-US" sz="1400" b="1" dirty="0"/>
          </a:p>
          <a:p>
            <a:pPr marL="0" indent="0" algn="ctr">
              <a:buNone/>
            </a:pPr>
            <a:r>
              <a:rPr lang="en-US" sz="1400" b="1" dirty="0"/>
              <a:t>Advancement Funding:</a:t>
            </a:r>
          </a:p>
          <a:p>
            <a:pPr marL="0" indent="0">
              <a:buNone/>
            </a:pPr>
            <a:endParaRPr lang="en-US" sz="1400" b="1" dirty="0"/>
          </a:p>
          <a:p>
            <a:r>
              <a:rPr lang="en-US" sz="1400" b="1" dirty="0">
                <a:solidFill>
                  <a:srgbClr val="44D88A"/>
                </a:solidFill>
              </a:rPr>
              <a:t>OCBF</a:t>
            </a:r>
            <a:r>
              <a:rPr lang="en-US" sz="1400" b="1" dirty="0"/>
              <a:t> = </a:t>
            </a:r>
            <a:r>
              <a:rPr lang="en-US" sz="1400" dirty="0"/>
              <a:t>Operational Capacity Building Funds are issued to FCFCs as an advancement. The funding source is State general revenue fund (GRF) dollars.</a:t>
            </a:r>
          </a:p>
          <a:p>
            <a:endParaRPr lang="en-US" sz="1400" dirty="0"/>
          </a:p>
          <a:p>
            <a:r>
              <a:rPr lang="en-US" sz="1400" b="1" dirty="0">
                <a:solidFill>
                  <a:srgbClr val="44D88A"/>
                </a:solidFill>
              </a:rPr>
              <a:t>MSY Admin</a:t>
            </a:r>
            <a:r>
              <a:rPr lang="en-US" sz="1400" dirty="0">
                <a:solidFill>
                  <a:srgbClr val="44D88A"/>
                </a:solidFill>
              </a:rPr>
              <a:t> </a:t>
            </a:r>
            <a:r>
              <a:rPr lang="en-US" sz="1400" dirty="0"/>
              <a:t>= Multi-System Youth administrative funds are issued to FCFCs as an advancement. The funding source is State general revenue fund (GRF) dollars.</a:t>
            </a:r>
          </a:p>
          <a:p>
            <a:endParaRPr lang="en-US" sz="1400" dirty="0"/>
          </a:p>
          <a:p>
            <a:r>
              <a:rPr lang="en-US" sz="1400" b="1" dirty="0">
                <a:solidFill>
                  <a:srgbClr val="00B0F0"/>
                </a:solidFill>
              </a:rPr>
              <a:t>FCSS – GRF</a:t>
            </a:r>
            <a:r>
              <a:rPr lang="en-US" sz="1400" dirty="0">
                <a:solidFill>
                  <a:srgbClr val="00B0F0"/>
                </a:solidFill>
              </a:rPr>
              <a:t> </a:t>
            </a:r>
            <a:r>
              <a:rPr lang="en-US" sz="1400" dirty="0"/>
              <a:t>= Family Centered Services and Supports funds are issued to FCFCs as an advancement. The funding source is State GRF dollars.</a:t>
            </a:r>
          </a:p>
        </p:txBody>
      </p:sp>
      <p:pic>
        <p:nvPicPr>
          <p:cNvPr id="7" name="Picture 6">
            <a:extLst>
              <a:ext uri="{FF2B5EF4-FFF2-40B4-BE49-F238E27FC236}">
                <a16:creationId xmlns:a16="http://schemas.microsoft.com/office/drawing/2014/main" id="{60CB7A97-A1F9-7913-E457-39EC5460FC3A}"/>
              </a:ext>
            </a:extLst>
          </p:cNvPr>
          <p:cNvPicPr>
            <a:picLocks noChangeAspect="1"/>
          </p:cNvPicPr>
          <p:nvPr/>
        </p:nvPicPr>
        <p:blipFill>
          <a:blip r:embed="rId3"/>
          <a:stretch>
            <a:fillRect/>
          </a:stretch>
        </p:blipFill>
        <p:spPr>
          <a:xfrm>
            <a:off x="0" y="842880"/>
            <a:ext cx="12192000" cy="1429710"/>
          </a:xfrm>
          <a:prstGeom prst="rect">
            <a:avLst/>
          </a:prstGeom>
        </p:spPr>
      </p:pic>
      <p:sp>
        <p:nvSpPr>
          <p:cNvPr id="3" name="TextBox 2">
            <a:extLst>
              <a:ext uri="{FF2B5EF4-FFF2-40B4-BE49-F238E27FC236}">
                <a16:creationId xmlns:a16="http://schemas.microsoft.com/office/drawing/2014/main" id="{E5414847-E5F0-E1F0-ECA0-E1693265A9D9}"/>
              </a:ext>
            </a:extLst>
          </p:cNvPr>
          <p:cNvSpPr txBox="1"/>
          <p:nvPr/>
        </p:nvSpPr>
        <p:spPr>
          <a:xfrm>
            <a:off x="117695" y="633743"/>
            <a:ext cx="184731" cy="369332"/>
          </a:xfrm>
          <a:prstGeom prst="rect">
            <a:avLst/>
          </a:prstGeom>
          <a:noFill/>
        </p:spPr>
        <p:txBody>
          <a:bodyPr wrap="none" rtlCol="0">
            <a:spAutoFit/>
          </a:bodyPr>
          <a:lstStyle/>
          <a:p>
            <a:endParaRPr lang="en-US" dirty="0">
              <a:solidFill>
                <a:schemeClr val="tx2">
                  <a:lumMod val="10000"/>
                  <a:lumOff val="90000"/>
                </a:schemeClr>
              </a:solidFill>
            </a:endParaRPr>
          </a:p>
        </p:txBody>
      </p:sp>
      <p:sp>
        <p:nvSpPr>
          <p:cNvPr id="5" name="TextBox 4">
            <a:extLst>
              <a:ext uri="{FF2B5EF4-FFF2-40B4-BE49-F238E27FC236}">
                <a16:creationId xmlns:a16="http://schemas.microsoft.com/office/drawing/2014/main" id="{9E8B4211-D63A-B014-452D-AD1FF69B7743}"/>
              </a:ext>
            </a:extLst>
          </p:cNvPr>
          <p:cNvSpPr txBox="1"/>
          <p:nvPr/>
        </p:nvSpPr>
        <p:spPr>
          <a:xfrm>
            <a:off x="117695" y="503033"/>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400577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DF68E8-AF0B-B3C8-03F1-66A9794B3483}"/>
              </a:ext>
            </a:extLst>
          </p:cNvPr>
          <p:cNvSpPr>
            <a:spLocks noGrp="1"/>
          </p:cNvSpPr>
          <p:nvPr>
            <p:ph type="body" sz="quarter" idx="15"/>
          </p:nvPr>
        </p:nvSpPr>
        <p:spPr>
          <a:xfrm>
            <a:off x="386810" y="1186004"/>
            <a:ext cx="11274053" cy="5287224"/>
          </a:xfrm>
        </p:spPr>
        <p:txBody>
          <a:bodyPr vert="horz" lIns="91440" tIns="45720" rIns="91440" bIns="45720" rtlCol="0" anchor="t">
            <a:normAutofit lnSpcReduction="10000"/>
          </a:bodyPr>
          <a:lstStyle/>
          <a:p>
            <a:pPr marL="0" indent="0" algn="ctr">
              <a:buNone/>
            </a:pPr>
            <a:r>
              <a:rPr lang="en-US" sz="1800" b="1" u="sng" dirty="0"/>
              <a:t>OASCIS users</a:t>
            </a:r>
          </a:p>
          <a:p>
            <a:pPr marL="285750" indent="-285750">
              <a:buFont typeface="Arial" panose="020B0604020202020204" pitchFamily="34" charset="0"/>
              <a:buChar char="•"/>
            </a:pPr>
            <a:r>
              <a:rPr lang="en-US" sz="1400">
                <a:latin typeface="Source Sans Pro"/>
                <a:ea typeface="Open Sans"/>
                <a:cs typeface="Open Sans"/>
              </a:rPr>
              <a:t>Ohio Automated Service Coordination Information System (OASCIS) - is the data system used by FCFCs to enter and manage program and </a:t>
            </a:r>
            <a:r>
              <a:rPr lang="en-US" sz="1400" dirty="0">
                <a:latin typeface="Source Sans Pro"/>
                <a:ea typeface="Open Sans"/>
                <a:cs typeface="Open Sans"/>
              </a:rPr>
              <a:t>expense data for the youth they serve.</a:t>
            </a:r>
          </a:p>
          <a:p>
            <a:pPr lvl="1"/>
            <a:r>
              <a:rPr lang="en-US" sz="1400" dirty="0"/>
              <a:t>OASCIS is required for monthly expense reporting of OCBF, MSY admin, FCSS and MSY/PCSA, unless the County FCFC has prior approval to submit expenses via the OFCF issued excel spreadsheet.</a:t>
            </a:r>
          </a:p>
          <a:p>
            <a:pPr lvl="1"/>
            <a:r>
              <a:rPr lang="en-US" sz="1400" dirty="0"/>
              <a:t>Reporting is due by the 10</a:t>
            </a:r>
            <a:r>
              <a:rPr lang="en-US" sz="1400" baseline="30000" dirty="0"/>
              <a:t>th</a:t>
            </a:r>
            <a:r>
              <a:rPr lang="en-US" sz="1400" dirty="0"/>
              <a:t> each month (unless the 10</a:t>
            </a:r>
            <a:r>
              <a:rPr lang="en-US" sz="1400" baseline="30000" dirty="0"/>
              <a:t>th</a:t>
            </a:r>
            <a:r>
              <a:rPr lang="en-US" sz="1400" dirty="0"/>
              <a:t> is a weekend or holiday, then the following Monday)</a:t>
            </a:r>
          </a:p>
          <a:p>
            <a:pPr marL="0" indent="0">
              <a:buNone/>
            </a:pPr>
            <a:r>
              <a:rPr lang="en-US" sz="1600" b="1" u="sng" dirty="0"/>
              <a:t>7078 form</a:t>
            </a:r>
          </a:p>
          <a:p>
            <a:pPr marL="285750" indent="-285750">
              <a:buFont typeface="Arial" panose="020B0604020202020204" pitchFamily="34" charset="0"/>
              <a:buChar char="•"/>
            </a:pPr>
            <a:r>
              <a:rPr lang="en-US" sz="1400" dirty="0"/>
              <a:t>An approved 7078 form must be on file to utilize OASCIS. If access to OASCIS is needed, please submit a completed 7078 form to our office mailbox </a:t>
            </a:r>
            <a:r>
              <a:rPr lang="en-US" sz="1400" dirty="0">
                <a:hlinkClick r:id="rId2"/>
              </a:rPr>
              <a:t>ofcf_access@childrenandyouth.ohio.gov</a:t>
            </a:r>
            <a:r>
              <a:rPr lang="en-US" sz="1400" dirty="0"/>
              <a:t>. Please contact our office requesting the form if needed. Also, be sure to notify us if staff leave their position so their account can be deactivated timely.</a:t>
            </a:r>
          </a:p>
          <a:p>
            <a:pPr marL="914400" lvl="2" indent="0">
              <a:buNone/>
            </a:pPr>
            <a:r>
              <a:rPr lang="en-US" sz="1400" b="1" dirty="0">
                <a:ea typeface="Open Sans"/>
                <a:cs typeface="Open Sans"/>
              </a:rPr>
              <a:t>Note</a:t>
            </a:r>
            <a:r>
              <a:rPr lang="en-US" sz="1400" dirty="0">
                <a:ea typeface="Open Sans"/>
                <a:cs typeface="Open Sans"/>
              </a:rPr>
              <a:t>: if your Administrative Agent is Job &amp; Family Services, a digital 7078 form must be submitted on the employee's behalf by county HR </a:t>
            </a:r>
            <a:r>
              <a:rPr lang="en-US" sz="1400">
                <a:ea typeface="Open Sans"/>
                <a:cs typeface="Open Sans"/>
              </a:rPr>
              <a:t>or technical point of contact. Once complete, our office will be notified of the submission and proceed with the approval </a:t>
            </a:r>
            <a:r>
              <a:rPr lang="en-US" sz="1400" dirty="0">
                <a:ea typeface="Open Sans"/>
                <a:cs typeface="Open Sans"/>
              </a:rPr>
              <a:t>process.</a:t>
            </a:r>
          </a:p>
          <a:p>
            <a:pPr marL="0" indent="0">
              <a:buNone/>
            </a:pPr>
            <a:r>
              <a:rPr lang="en-US" sz="1600" b="1" u="sng" dirty="0"/>
              <a:t>Resources</a:t>
            </a:r>
          </a:p>
          <a:p>
            <a:pPr marL="285750" indent="-285750">
              <a:buFont typeface="Arial" panose="020B0604020202020204" pitchFamily="34" charset="0"/>
              <a:buChar char="•"/>
            </a:pPr>
            <a:r>
              <a:rPr lang="en-US" sz="1400" dirty="0"/>
              <a:t>Our website includes several job aids and an expense training video as a resource for navigating OASCIS.</a:t>
            </a:r>
          </a:p>
          <a:p>
            <a:pPr lvl="2"/>
            <a:r>
              <a:rPr lang="en-US" sz="1400" dirty="0">
                <a:hlinkClick r:id="rId3"/>
              </a:rPr>
              <a:t>https://fcf.ohio.gov/fcfc-resources/oascis/ohio-automated-service-coordination-information-system</a:t>
            </a:r>
            <a:endParaRPr lang="en-US" sz="1400" dirty="0"/>
          </a:p>
          <a:p>
            <a:pPr marL="285750" indent="-285750">
              <a:buFont typeface="Arial" panose="020B0604020202020204" pitchFamily="34" charset="0"/>
              <a:buChar char="•"/>
            </a:pPr>
            <a:r>
              <a:rPr lang="en-US" sz="1400" dirty="0"/>
              <a:t>Office Hours – every other Wednesday via Teams</a:t>
            </a:r>
          </a:p>
          <a:p>
            <a:pPr lvl="1"/>
            <a:r>
              <a:rPr lang="en-US" sz="1400" dirty="0"/>
              <a:t>OFCF hosts OASCIS office hours to present new functionality, address system issues and provide technical assistance to users.</a:t>
            </a:r>
          </a:p>
          <a:p>
            <a:pPr marL="457200" lvl="1" indent="0" algn="ctr">
              <a:buNone/>
            </a:pPr>
            <a:endParaRPr lang="en-US" sz="1600" dirty="0"/>
          </a:p>
          <a:p>
            <a:endParaRPr lang="en-US" dirty="0"/>
          </a:p>
        </p:txBody>
      </p:sp>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p:txBody>
          <a:bodyPr>
            <a:normAutofit/>
          </a:bodyPr>
          <a:lstStyle/>
          <a:p>
            <a:pPr algn="ctr"/>
            <a:r>
              <a:rPr lang="en-US" sz="2000" b="1" dirty="0"/>
              <a:t>Reporting Requirements – Monthly Expenses to OFCF </a:t>
            </a:r>
            <a:endParaRPr lang="en-US" sz="2000" dirty="0"/>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dirty="0"/>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9</a:t>
            </a:fld>
            <a:endParaRPr lang="en-US"/>
          </a:p>
        </p:txBody>
      </p:sp>
      <p:sp>
        <p:nvSpPr>
          <p:cNvPr id="3" name="TextBox 2">
            <a:extLst>
              <a:ext uri="{FF2B5EF4-FFF2-40B4-BE49-F238E27FC236}">
                <a16:creationId xmlns:a16="http://schemas.microsoft.com/office/drawing/2014/main" id="{52640B5F-92FA-7A00-E8C3-116A33E51E95}"/>
              </a:ext>
            </a:extLst>
          </p:cNvPr>
          <p:cNvSpPr txBox="1"/>
          <p:nvPr/>
        </p:nvSpPr>
        <p:spPr>
          <a:xfrm>
            <a:off x="90535" y="660903"/>
            <a:ext cx="954107" cy="369332"/>
          </a:xfrm>
          <a:prstGeom prst="rect">
            <a:avLst/>
          </a:prstGeom>
          <a:noFill/>
        </p:spPr>
        <p:txBody>
          <a:bodyPr wrap="none" rtlCol="0">
            <a:spAutoFit/>
          </a:bodyPr>
          <a:lstStyle/>
          <a:p>
            <a:r>
              <a:rPr lang="en-US" dirty="0">
                <a:solidFill>
                  <a:schemeClr val="tx2">
                    <a:lumMod val="10000"/>
                    <a:lumOff val="90000"/>
                  </a:schemeClr>
                </a:solidFill>
              </a:rPr>
              <a:t>DRAFT</a:t>
            </a:r>
          </a:p>
        </p:txBody>
      </p:sp>
    </p:spTree>
    <p:extLst>
      <p:ext uri="{BB962C8B-B14F-4D97-AF65-F5344CB8AC3E}">
        <p14:creationId xmlns:p14="http://schemas.microsoft.com/office/powerpoint/2010/main" val="2124108224"/>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6a0b0f5-ab3f-4382-8730-459fb424e421" xsi:nil="true"/>
    <lcf76f155ced4ddcb4097134ff3c332f xmlns="501b5199-5269-4161-8933-b8b84dd028d7">
      <Terms xmlns="http://schemas.microsoft.com/office/infopath/2007/PartnerControls"/>
    </lcf76f155ced4ddcb4097134ff3c332f>
    <SharedWithUsers xmlns="eee8020b-1a8f-4af2-a91d-598b31e92cdd">
      <UserInfo>
        <DisplayName>Wilson, Vanetta</DisplayName>
        <AccountId>48</AccountId>
        <AccountType/>
      </UserInfo>
      <UserInfo>
        <DisplayName>Matusik, Aimee</DisplayName>
        <AccountId>18</AccountId>
        <AccountType/>
      </UserInfo>
      <UserInfo>
        <DisplayName>Bellman-Horner, Jennie</DisplayName>
        <AccountId>17</AccountId>
        <AccountType/>
      </UserInfo>
      <UserInfo>
        <DisplayName>Tucker, Colleen</DisplayName>
        <AccountId>15</AccountId>
        <AccountType/>
      </UserInfo>
      <UserInfo>
        <DisplayName>Cangelosi, Elisha</DisplayName>
        <AccountId>29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82A1D63DFF5245A5429F5379CF2F8B" ma:contentTypeVersion="16" ma:contentTypeDescription="Create a new document." ma:contentTypeScope="" ma:versionID="c7e558839fea4d1541bba1df93a6b704">
  <xsd:schema xmlns:xsd="http://www.w3.org/2001/XMLSchema" xmlns:xs="http://www.w3.org/2001/XMLSchema" xmlns:p="http://schemas.microsoft.com/office/2006/metadata/properties" xmlns:ns2="501b5199-5269-4161-8933-b8b84dd028d7" xmlns:ns3="eee8020b-1a8f-4af2-a91d-598b31e92cdd" xmlns:ns4="06a0b0f5-ab3f-4382-8730-459fb424e421" targetNamespace="http://schemas.microsoft.com/office/2006/metadata/properties" ma:root="true" ma:fieldsID="ca86d52422a83901eb925661f1ba9923" ns2:_="" ns3:_="" ns4:_="">
    <xsd:import namespace="501b5199-5269-4161-8933-b8b84dd028d7"/>
    <xsd:import namespace="eee8020b-1a8f-4af2-a91d-598b31e92cdd"/>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4: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b5199-5269-4161-8933-b8b84dd028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e8020b-1a8f-4af2-a91d-598b31e92c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54f7b82-2169-4a3c-aefe-c73703d337df}" ma:internalName="TaxCatchAll" ma:showField="CatchAllData" ma:web="eee8020b-1a8f-4af2-a91d-598b31e92c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70A015-5A4A-4BBE-AF71-BEED0BC8BE9F}">
  <ds:schemaRefs>
    <ds:schemaRef ds:uri="http://schemas.microsoft.com/office/2006/metadata/properties"/>
    <ds:schemaRef ds:uri="http://schemas.microsoft.com/office/infopath/2007/PartnerControls"/>
    <ds:schemaRef ds:uri="06a0b0f5-ab3f-4382-8730-459fb424e421"/>
    <ds:schemaRef ds:uri="501b5199-5269-4161-8933-b8b84dd028d7"/>
    <ds:schemaRef ds:uri="eee8020b-1a8f-4af2-a91d-598b31e92cdd"/>
  </ds:schemaRefs>
</ds:datastoreItem>
</file>

<file path=customXml/itemProps2.xml><?xml version="1.0" encoding="utf-8"?>
<ds:datastoreItem xmlns:ds="http://schemas.openxmlformats.org/officeDocument/2006/customXml" ds:itemID="{C88FB9C4-6392-4E88-B00D-E6D33FC6D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1b5199-5269-4161-8933-b8b84dd028d7"/>
    <ds:schemaRef ds:uri="eee8020b-1a8f-4af2-a91d-598b31e92cdd"/>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0D6100-B970-47A9-8AB6-FCABB37607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2494</TotalTime>
  <Words>4929</Words>
  <Application>Microsoft Office PowerPoint</Application>
  <PresentationFormat>Widescreen</PresentationFormat>
  <Paragraphs>588</Paragraphs>
  <Slides>31</Slides>
  <Notes>16</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Heart of it All Deck</vt:lpstr>
      <vt:lpstr>Opening and Closing Slides</vt:lpstr>
      <vt:lpstr>PowerPoint Presentation</vt:lpstr>
      <vt:lpstr>Ohio Family &amp; Children First Fiscal Forum</vt:lpstr>
      <vt:lpstr>agenda</vt:lpstr>
      <vt:lpstr> Ohio family &amp; children first fiscal 101</vt:lpstr>
      <vt:lpstr>Table of contents</vt:lpstr>
      <vt:lpstr>Subgrant agreement</vt:lpstr>
      <vt:lpstr>Allocation chart review</vt:lpstr>
      <vt:lpstr>Allocation chart review</vt:lpstr>
      <vt:lpstr>Reporting Requirements – Monthly Expenses to OFCF </vt:lpstr>
      <vt:lpstr>Reporting Requirements – Monthly Expenses to OFCF </vt:lpstr>
      <vt:lpstr>Reporting Requirements – Monthly Expenses to OFCF </vt:lpstr>
      <vt:lpstr>Reporting Requirements – CFIS (County Finance Information System)</vt:lpstr>
      <vt:lpstr>Annual pooled fund reporting  flexible/General pooled fund</vt:lpstr>
      <vt:lpstr>Annual pooled fund reporting   flexible/General pooled fund</vt:lpstr>
      <vt:lpstr>Annual pooled fund reporting  flexible/General pooled fund</vt:lpstr>
      <vt:lpstr>Annual Pooled Fund Reporting  Flexible/General Pooled Fund</vt:lpstr>
      <vt:lpstr>Annual pooled fund reporting  msy/pcsa restricted pooled fund</vt:lpstr>
      <vt:lpstr>Annual Pooled Fund Reporting  msy/pcsa restricted pooled fund</vt:lpstr>
      <vt:lpstr>Annual Pooled Fund Reporting  msy/pcsa restricted pooled fund</vt:lpstr>
      <vt:lpstr>OCBF Application Requirement</vt:lpstr>
      <vt:lpstr>Returning Unspent Funds</vt:lpstr>
      <vt:lpstr>Fiscal Resources</vt:lpstr>
      <vt:lpstr>Fiscal Resources</vt:lpstr>
      <vt:lpstr>Administrative Agent Roles &amp; Responsibilities</vt:lpstr>
      <vt:lpstr>Administrative Agent Roles &amp; Responsibilities</vt:lpstr>
      <vt:lpstr>SEFA &amp; HINKLE Reporting (Auditor of State)</vt:lpstr>
      <vt:lpstr>fyi</vt:lpstr>
      <vt:lpstr>fyi</vt:lpstr>
      <vt:lpstr>Next Fiscal Forum - 2/13/24</vt:lpstr>
      <vt:lpstr>Questions/discussion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Vanetta J Wilson</dc:creator>
  <cp:lastModifiedBy>Wilson, Vanetta</cp:lastModifiedBy>
  <cp:revision>63</cp:revision>
  <cp:lastPrinted>2023-06-01T12:39:21Z</cp:lastPrinted>
  <dcterms:created xsi:type="dcterms:W3CDTF">2019-10-25T18:01:05Z</dcterms:created>
  <dcterms:modified xsi:type="dcterms:W3CDTF">2024-06-28T14:40:59Z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0x0101002082A1D63DFF5245A5429F5379CF2F8B</vt:lpwstr>
  </property>
  <property fmtid="{D5CDD505-2E9C-101B-9397-08002B2CF9AE}" pid="3" name="MediaServiceImageTags">
    <vt:lpwstr/>
  </property>
</Properties>
</file>