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19"/>
  </p:notesMasterIdLst>
  <p:sldIdLst>
    <p:sldId id="268" r:id="rId6"/>
    <p:sldId id="282" r:id="rId7"/>
    <p:sldId id="270" r:id="rId8"/>
    <p:sldId id="271" r:id="rId9"/>
    <p:sldId id="275" r:id="rId10"/>
    <p:sldId id="286" r:id="rId11"/>
    <p:sldId id="287" r:id="rId12"/>
    <p:sldId id="277" r:id="rId13"/>
    <p:sldId id="291" r:id="rId14"/>
    <p:sldId id="292" r:id="rId15"/>
    <p:sldId id="290" r:id="rId16"/>
    <p:sldId id="278" r:id="rId17"/>
    <p:sldId id="269" r:id="rId18"/>
  </p:sldIdLst>
  <p:sldSz cx="12192000" cy="6858000"/>
  <p:notesSz cx="7010400" cy="9296400"/>
  <p:embeddedFontLst>
    <p:embeddedFont>
      <p:font typeface="Open Sans" panose="020B0606030504020204" pitchFamily="3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731035-5C94-44CA-B47E-3DFE8F4298D7}">
          <p14:sldIdLst>
            <p14:sldId id="268"/>
            <p14:sldId id="282"/>
            <p14:sldId id="270"/>
            <p14:sldId id="271"/>
            <p14:sldId id="275"/>
            <p14:sldId id="286"/>
            <p14:sldId id="287"/>
            <p14:sldId id="277"/>
            <p14:sldId id="291"/>
            <p14:sldId id="292"/>
            <p14:sldId id="290"/>
            <p14:sldId id="278"/>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174"/>
    <a:srgbClr val="0E3E75"/>
    <a:srgbClr val="C12637"/>
    <a:srgbClr val="8B9FB9"/>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B080E-C71D-1B60-3C10-768EE3F614B9}" v="12" dt="2024-12-30T18:10:09.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3537" autoAdjust="0"/>
  </p:normalViewPr>
  <p:slideViewPr>
    <p:cSldViewPr snapToGrid="0">
      <p:cViewPr varScale="1">
        <p:scale>
          <a:sx n="106" d="100"/>
          <a:sy n="106" d="100"/>
        </p:scale>
        <p:origin x="720" y="114"/>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ty-Wingo, Charity" userId="S::10219113@id.ohio.gov::4e4cf090-c35e-4e28-ba8f-f111aaf32d78" providerId="AD" clId="Web-{6CBB2646-0630-FA1F-D17C-FD6EC8CC288D}"/>
    <pc:docChg chg="modSld">
      <pc:chgData name="Detty-Wingo, Charity" userId="S::10219113@id.ohio.gov::4e4cf090-c35e-4e28-ba8f-f111aaf32d78" providerId="AD" clId="Web-{6CBB2646-0630-FA1F-D17C-FD6EC8CC288D}" dt="2024-12-17T12:00:16.634" v="0" actId="1076"/>
      <pc:docMkLst>
        <pc:docMk/>
      </pc:docMkLst>
      <pc:sldChg chg="modSp">
        <pc:chgData name="Detty-Wingo, Charity" userId="S::10219113@id.ohio.gov::4e4cf090-c35e-4e28-ba8f-f111aaf32d78" providerId="AD" clId="Web-{6CBB2646-0630-FA1F-D17C-FD6EC8CC288D}" dt="2024-12-17T12:00:16.634" v="0" actId="1076"/>
        <pc:sldMkLst>
          <pc:docMk/>
          <pc:sldMk cId="2230309265" sldId="275"/>
        </pc:sldMkLst>
        <pc:spChg chg="mod">
          <ac:chgData name="Detty-Wingo, Charity" userId="S::10219113@id.ohio.gov::4e4cf090-c35e-4e28-ba8f-f111aaf32d78" providerId="AD" clId="Web-{6CBB2646-0630-FA1F-D17C-FD6EC8CC288D}" dt="2024-12-17T12:00:16.634" v="0" actId="1076"/>
          <ac:spMkLst>
            <pc:docMk/>
            <pc:sldMk cId="2230309265" sldId="275"/>
            <ac:spMk id="3" creationId="{D86F2F39-AEBD-4604-B8D8-EE7AA0906C47}"/>
          </ac:spMkLst>
        </pc:spChg>
      </pc:sldChg>
    </pc:docChg>
  </pc:docChgLst>
  <pc:docChgLst>
    <pc:chgData name="Detty-Wingo, Charity" userId="S::10219113@id.ohio.gov::4e4cf090-c35e-4e28-ba8f-f111aaf32d78" providerId="AD" clId="Web-{34DB080E-C71D-1B60-3C10-768EE3F614B9}"/>
    <pc:docChg chg="modSld">
      <pc:chgData name="Detty-Wingo, Charity" userId="S::10219113@id.ohio.gov::4e4cf090-c35e-4e28-ba8f-f111aaf32d78" providerId="AD" clId="Web-{34DB080E-C71D-1B60-3C10-768EE3F614B9}" dt="2024-12-30T18:10:09.123" v="11" actId="20577"/>
      <pc:docMkLst>
        <pc:docMk/>
      </pc:docMkLst>
      <pc:sldChg chg="modSp">
        <pc:chgData name="Detty-Wingo, Charity" userId="S::10219113@id.ohio.gov::4e4cf090-c35e-4e28-ba8f-f111aaf32d78" providerId="AD" clId="Web-{34DB080E-C71D-1B60-3C10-768EE3F614B9}" dt="2024-12-30T18:06:44.920" v="4" actId="20577"/>
        <pc:sldMkLst>
          <pc:docMk/>
          <pc:sldMk cId="709126655" sldId="270"/>
        </pc:sldMkLst>
        <pc:spChg chg="mod">
          <ac:chgData name="Detty-Wingo, Charity" userId="S::10219113@id.ohio.gov::4e4cf090-c35e-4e28-ba8f-f111aaf32d78" providerId="AD" clId="Web-{34DB080E-C71D-1B60-3C10-768EE3F614B9}" dt="2024-12-30T18:06:44.920" v="4" actId="20577"/>
          <ac:spMkLst>
            <pc:docMk/>
            <pc:sldMk cId="709126655" sldId="270"/>
            <ac:spMk id="3" creationId="{162F60E4-4D83-4846-8C49-61A051630582}"/>
          </ac:spMkLst>
        </pc:spChg>
      </pc:sldChg>
      <pc:sldChg chg="modSp">
        <pc:chgData name="Detty-Wingo, Charity" userId="S::10219113@id.ohio.gov::4e4cf090-c35e-4e28-ba8f-f111aaf32d78" providerId="AD" clId="Web-{34DB080E-C71D-1B60-3C10-768EE3F614B9}" dt="2024-12-30T18:10:09.123" v="11" actId="20577"/>
        <pc:sldMkLst>
          <pc:docMk/>
          <pc:sldMk cId="3289558438" sldId="282"/>
        </pc:sldMkLst>
        <pc:spChg chg="mod">
          <ac:chgData name="Detty-Wingo, Charity" userId="S::10219113@id.ohio.gov::4e4cf090-c35e-4e28-ba8f-f111aaf32d78" providerId="AD" clId="Web-{34DB080E-C71D-1B60-3C10-768EE3F614B9}" dt="2024-12-30T18:10:09.123" v="11" actId="20577"/>
          <ac:spMkLst>
            <pc:docMk/>
            <pc:sldMk cId="3289558438" sldId="282"/>
            <ac:spMk id="3" creationId="{D5C99259-2A81-C90A-EF34-8376879A73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12/30/2024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news.com/article/crime-ohio-arrests-columbus-violent-crime-d435c9d4f4081620c8b246c63881c8a1"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nij.ojp.gov/topics/articles/use-force-continuum" TargetMode="External"/><Relationship Id="rId4" Type="http://schemas.openxmlformats.org/officeDocument/2006/relationships/hyperlink" Target="https://codes.ohio.gov/ohio-administrative-code/rule-5120-9-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Jury sides with police in Ohio improper use of force trial | AP News</a:t>
            </a:r>
            <a:endParaRPr lang="en-US" dirty="0"/>
          </a:p>
          <a:p>
            <a:r>
              <a:rPr lang="en-US" dirty="0">
                <a:hlinkClick r:id="rId4"/>
              </a:rPr>
              <a:t>Rule 5120-9-01 - Ohio Administrative Code | Ohio Laws</a:t>
            </a:r>
            <a:endParaRPr lang="en-US" dirty="0"/>
          </a:p>
          <a:p>
            <a:r>
              <a:rPr lang="en-US" dirty="0">
                <a:hlinkClick r:id="rId5"/>
              </a:rPr>
              <a:t>Archived | The Use-of-Force Continuum | National Institute of Justice (ojp.gov)</a:t>
            </a: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11</a:t>
            </a:fld>
            <a:endParaRPr lang="en-US"/>
          </a:p>
        </p:txBody>
      </p:sp>
    </p:spTree>
    <p:extLst>
      <p:ext uri="{BB962C8B-B14F-4D97-AF65-F5344CB8AC3E}">
        <p14:creationId xmlns:p14="http://schemas.microsoft.com/office/powerpoint/2010/main" val="190111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0465"/>
            <a:ext cx="2974109" cy="819508"/>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V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0466"/>
            <a:ext cx="2739695" cy="754916"/>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89811"/>
            <a:ext cx="2621426" cy="723957"/>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EV">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DEVELOPMENT.OHIO.GOV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7.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629891" y="865528"/>
            <a:ext cx="4387066" cy="488679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ocjs.ohio.gov/law-enforcement-services/ohio-collaborative-community-police-advisory-board/contact-us" TargetMode="External"/><Relationship Id="rId2" Type="http://schemas.openxmlformats.org/officeDocument/2006/relationships/hyperlink" Target="mailto:ohiocollaborative@dps.ohio.gov" TargetMode="Externa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CB27C-30B3-4EAE-9D13-E7D2FA1D0299}"/>
              </a:ext>
            </a:extLst>
          </p:cNvPr>
          <p:cNvSpPr txBox="1"/>
          <p:nvPr/>
        </p:nvSpPr>
        <p:spPr>
          <a:xfrm>
            <a:off x="541177" y="5094514"/>
            <a:ext cx="11650824" cy="1464906"/>
          </a:xfrm>
          <a:prstGeom prst="rect">
            <a:avLst/>
          </a:prstGeom>
          <a:solidFill>
            <a:srgbClr val="1A4174"/>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6717F33-0F08-9D19-054C-FD3BCF1A44D2}"/>
              </a:ext>
            </a:extLst>
          </p:cNvPr>
          <p:cNvSpPr txBox="1"/>
          <p:nvPr/>
        </p:nvSpPr>
        <p:spPr>
          <a:xfrm>
            <a:off x="746449" y="5243805"/>
            <a:ext cx="11391122" cy="1446550"/>
          </a:xfrm>
          <a:prstGeom prst="rect">
            <a:avLst/>
          </a:prstGeom>
          <a:noFill/>
        </p:spPr>
        <p:txBody>
          <a:bodyPr wrap="square" rtlCol="0">
            <a:spAutoFit/>
          </a:bodyPr>
          <a:lstStyle/>
          <a:p>
            <a:r>
              <a:rPr lang="en-US" sz="3000" dirty="0">
                <a:solidFill>
                  <a:schemeClr val="bg1"/>
                </a:solidFill>
                <a:latin typeface="Source Sans Pro" panose="020B0503030403020204" pitchFamily="34" charset="0"/>
                <a:ea typeface="Source Sans Pro" panose="020B0503030403020204" pitchFamily="34" charset="0"/>
              </a:rPr>
              <a:t>Ohio Collaborative Law Enforcement Accreditation Program (OCLEAP)</a:t>
            </a:r>
          </a:p>
          <a:p>
            <a:r>
              <a:rPr lang="en-US" sz="2800" i="1" dirty="0">
                <a:solidFill>
                  <a:schemeClr val="bg1">
                    <a:lumMod val="75000"/>
                  </a:schemeClr>
                </a:solidFill>
                <a:latin typeface="Source Sans Pro" panose="020B0503030403020204" pitchFamily="34" charset="0"/>
                <a:ea typeface="Source Sans Pro" panose="020B0503030403020204" pitchFamily="34" charset="0"/>
              </a:rPr>
              <a:t>6.01 State of Ohio Standard for Use of Force</a:t>
            </a:r>
          </a:p>
          <a:p>
            <a:endParaRPr lang="en-US" sz="3000" i="1" dirty="0">
              <a:solidFill>
                <a:schemeClr val="bg1">
                  <a:lumMod val="75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904B1-39D2-E210-2579-08E5A5B8C132}"/>
              </a:ext>
            </a:extLst>
          </p:cNvPr>
          <p:cNvSpPr>
            <a:spLocks noGrp="1"/>
          </p:cNvSpPr>
          <p:nvPr>
            <p:ph type="title"/>
          </p:nvPr>
        </p:nvSpPr>
        <p:spPr>
          <a:xfrm>
            <a:off x="399106" y="632993"/>
            <a:ext cx="11086475" cy="889427"/>
          </a:xfrm>
        </p:spPr>
        <p:txBody>
          <a:bodyPr>
            <a:normAutofit/>
          </a:bodyPr>
          <a:lstStyle/>
          <a:p>
            <a:r>
              <a:rPr lang="en-US" sz="4400" dirty="0"/>
              <a:t>Sample Policy, Cont. </a:t>
            </a:r>
          </a:p>
        </p:txBody>
      </p:sp>
      <p:sp>
        <p:nvSpPr>
          <p:cNvPr id="4" name="Slide Number Placeholder 3">
            <a:extLst>
              <a:ext uri="{FF2B5EF4-FFF2-40B4-BE49-F238E27FC236}">
                <a16:creationId xmlns:a16="http://schemas.microsoft.com/office/drawing/2014/main" id="{A6222C63-419F-DECD-090A-4EEEF7874398}"/>
              </a:ext>
            </a:extLst>
          </p:cNvPr>
          <p:cNvSpPr>
            <a:spLocks noGrp="1"/>
          </p:cNvSpPr>
          <p:nvPr>
            <p:ph type="sldNum" sz="quarter" idx="11"/>
          </p:nvPr>
        </p:nvSpPr>
        <p:spPr/>
        <p:txBody>
          <a:bodyPr/>
          <a:lstStyle/>
          <a:p>
            <a:fld id="{77F59FA7-9E35-E641-9260-462B0A5FC689}" type="slidenum">
              <a:rPr lang="en-US" smtClean="0"/>
              <a:pPr/>
              <a:t>10</a:t>
            </a:fld>
            <a:endParaRPr lang="en-US"/>
          </a:p>
        </p:txBody>
      </p:sp>
      <p:pic>
        <p:nvPicPr>
          <p:cNvPr id="8" name="Picture 7">
            <a:extLst>
              <a:ext uri="{FF2B5EF4-FFF2-40B4-BE49-F238E27FC236}">
                <a16:creationId xmlns:a16="http://schemas.microsoft.com/office/drawing/2014/main" id="{F4BB7FC7-9F11-E802-0E1E-E4006DDA0710}"/>
              </a:ext>
            </a:extLst>
          </p:cNvPr>
          <p:cNvPicPr>
            <a:picLocks noChangeAspect="1"/>
          </p:cNvPicPr>
          <p:nvPr/>
        </p:nvPicPr>
        <p:blipFill>
          <a:blip r:embed="rId2"/>
          <a:stretch>
            <a:fillRect/>
          </a:stretch>
        </p:blipFill>
        <p:spPr>
          <a:xfrm>
            <a:off x="6371027" y="2258307"/>
            <a:ext cx="5114554" cy="1451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EDCF221-2A25-B741-3834-BEA5E42A2395}"/>
              </a:ext>
            </a:extLst>
          </p:cNvPr>
          <p:cNvPicPr>
            <a:picLocks noChangeAspect="1"/>
          </p:cNvPicPr>
          <p:nvPr/>
        </p:nvPicPr>
        <p:blipFill rotWithShape="1">
          <a:blip r:embed="rId3"/>
          <a:srcRect t="3117" r="6204"/>
          <a:stretch/>
        </p:blipFill>
        <p:spPr>
          <a:xfrm>
            <a:off x="1099141" y="1541452"/>
            <a:ext cx="5114554" cy="4997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575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A20980-DFE4-F1D7-22BD-5EF88C705CAD}"/>
              </a:ext>
            </a:extLst>
          </p:cNvPr>
          <p:cNvSpPr>
            <a:spLocks noGrp="1"/>
          </p:cNvSpPr>
          <p:nvPr>
            <p:ph type="title"/>
          </p:nvPr>
        </p:nvSpPr>
        <p:spPr>
          <a:xfrm>
            <a:off x="381000" y="1113303"/>
            <a:ext cx="11430000" cy="591178"/>
          </a:xfrm>
        </p:spPr>
        <p:txBody>
          <a:bodyPr>
            <a:noAutofit/>
          </a:bodyPr>
          <a:lstStyle/>
          <a:p>
            <a:r>
              <a:rPr lang="en-US" sz="1600" dirty="0">
                <a:latin typeface="+mn-lt"/>
              </a:rPr>
              <a:t>In Ohio, the Action Response Continuum is the recommended model for Basic Peace Officer Training, Advanced Peace Officer Training, Bailiffs Training, Corrections Training, and Private Security Training.  </a:t>
            </a:r>
            <a:br>
              <a:rPr lang="en-US" sz="1600" dirty="0">
                <a:latin typeface="+mn-lt"/>
              </a:rPr>
            </a:br>
            <a:endParaRPr lang="en-US" sz="1600" dirty="0">
              <a:latin typeface="+mn-lt"/>
            </a:endParaRPr>
          </a:p>
        </p:txBody>
      </p:sp>
      <p:sp>
        <p:nvSpPr>
          <p:cNvPr id="15" name="Rectangle 3">
            <a:extLst>
              <a:ext uri="{FF2B5EF4-FFF2-40B4-BE49-F238E27FC236}">
                <a16:creationId xmlns:a16="http://schemas.microsoft.com/office/drawing/2014/main" id="{ADD1C72F-6138-682E-D616-79FC575DD531}"/>
              </a:ext>
            </a:extLst>
          </p:cNvPr>
          <p:cNvSpPr>
            <a:spLocks noGrp="1" noChangeArrowheads="1"/>
          </p:cNvSpPr>
          <p:nvPr>
            <p:ph type="body" sz="quarter" idx="12"/>
          </p:nvPr>
        </p:nvSpPr>
        <p:spPr bwMode="auto">
          <a:xfrm>
            <a:off x="892098" y="1924367"/>
            <a:ext cx="10407804"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rgbClr val="1B1B1B"/>
                </a:solidFill>
                <a:effectLst/>
                <a:latin typeface="+mn-lt"/>
              </a:rPr>
              <a:t>Officer Presence — No force is used. Considered the best way to resolve a situation.</a:t>
            </a:r>
            <a:endParaRPr kumimoji="0" lang="en-US" altLang="en-US" sz="1200" b="0" i="0" u="none" strike="noStrike" cap="none" normalizeH="0" baseline="0" dirty="0">
              <a:ln>
                <a:noFill/>
              </a:ln>
              <a:solidFill>
                <a:srgbClr val="1B1B1B"/>
              </a:solidFill>
              <a:effectLst/>
              <a:latin typeface="+mn-lt"/>
            </a:endParaRP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0" u="none" strike="noStrike" cap="none" normalizeH="0" baseline="0" dirty="0">
                <a:ln>
                  <a:noFill/>
                </a:ln>
                <a:solidFill>
                  <a:srgbClr val="1B1B1B"/>
                </a:solidFill>
                <a:effectLst/>
                <a:latin typeface="+mn-lt"/>
              </a:rPr>
              <a:t>The mere presence of a law enforcement officer works to deter crime or diffuse a situation.</a:t>
            </a: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0" u="none" strike="noStrike" cap="none" normalizeH="0" baseline="0" dirty="0">
                <a:ln>
                  <a:noFill/>
                </a:ln>
                <a:solidFill>
                  <a:srgbClr val="1B1B1B"/>
                </a:solidFill>
                <a:effectLst/>
                <a:latin typeface="+mn-lt"/>
              </a:rPr>
              <a:t>Officers' attitudes are professional and nonthreatening.</a:t>
            </a:r>
          </a:p>
          <a:p>
            <a:pPr marL="457200" lvl="1" eaLnBrk="0" fontAlgn="base" hangingPunct="0">
              <a:spcBef>
                <a:spcPct val="0"/>
              </a:spcBef>
              <a:spcAft>
                <a:spcPct val="0"/>
              </a:spcAft>
              <a:buClrTx/>
              <a:buSzTx/>
            </a:pPr>
            <a:endParaRPr kumimoji="0" lang="en-US" altLang="en-US" sz="1200" b="0" i="0" u="none" strike="noStrike" cap="none" normalizeH="0" baseline="0" dirty="0">
              <a:ln>
                <a:noFill/>
              </a:ln>
              <a:solidFill>
                <a:srgbClr val="1B1B1B"/>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1B1B1B"/>
                </a:solidFill>
                <a:effectLst/>
                <a:latin typeface="+mn-lt"/>
              </a:rPr>
              <a:t>Verbalization — Force is not-physical.</a:t>
            </a:r>
            <a:endParaRPr kumimoji="0" lang="en-US" altLang="en-US" sz="1200" b="0" i="0" u="none" strike="noStrike" cap="none" normalizeH="0" baseline="0" dirty="0">
              <a:ln>
                <a:noFill/>
              </a:ln>
              <a:solidFill>
                <a:srgbClr val="1B1B1B"/>
              </a:solidFill>
              <a:effectLst/>
              <a:latin typeface="+mn-lt"/>
            </a:endParaRP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0" u="none" strike="noStrike" cap="none" normalizeH="0" baseline="0" dirty="0">
                <a:ln>
                  <a:noFill/>
                </a:ln>
                <a:solidFill>
                  <a:srgbClr val="1B1B1B"/>
                </a:solidFill>
                <a:effectLst/>
                <a:latin typeface="+mn-lt"/>
              </a:rPr>
              <a:t>Officers issue calm, nonthreatening commands, such as "Let me see your identification and registration."</a:t>
            </a: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0" u="none" strike="noStrike" cap="none" normalizeH="0" baseline="0" dirty="0">
                <a:ln>
                  <a:noFill/>
                </a:ln>
                <a:solidFill>
                  <a:srgbClr val="1B1B1B"/>
                </a:solidFill>
                <a:effectLst/>
                <a:latin typeface="+mn-lt"/>
              </a:rPr>
              <a:t>Officers may increase their volume and shorten commands to gain compliance. Short commands might </a:t>
            </a:r>
          </a:p>
          <a:p>
            <a:pPr marL="457200" lvl="1" eaLnBrk="0" fontAlgn="base" hangingPunct="0">
              <a:spcBef>
                <a:spcPct val="0"/>
              </a:spcBef>
              <a:spcAft>
                <a:spcPct val="0"/>
              </a:spcAft>
              <a:buClrTx/>
              <a:buSzTx/>
            </a:pPr>
            <a:r>
              <a:rPr lang="en-US" altLang="en-US" sz="1200" dirty="0">
                <a:solidFill>
                  <a:srgbClr val="1B1B1B"/>
                </a:solidFill>
              </a:rPr>
              <a:t>      </a:t>
            </a:r>
            <a:r>
              <a:rPr kumimoji="0" lang="en-US" altLang="en-US" sz="1200" b="0" i="0" u="none" strike="noStrike" cap="none" normalizeH="0" baseline="0" dirty="0">
                <a:ln>
                  <a:noFill/>
                </a:ln>
                <a:solidFill>
                  <a:srgbClr val="1B1B1B"/>
                </a:solidFill>
                <a:effectLst/>
                <a:latin typeface="+mn-lt"/>
              </a:rPr>
              <a:t>include "Stop," or "Don't move.“</a:t>
            </a:r>
          </a:p>
          <a:p>
            <a:pPr marL="457200" lvl="1" eaLnBrk="0" fontAlgn="base" hangingPunct="0">
              <a:spcBef>
                <a:spcPct val="0"/>
              </a:spcBef>
              <a:spcAft>
                <a:spcPct val="0"/>
              </a:spcAft>
              <a:buClrTx/>
              <a:buSzTx/>
            </a:pPr>
            <a:endParaRPr kumimoji="0" lang="en-US" altLang="en-US" sz="1200" b="0" i="0" u="none" strike="noStrike" cap="none" normalizeH="0" baseline="0" dirty="0">
              <a:ln>
                <a:noFill/>
              </a:ln>
              <a:solidFill>
                <a:srgbClr val="1B1B1B"/>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1B1B1B"/>
                </a:solidFill>
                <a:effectLst/>
                <a:latin typeface="+mn-lt"/>
              </a:rPr>
              <a:t>Empty-Hand Control — Officers use bodily force to gain control of a situation.</a:t>
            </a:r>
            <a:endParaRPr kumimoji="0" lang="en-US" altLang="en-US" sz="1200" b="0" i="0" u="none" strike="noStrike" cap="none" normalizeH="0" baseline="0" dirty="0">
              <a:ln>
                <a:noFill/>
              </a:ln>
              <a:solidFill>
                <a:srgbClr val="1B1B1B"/>
              </a:solidFill>
              <a:effectLst/>
              <a:latin typeface="+mn-lt"/>
            </a:endParaRP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1" u="none" strike="noStrike" cap="none" normalizeH="0" baseline="0" dirty="0">
                <a:ln>
                  <a:noFill/>
                </a:ln>
                <a:solidFill>
                  <a:srgbClr val="1B1B1B"/>
                </a:solidFill>
                <a:effectLst/>
                <a:latin typeface="+mn-lt"/>
              </a:rPr>
              <a:t>Soft technique.</a:t>
            </a:r>
            <a:r>
              <a:rPr kumimoji="0" lang="en-US" altLang="en-US" sz="1200" b="0" i="0" u="none" strike="noStrike" cap="none" normalizeH="0" baseline="0" dirty="0">
                <a:ln>
                  <a:noFill/>
                </a:ln>
                <a:solidFill>
                  <a:srgbClr val="1B1B1B"/>
                </a:solidFill>
                <a:effectLst/>
                <a:latin typeface="+mn-lt"/>
              </a:rPr>
              <a:t> Officers use grabs, holds and joint locks to restrain an individual.</a:t>
            </a: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1" u="none" strike="noStrike" cap="none" normalizeH="0" baseline="0" dirty="0">
                <a:ln>
                  <a:noFill/>
                </a:ln>
                <a:solidFill>
                  <a:srgbClr val="1B1B1B"/>
                </a:solidFill>
                <a:effectLst/>
                <a:latin typeface="+mn-lt"/>
              </a:rPr>
              <a:t>Hard technique.</a:t>
            </a:r>
            <a:r>
              <a:rPr kumimoji="0" lang="en-US" altLang="en-US" sz="1200" b="0" i="0" u="none" strike="noStrike" cap="none" normalizeH="0" baseline="0" dirty="0">
                <a:ln>
                  <a:noFill/>
                </a:ln>
                <a:solidFill>
                  <a:srgbClr val="1B1B1B"/>
                </a:solidFill>
                <a:effectLst/>
                <a:latin typeface="+mn-lt"/>
              </a:rPr>
              <a:t> Officers use punches and kicks to restrain an individual.</a:t>
            </a:r>
          </a:p>
          <a:p>
            <a:pPr marL="628650" lvl="1" indent="-171450" eaLnBrk="0" fontAlgn="base" hangingPunct="0">
              <a:spcBef>
                <a:spcPct val="0"/>
              </a:spcBef>
              <a:spcAft>
                <a:spcPct val="0"/>
              </a:spcAft>
              <a:buClrTx/>
              <a:buSzTx/>
              <a:buFont typeface="Arial" panose="020B0604020202020204" pitchFamily="34" charset="0"/>
              <a:buChar char="•"/>
            </a:pPr>
            <a:endParaRPr kumimoji="0" lang="en-US" altLang="en-US" sz="1200" b="0" i="0" u="none" strike="noStrike" cap="none" normalizeH="0" baseline="0" dirty="0">
              <a:ln>
                <a:noFill/>
              </a:ln>
              <a:solidFill>
                <a:srgbClr val="1B1B1B"/>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1B1B1B"/>
                </a:solidFill>
                <a:effectLst/>
                <a:latin typeface="+mn-lt"/>
              </a:rPr>
              <a:t>Less-Lethal Methods — Officers use less-lethal technologies to gain control of a situation.</a:t>
            </a:r>
            <a:endParaRPr kumimoji="0" lang="en-US" altLang="en-US" sz="1200" b="0" i="0" u="none" strike="noStrike" cap="none" normalizeH="0" baseline="0" dirty="0">
              <a:ln>
                <a:noFill/>
              </a:ln>
              <a:solidFill>
                <a:srgbClr val="1B1B1B"/>
              </a:solidFill>
              <a:effectLst/>
              <a:latin typeface="+mn-lt"/>
            </a:endParaRP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1" u="none" strike="noStrike" cap="none" normalizeH="0" baseline="0" dirty="0">
                <a:ln>
                  <a:noFill/>
                </a:ln>
                <a:solidFill>
                  <a:srgbClr val="1B1B1B"/>
                </a:solidFill>
                <a:effectLst/>
                <a:latin typeface="+mn-lt"/>
              </a:rPr>
              <a:t>Blunt impact.</a:t>
            </a:r>
            <a:r>
              <a:rPr kumimoji="0" lang="en-US" altLang="en-US" sz="1200" b="0" i="0" u="none" strike="noStrike" cap="none" normalizeH="0" baseline="0" dirty="0">
                <a:ln>
                  <a:noFill/>
                </a:ln>
                <a:solidFill>
                  <a:srgbClr val="1B1B1B"/>
                </a:solidFill>
                <a:effectLst/>
                <a:latin typeface="+mn-lt"/>
              </a:rPr>
              <a:t> Officers may use a baton or projectile to immobilize a combative person.</a:t>
            </a: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1" u="none" strike="noStrike" cap="none" normalizeH="0" baseline="0" dirty="0">
                <a:ln>
                  <a:noFill/>
                </a:ln>
                <a:solidFill>
                  <a:srgbClr val="1B1B1B"/>
                </a:solidFill>
                <a:effectLst/>
                <a:latin typeface="+mn-lt"/>
              </a:rPr>
              <a:t>Chemical.</a:t>
            </a:r>
            <a:r>
              <a:rPr kumimoji="0" lang="en-US" altLang="en-US" sz="1200" b="0" i="0" u="none" strike="noStrike" cap="none" normalizeH="0" baseline="0" dirty="0">
                <a:ln>
                  <a:noFill/>
                </a:ln>
                <a:solidFill>
                  <a:srgbClr val="1B1B1B"/>
                </a:solidFill>
                <a:effectLst/>
                <a:latin typeface="+mn-lt"/>
              </a:rPr>
              <a:t> Officers may use chemical sprays or projectiles embedded with chemicals to restrain an individual (e.g., pepper spray).</a:t>
            </a: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1" u="none" strike="noStrike" cap="none" normalizeH="0" baseline="0" dirty="0">
                <a:ln>
                  <a:noFill/>
                </a:ln>
                <a:solidFill>
                  <a:srgbClr val="1B1B1B"/>
                </a:solidFill>
                <a:effectLst/>
                <a:latin typeface="+mn-lt"/>
              </a:rPr>
              <a:t>Conducted Energy Devices (CEDs).</a:t>
            </a:r>
            <a:r>
              <a:rPr kumimoji="0" lang="en-US" altLang="en-US" sz="1200" b="0" i="0" u="none" strike="noStrike" cap="none" normalizeH="0" baseline="0" dirty="0">
                <a:ln>
                  <a:noFill/>
                </a:ln>
                <a:solidFill>
                  <a:srgbClr val="1B1B1B"/>
                </a:solidFill>
                <a:effectLst/>
                <a:latin typeface="+mn-lt"/>
              </a:rPr>
              <a:t> Officers may use CEDs to immobilize an individual. CEDs discharge a high-voltage, low-amperage jolt of electricity at a distance.</a:t>
            </a:r>
          </a:p>
          <a:p>
            <a:pPr marL="457200" lvl="1" eaLnBrk="0" fontAlgn="base" hangingPunct="0">
              <a:spcBef>
                <a:spcPct val="0"/>
              </a:spcBef>
              <a:spcAft>
                <a:spcPct val="0"/>
              </a:spcAft>
              <a:buClrTx/>
              <a:buSzTx/>
            </a:pPr>
            <a:endParaRPr kumimoji="0" lang="en-US" altLang="en-US" sz="1200" b="0" i="0" u="none" strike="noStrike" cap="none" normalizeH="0" baseline="0" dirty="0">
              <a:ln>
                <a:noFill/>
              </a:ln>
              <a:solidFill>
                <a:srgbClr val="1B1B1B"/>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1B1B1B"/>
                </a:solidFill>
                <a:effectLst/>
                <a:latin typeface="+mn-lt"/>
              </a:rPr>
              <a:t>Lethal Force — Officers use lethal weapons to gain control of a situation. Should only be used if a suspect poses a serious threat to the officer or another individual.</a:t>
            </a:r>
            <a:endParaRPr kumimoji="0" lang="en-US" altLang="en-US" sz="1200" b="0" i="0" u="none" strike="noStrike" cap="none" normalizeH="0" baseline="0" dirty="0">
              <a:ln>
                <a:noFill/>
              </a:ln>
              <a:solidFill>
                <a:srgbClr val="1B1B1B"/>
              </a:solidFill>
              <a:effectLst/>
              <a:latin typeface="+mn-lt"/>
            </a:endParaRPr>
          </a:p>
          <a:p>
            <a:pPr marL="628650" lvl="1" indent="-171450" eaLnBrk="0" fontAlgn="base" hangingPunct="0">
              <a:spcBef>
                <a:spcPct val="0"/>
              </a:spcBef>
              <a:spcAft>
                <a:spcPct val="0"/>
              </a:spcAft>
              <a:buClrTx/>
              <a:buSzTx/>
              <a:buFont typeface="Arial" panose="020B0604020202020204" pitchFamily="34" charset="0"/>
              <a:buChar char="•"/>
            </a:pPr>
            <a:r>
              <a:rPr kumimoji="0" lang="en-US" altLang="en-US" sz="1200" b="0" i="0" u="none" strike="noStrike" cap="none" normalizeH="0" baseline="0" dirty="0">
                <a:ln>
                  <a:noFill/>
                </a:ln>
                <a:solidFill>
                  <a:srgbClr val="1B1B1B"/>
                </a:solidFill>
                <a:effectLst/>
                <a:latin typeface="+mn-lt"/>
              </a:rPr>
              <a:t>Officers use deadly weapons such as firearms to stop an individual's actions.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F94E69E4-1576-1484-7656-86950FAC2ED5}"/>
              </a:ext>
            </a:extLst>
          </p:cNvPr>
          <p:cNvSpPr>
            <a:spLocks noGrp="1"/>
          </p:cNvSpPr>
          <p:nvPr>
            <p:ph type="sldNum" sz="quarter" idx="14"/>
          </p:nvPr>
        </p:nvSpPr>
        <p:spPr/>
        <p:txBody>
          <a:bodyPr vert="horz" lIns="91440" tIns="45720" rIns="91440" bIns="45720" rtlCol="0" anchor="ctr">
            <a:normAutofit/>
          </a:bodyPr>
          <a:lstStyle/>
          <a:p>
            <a:pPr>
              <a:spcAft>
                <a:spcPts val="600"/>
              </a:spcAft>
            </a:pPr>
            <a:fld id="{383B7B7A-CDDA-7C44-B1B0-1F1E45567B3B}" type="slidenum">
              <a:rPr lang="en-US" smtClean="0"/>
              <a:pPr>
                <a:spcAft>
                  <a:spcPts val="600"/>
                </a:spcAft>
              </a:pPr>
              <a:t>11</a:t>
            </a:fld>
            <a:endParaRPr lang="en-US"/>
          </a:p>
        </p:txBody>
      </p:sp>
      <p:pic>
        <p:nvPicPr>
          <p:cNvPr id="13" name="Content Placeholder 12">
            <a:extLst>
              <a:ext uri="{FF2B5EF4-FFF2-40B4-BE49-F238E27FC236}">
                <a16:creationId xmlns:a16="http://schemas.microsoft.com/office/drawing/2014/main" id="{FC6AC0F6-D6F7-99FF-E723-B43E20195994}"/>
              </a:ext>
            </a:extLst>
          </p:cNvPr>
          <p:cNvPicPr>
            <a:picLocks noGrp="1" noChangeAspect="1"/>
          </p:cNvPicPr>
          <p:nvPr>
            <p:ph idx="4294967295"/>
          </p:nvPr>
        </p:nvPicPr>
        <p:blipFill>
          <a:blip r:embed="rId3"/>
          <a:stretch>
            <a:fillRect/>
          </a:stretch>
        </p:blipFill>
        <p:spPr>
          <a:xfrm>
            <a:off x="8603202" y="1704481"/>
            <a:ext cx="3039553" cy="3030481"/>
          </a:xfrm>
        </p:spPr>
      </p:pic>
    </p:spTree>
    <p:extLst>
      <p:ext uri="{BB962C8B-B14F-4D97-AF65-F5344CB8AC3E}">
        <p14:creationId xmlns:p14="http://schemas.microsoft.com/office/powerpoint/2010/main" val="390076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6CF8-B05C-4EC3-BB52-23050C70D2B6}"/>
              </a:ext>
            </a:extLst>
          </p:cNvPr>
          <p:cNvSpPr>
            <a:spLocks noGrp="1"/>
          </p:cNvSpPr>
          <p:nvPr>
            <p:ph type="title"/>
          </p:nvPr>
        </p:nvSpPr>
        <p:spPr/>
        <p:txBody>
          <a:bodyPr/>
          <a:lstStyle/>
          <a:p>
            <a:r>
              <a:rPr lang="en-US" dirty="0"/>
              <a:t>Contact Us</a:t>
            </a:r>
          </a:p>
        </p:txBody>
      </p:sp>
      <p:sp>
        <p:nvSpPr>
          <p:cNvPr id="3" name="Text Placeholder 2">
            <a:extLst>
              <a:ext uri="{FF2B5EF4-FFF2-40B4-BE49-F238E27FC236}">
                <a16:creationId xmlns:a16="http://schemas.microsoft.com/office/drawing/2014/main" id="{949AAAD2-FB3F-4424-BDAC-BE88CF2BF5C2}"/>
              </a:ext>
            </a:extLst>
          </p:cNvPr>
          <p:cNvSpPr>
            <a:spLocks noGrp="1"/>
          </p:cNvSpPr>
          <p:nvPr>
            <p:ph type="body" idx="1"/>
          </p:nvPr>
        </p:nvSpPr>
        <p:spPr>
          <a:xfrm>
            <a:off x="381000" y="2136618"/>
            <a:ext cx="11086474" cy="4083113"/>
          </a:xfrm>
          <a:solidFill>
            <a:schemeClr val="accent5">
              <a:lumMod val="20000"/>
              <a:lumOff val="80000"/>
            </a:schemeClr>
          </a:solidFill>
        </p:spPr>
        <p:txBody>
          <a:bodyPr/>
          <a:lstStyle/>
          <a:p>
            <a:r>
              <a:rPr lang="en-US" dirty="0"/>
              <a:t>Office of Criminal Justice Services</a:t>
            </a:r>
          </a:p>
          <a:p>
            <a:r>
              <a:rPr lang="en-US" dirty="0"/>
              <a:t>1970 W. Broad St.</a:t>
            </a:r>
          </a:p>
          <a:p>
            <a:r>
              <a:rPr lang="en-US" dirty="0"/>
              <a:t>Columbus, OH 43223</a:t>
            </a:r>
          </a:p>
          <a:p>
            <a:r>
              <a:rPr lang="en-US" dirty="0"/>
              <a:t>Ohio Collaborative: (888)448-4842</a:t>
            </a:r>
          </a:p>
          <a:p>
            <a:r>
              <a:rPr lang="en-US" sz="1800" u="sng" dirty="0">
                <a:solidFill>
                  <a:srgbClr val="0563C1"/>
                </a:solidFill>
                <a:effectLst/>
                <a:latin typeface="Calibri" panose="020F0502020204030204" pitchFamily="34" charset="0"/>
                <a:ea typeface="Times New Roman" panose="02020603050405020304" pitchFamily="18" charset="0"/>
                <a:hlinkClick r:id="rId2"/>
              </a:rPr>
              <a:t>ohiocollaborative@dps.ohio.gov</a:t>
            </a:r>
            <a:endParaRPr lang="en-US" sz="1800" u="sng" dirty="0">
              <a:solidFill>
                <a:srgbClr val="0563C1"/>
              </a:solidFill>
              <a:effectLst/>
              <a:latin typeface="Calibri" panose="020F0502020204030204" pitchFamily="34" charset="0"/>
              <a:ea typeface="Times New Roman" panose="02020603050405020304" pitchFamily="18" charset="0"/>
            </a:endParaRPr>
          </a:p>
          <a:p>
            <a:endParaRPr lang="en-US" dirty="0"/>
          </a:p>
          <a:p>
            <a:r>
              <a:rPr lang="en-US" dirty="0"/>
              <a:t>Complete our </a:t>
            </a:r>
            <a:r>
              <a:rPr lang="en-US" dirty="0">
                <a:hlinkClick r:id="rId3"/>
              </a:rPr>
              <a:t>form</a:t>
            </a:r>
            <a:r>
              <a:rPr lang="en-US" dirty="0"/>
              <a:t> online if you have questions.</a:t>
            </a:r>
          </a:p>
        </p:txBody>
      </p:sp>
      <p:sp>
        <p:nvSpPr>
          <p:cNvPr id="4" name="Slide Number Placeholder 3">
            <a:extLst>
              <a:ext uri="{FF2B5EF4-FFF2-40B4-BE49-F238E27FC236}">
                <a16:creationId xmlns:a16="http://schemas.microsoft.com/office/drawing/2014/main" id="{78864421-9637-4A05-BA28-675525D9114A}"/>
              </a:ext>
            </a:extLst>
          </p:cNvPr>
          <p:cNvSpPr>
            <a:spLocks noGrp="1"/>
          </p:cNvSpPr>
          <p:nvPr>
            <p:ph type="sldNum" sz="quarter" idx="11"/>
          </p:nvPr>
        </p:nvSpPr>
        <p:spPr/>
        <p:txBody>
          <a:bodyPr/>
          <a:lstStyle/>
          <a:p>
            <a:fld id="{383B7B7A-CDDA-7C44-B1B0-1F1E45567B3B}" type="slidenum">
              <a:rPr lang="en-US" smtClean="0"/>
              <a:pPr/>
              <a:t>12</a:t>
            </a:fld>
            <a:endParaRPr lang="en-US"/>
          </a:p>
        </p:txBody>
      </p:sp>
      <p:pic>
        <p:nvPicPr>
          <p:cNvPr id="5" name="Picture 4" descr="A picture containing company name&#10;&#10;Description automatically generated">
            <a:extLst>
              <a:ext uri="{FF2B5EF4-FFF2-40B4-BE49-F238E27FC236}">
                <a16:creationId xmlns:a16="http://schemas.microsoft.com/office/drawing/2014/main" id="{5FAA1B21-0B9C-0F05-BC70-328864429A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0095" y="226337"/>
            <a:ext cx="1537253" cy="1804386"/>
          </a:xfrm>
          <a:prstGeom prst="rect">
            <a:avLst/>
          </a:prstGeom>
          <a:noFill/>
          <a:ln>
            <a:noFill/>
          </a:ln>
        </p:spPr>
      </p:pic>
    </p:spTree>
    <p:extLst>
      <p:ext uri="{BB962C8B-B14F-4D97-AF65-F5344CB8AC3E}">
        <p14:creationId xmlns:p14="http://schemas.microsoft.com/office/powerpoint/2010/main" val="89091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A5841E-3764-38C7-CD02-36054C86F84F}"/>
              </a:ext>
            </a:extLst>
          </p:cNvPr>
          <p:cNvSpPr>
            <a:spLocks noGrp="1"/>
          </p:cNvSpPr>
          <p:nvPr>
            <p:ph type="sldNum" sz="quarter" idx="11"/>
          </p:nvPr>
        </p:nvSpPr>
        <p:spPr/>
        <p:txBody>
          <a:bodyPr/>
          <a:lstStyle/>
          <a:p>
            <a:fld id="{383B7B7A-CDDA-7C44-B1B0-1F1E45567B3B}" type="slidenum">
              <a:rPr lang="en-US" smtClean="0"/>
              <a:pPr/>
              <a:t>13</a:t>
            </a:fld>
            <a:endParaRPr lang="en-US"/>
          </a:p>
        </p:txBody>
      </p:sp>
    </p:spTree>
    <p:extLst>
      <p:ext uri="{BB962C8B-B14F-4D97-AF65-F5344CB8AC3E}">
        <p14:creationId xmlns:p14="http://schemas.microsoft.com/office/powerpoint/2010/main" val="252842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4CCD-9F52-B26C-B699-88480C6171CB}"/>
              </a:ext>
            </a:extLst>
          </p:cNvPr>
          <p:cNvSpPr>
            <a:spLocks noGrp="1"/>
          </p:cNvSpPr>
          <p:nvPr>
            <p:ph type="title"/>
          </p:nvPr>
        </p:nvSpPr>
        <p:spPr/>
        <p:txBody>
          <a:bodyPr/>
          <a:lstStyle/>
          <a:p>
            <a:r>
              <a:rPr lang="en-US" dirty="0"/>
              <a:t>Objectives </a:t>
            </a:r>
          </a:p>
        </p:txBody>
      </p:sp>
      <p:sp>
        <p:nvSpPr>
          <p:cNvPr id="3" name="Text Placeholder 2">
            <a:extLst>
              <a:ext uri="{FF2B5EF4-FFF2-40B4-BE49-F238E27FC236}">
                <a16:creationId xmlns:a16="http://schemas.microsoft.com/office/drawing/2014/main" id="{D5C99259-2A81-C90A-EF34-8376879A736F}"/>
              </a:ext>
            </a:extLst>
          </p:cNvPr>
          <p:cNvSpPr>
            <a:spLocks noGrp="1"/>
          </p:cNvSpPr>
          <p:nvPr>
            <p:ph type="body" idx="1"/>
          </p:nvPr>
        </p:nvSpPr>
        <p:spPr>
          <a:xfrm>
            <a:off x="381000" y="2127564"/>
            <a:ext cx="11086474" cy="4119327"/>
          </a:xfrm>
          <a:solidFill>
            <a:schemeClr val="accent5">
              <a:lumMod val="20000"/>
              <a:lumOff val="80000"/>
            </a:schemeClr>
          </a:solidFill>
        </p:spPr>
        <p:txBody>
          <a:bodyPr vert="horz" lIns="91440" tIns="45720" rIns="91440" bIns="45720" rtlCol="0" anchor="t">
            <a:normAutofit/>
          </a:bodyPr>
          <a:lstStyle/>
          <a:p>
            <a:pPr marL="914400" lvl="1" indent="-457200">
              <a:buFont typeface="+mj-lt"/>
              <a:buAutoNum type="arabicPeriod"/>
            </a:pPr>
            <a:r>
              <a:rPr lang="en-US" sz="2400" dirty="0">
                <a:ea typeface="Open Sans"/>
                <a:cs typeface="Open Sans"/>
              </a:rPr>
              <a:t>Review and understand the </a:t>
            </a:r>
            <a:r>
              <a:rPr lang="en-US" sz="2400" b="1" dirty="0">
                <a:ea typeface="Open Sans"/>
                <a:cs typeface="Open Sans"/>
              </a:rPr>
              <a:t>State of Ohio Standard for Use of Force </a:t>
            </a:r>
          </a:p>
          <a:p>
            <a:pPr marL="914400" lvl="1" indent="-457200">
              <a:buFont typeface="+mj-lt"/>
              <a:buAutoNum type="arabicPeriod"/>
            </a:pPr>
            <a:r>
              <a:rPr lang="en-US" sz="2400" dirty="0"/>
              <a:t>Obtain applicable knowledge of the policy components and standard compliance for the </a:t>
            </a:r>
            <a:r>
              <a:rPr lang="en-US" sz="2400" b="1" dirty="0"/>
              <a:t>State of Ohio Standard for Use of Force </a:t>
            </a:r>
          </a:p>
          <a:p>
            <a:pPr marL="914400" lvl="1" indent="-457200">
              <a:buFont typeface="+mj-lt"/>
              <a:buAutoNum type="arabicPeriod"/>
            </a:pPr>
            <a:r>
              <a:rPr lang="en-US" sz="2400" dirty="0"/>
              <a:t>Identify and understand how to demonstrate compliance with standard requirements and best practices on </a:t>
            </a:r>
            <a:r>
              <a:rPr lang="en-US" sz="2400" b="1" dirty="0"/>
              <a:t>Use of Force </a:t>
            </a:r>
          </a:p>
          <a:p>
            <a:endParaRPr lang="en-US" dirty="0"/>
          </a:p>
          <a:p>
            <a:endParaRPr lang="en-US" dirty="0"/>
          </a:p>
        </p:txBody>
      </p:sp>
      <p:sp>
        <p:nvSpPr>
          <p:cNvPr id="4" name="Slide Number Placeholder 3">
            <a:extLst>
              <a:ext uri="{FF2B5EF4-FFF2-40B4-BE49-F238E27FC236}">
                <a16:creationId xmlns:a16="http://schemas.microsoft.com/office/drawing/2014/main" id="{B74D8266-AA14-92EB-38B7-AFE617167967}"/>
              </a:ext>
            </a:extLst>
          </p:cNvPr>
          <p:cNvSpPr>
            <a:spLocks noGrp="1"/>
          </p:cNvSpPr>
          <p:nvPr>
            <p:ph type="sldNum" sz="quarter" idx="11"/>
          </p:nvPr>
        </p:nvSpPr>
        <p:spPr/>
        <p:txBody>
          <a:bodyPr/>
          <a:lstStyle/>
          <a:p>
            <a:fld id="{383B7B7A-CDDA-7C44-B1B0-1F1E45567B3B}" type="slidenum">
              <a:rPr lang="en-US" smtClean="0"/>
              <a:pPr/>
              <a:t>2</a:t>
            </a:fld>
            <a:endParaRPr lang="en-US"/>
          </a:p>
        </p:txBody>
      </p:sp>
    </p:spTree>
    <p:extLst>
      <p:ext uri="{BB962C8B-B14F-4D97-AF65-F5344CB8AC3E}">
        <p14:creationId xmlns:p14="http://schemas.microsoft.com/office/powerpoint/2010/main" val="32895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0D7F-E489-4948-AA9C-C02F0EA0CA3A}"/>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162F60E4-4D83-4846-8C49-61A051630582}"/>
              </a:ext>
            </a:extLst>
          </p:cNvPr>
          <p:cNvSpPr>
            <a:spLocks noGrp="1"/>
          </p:cNvSpPr>
          <p:nvPr>
            <p:ph type="body" idx="1"/>
          </p:nvPr>
        </p:nvSpPr>
        <p:spPr>
          <a:xfrm>
            <a:off x="380998" y="2139598"/>
            <a:ext cx="11086475" cy="4152560"/>
          </a:xfrm>
          <a:solidFill>
            <a:schemeClr val="accent5">
              <a:lumMod val="20000"/>
              <a:lumOff val="80000"/>
            </a:schemeClr>
          </a:solidFill>
        </p:spPr>
        <p:txBody>
          <a:bodyPr vert="horz" lIns="91440" tIns="45720" rIns="91440" bIns="45720" rtlCol="0" anchor="t">
            <a:normAutofit/>
          </a:bodyPr>
          <a:lstStyle/>
          <a:p>
            <a:pPr marL="342900" indent="-342900">
              <a:buFont typeface="Arial" panose="020B0604020202020204" pitchFamily="34" charset="0"/>
              <a:buChar char="•"/>
            </a:pPr>
            <a:r>
              <a:rPr lang="en-US" dirty="0"/>
              <a:t>Purpose</a:t>
            </a:r>
          </a:p>
          <a:p>
            <a:pPr marL="342900" indent="-342900">
              <a:buFont typeface="Arial" panose="020B0604020202020204" pitchFamily="34" charset="0"/>
              <a:buChar char="•"/>
            </a:pPr>
            <a:r>
              <a:rPr lang="en-US" dirty="0"/>
              <a:t>Standard</a:t>
            </a:r>
          </a:p>
          <a:p>
            <a:pPr marL="342900" indent="-342900">
              <a:buFont typeface="Arial" panose="020B0604020202020204" pitchFamily="34" charset="0"/>
              <a:buChar char="•"/>
            </a:pPr>
            <a:r>
              <a:rPr lang="en-US" dirty="0"/>
              <a:t>Commentary</a:t>
            </a:r>
          </a:p>
          <a:p>
            <a:pPr marL="342900" indent="-342900">
              <a:buFont typeface="Arial" panose="020B0604020202020204" pitchFamily="34" charset="0"/>
              <a:buChar char="•"/>
            </a:pPr>
            <a:r>
              <a:rPr lang="en-US" dirty="0"/>
              <a:t>Compliance Verification Strategies</a:t>
            </a:r>
          </a:p>
          <a:p>
            <a:pPr marL="342900" indent="-342900">
              <a:buFont typeface="Arial" panose="020B0604020202020204" pitchFamily="34" charset="0"/>
              <a:buChar char="•"/>
            </a:pPr>
            <a:r>
              <a:rPr lang="en-US" dirty="0"/>
              <a:t>Sample Policy </a:t>
            </a:r>
          </a:p>
          <a:p>
            <a:pPr marL="342900" indent="-342900">
              <a:buFont typeface="Arial" panose="020B0604020202020204" pitchFamily="34" charset="0"/>
              <a:buChar char="•"/>
            </a:pPr>
            <a:r>
              <a:rPr lang="en-US" dirty="0">
                <a:latin typeface="Source Sans Pro"/>
                <a:ea typeface="Open Sans"/>
                <a:cs typeface="Open Sans"/>
              </a:rPr>
              <a:t>Additional Information</a:t>
            </a:r>
            <a:endParaRPr lang="en-US" dirty="0"/>
          </a:p>
          <a:p>
            <a:pPr marL="342900" indent="-342900">
              <a:buFont typeface="Arial" panose="020B0604020202020204" pitchFamily="34" charset="0"/>
              <a:buChar char="•"/>
            </a:pPr>
            <a:r>
              <a:rPr lang="en-US" dirty="0"/>
              <a:t>OCJS Contact Information</a:t>
            </a:r>
          </a:p>
        </p:txBody>
      </p:sp>
      <p:sp>
        <p:nvSpPr>
          <p:cNvPr id="4" name="Slide Number Placeholder 3">
            <a:extLst>
              <a:ext uri="{FF2B5EF4-FFF2-40B4-BE49-F238E27FC236}">
                <a16:creationId xmlns:a16="http://schemas.microsoft.com/office/drawing/2014/main" id="{23548A2B-9904-444A-82C9-C3EF686AE8F8}"/>
              </a:ext>
            </a:extLst>
          </p:cNvPr>
          <p:cNvSpPr>
            <a:spLocks noGrp="1"/>
          </p:cNvSpPr>
          <p:nvPr>
            <p:ph type="sldNum" sz="quarter" idx="11"/>
          </p:nvPr>
        </p:nvSpPr>
        <p:spPr/>
        <p:txBody>
          <a:bodyPr/>
          <a:lstStyle/>
          <a:p>
            <a:fld id="{383B7B7A-CDDA-7C44-B1B0-1F1E45567B3B}" type="slidenum">
              <a:rPr lang="en-US" smtClean="0"/>
              <a:pPr/>
              <a:t>3</a:t>
            </a:fld>
            <a:endParaRPr lang="en-US"/>
          </a:p>
        </p:txBody>
      </p:sp>
    </p:spTree>
    <p:extLst>
      <p:ext uri="{BB962C8B-B14F-4D97-AF65-F5344CB8AC3E}">
        <p14:creationId xmlns:p14="http://schemas.microsoft.com/office/powerpoint/2010/main" val="70912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49B0-6DD1-4F20-B584-12E415357F47}"/>
              </a:ext>
            </a:extLst>
          </p:cNvPr>
          <p:cNvSpPr>
            <a:spLocks noGrp="1"/>
          </p:cNvSpPr>
          <p:nvPr>
            <p:ph type="title"/>
          </p:nvPr>
        </p:nvSpPr>
        <p:spPr/>
        <p:txBody>
          <a:bodyPr/>
          <a:lstStyle/>
          <a:p>
            <a:r>
              <a:rPr lang="en-US" dirty="0"/>
              <a:t>Purpose</a:t>
            </a:r>
          </a:p>
        </p:txBody>
      </p:sp>
      <p:sp>
        <p:nvSpPr>
          <p:cNvPr id="3" name="Text Placeholder 2">
            <a:extLst>
              <a:ext uri="{FF2B5EF4-FFF2-40B4-BE49-F238E27FC236}">
                <a16:creationId xmlns:a16="http://schemas.microsoft.com/office/drawing/2014/main" id="{D86F2F39-AEBD-4604-B8D8-EE7AA0906C47}"/>
              </a:ext>
            </a:extLst>
          </p:cNvPr>
          <p:cNvSpPr>
            <a:spLocks noGrp="1"/>
          </p:cNvSpPr>
          <p:nvPr>
            <p:ph type="body" idx="1"/>
          </p:nvPr>
        </p:nvSpPr>
        <p:spPr>
          <a:xfrm>
            <a:off x="380999" y="2163779"/>
            <a:ext cx="11179629" cy="4128380"/>
          </a:xfrm>
          <a:solidFill>
            <a:schemeClr val="accent5">
              <a:lumMod val="20000"/>
              <a:lumOff val="80000"/>
            </a:schemeClr>
          </a:solidFill>
        </p:spPr>
        <p:txBody>
          <a:bodyPr>
            <a:normAutofit/>
          </a:bodyPr>
          <a:lstStyle/>
          <a:p>
            <a:pPr marL="285750" indent="-285750">
              <a:buFont typeface="Arial" panose="020B0604020202020204" pitchFamily="34" charset="0"/>
              <a:buChar char="•"/>
            </a:pPr>
            <a:r>
              <a:rPr lang="en-US" sz="2000" b="0" i="0" u="none" strike="noStrike" baseline="0" dirty="0">
                <a:solidFill>
                  <a:srgbClr val="000000"/>
                </a:solidFill>
                <a:latin typeface="+mn-lt"/>
              </a:rPr>
              <a:t>This policy recognizes that the use of force by law enforcement requires </a:t>
            </a:r>
            <a:r>
              <a:rPr lang="en-US" sz="2000" b="1" i="0" u="none" strike="noStrike" baseline="0" dirty="0">
                <a:solidFill>
                  <a:srgbClr val="000000"/>
                </a:solidFill>
                <a:latin typeface="+mn-lt"/>
              </a:rPr>
              <a:t>constant evaluation</a:t>
            </a:r>
            <a:r>
              <a:rPr lang="en-US" sz="2000" b="0" i="0" u="none" strike="noStrike" baseline="0" dirty="0">
                <a:solidFill>
                  <a:srgbClr val="000000"/>
                </a:solidFill>
                <a:latin typeface="+mn-lt"/>
              </a:rPr>
              <a:t>. </a:t>
            </a:r>
          </a:p>
          <a:p>
            <a:pPr marL="742950" lvl="1" indent="-285750">
              <a:buFont typeface="Arial" panose="020B0604020202020204" pitchFamily="34" charset="0"/>
              <a:buChar char="•"/>
            </a:pPr>
            <a:r>
              <a:rPr lang="en-US" b="0" i="0" u="none" strike="noStrike" baseline="0" dirty="0">
                <a:solidFill>
                  <a:srgbClr val="000000"/>
                </a:solidFill>
              </a:rPr>
              <a:t>Even at its lowest level, the use of force is a </a:t>
            </a:r>
            <a:r>
              <a:rPr lang="en-US" b="1" i="0" u="none" strike="noStrike" baseline="0" dirty="0">
                <a:solidFill>
                  <a:srgbClr val="000000"/>
                </a:solidFill>
              </a:rPr>
              <a:t>serious</a:t>
            </a:r>
            <a:r>
              <a:rPr lang="en-US" b="0" i="0" u="none" strike="noStrike" baseline="0" dirty="0">
                <a:solidFill>
                  <a:srgbClr val="000000"/>
                </a:solidFill>
              </a:rPr>
              <a:t> </a:t>
            </a:r>
            <a:r>
              <a:rPr lang="en-US" b="1" i="0" u="none" strike="noStrike" baseline="0" dirty="0">
                <a:solidFill>
                  <a:srgbClr val="000000"/>
                </a:solidFill>
              </a:rPr>
              <a:t>responsibility</a:t>
            </a:r>
            <a:r>
              <a:rPr lang="en-US" b="0" i="0" u="none" strike="noStrike" baseline="0" dirty="0">
                <a:solidFill>
                  <a:srgbClr val="000000"/>
                </a:solidFill>
              </a:rPr>
              <a:t>. </a:t>
            </a:r>
          </a:p>
          <a:p>
            <a:pPr marL="285750" indent="-285750">
              <a:buFont typeface="Arial" panose="020B0604020202020204" pitchFamily="34" charset="0"/>
              <a:buChar char="•"/>
            </a:pPr>
            <a:r>
              <a:rPr lang="en-US" sz="2000" b="0" i="0" u="none" strike="noStrike" baseline="0" dirty="0">
                <a:solidFill>
                  <a:srgbClr val="000000"/>
                </a:solidFill>
                <a:latin typeface="+mn-lt"/>
              </a:rPr>
              <a:t>The purpose of this policy is to provide law enforcement with </a:t>
            </a:r>
            <a:r>
              <a:rPr lang="en-US" sz="2000" b="1" i="0" u="none" strike="noStrike" baseline="0" dirty="0">
                <a:solidFill>
                  <a:srgbClr val="000000"/>
                </a:solidFill>
                <a:latin typeface="+mn-lt"/>
              </a:rPr>
              <a:t>guidelines</a:t>
            </a:r>
            <a:r>
              <a:rPr lang="en-US" sz="2000" b="0" i="0" u="none" strike="noStrike" baseline="0" dirty="0">
                <a:solidFill>
                  <a:srgbClr val="000000"/>
                </a:solidFill>
                <a:latin typeface="+mn-lt"/>
              </a:rPr>
              <a:t> on the </a:t>
            </a:r>
            <a:r>
              <a:rPr lang="en-US" sz="2000" b="1" i="0" u="none" strike="noStrike" baseline="0" dirty="0">
                <a:solidFill>
                  <a:srgbClr val="000000"/>
                </a:solidFill>
                <a:latin typeface="+mn-lt"/>
              </a:rPr>
              <a:t>reasonable use of force</a:t>
            </a:r>
            <a:r>
              <a:rPr lang="en-US" sz="2000" b="0" i="0" u="none" strike="noStrike" baseline="0" dirty="0">
                <a:solidFill>
                  <a:srgbClr val="000000"/>
                </a:solidFill>
                <a:latin typeface="+mn-lt"/>
              </a:rPr>
              <a:t>.</a:t>
            </a:r>
          </a:p>
          <a:p>
            <a:pPr marL="285750" indent="-285750">
              <a:buFont typeface="Arial" panose="020B0604020202020204" pitchFamily="34" charset="0"/>
              <a:buChar char="•"/>
            </a:pPr>
            <a:r>
              <a:rPr lang="en-US" sz="2000" b="0" i="0" u="none" strike="noStrike" baseline="0" dirty="0">
                <a:solidFill>
                  <a:srgbClr val="000000"/>
                </a:solidFill>
                <a:latin typeface="+mn-lt"/>
              </a:rPr>
              <a:t>While there is no way to specify the exact amount or type of </a:t>
            </a:r>
            <a:r>
              <a:rPr lang="en-US" sz="2000" b="1" i="0" u="none" strike="noStrike" baseline="0" dirty="0">
                <a:solidFill>
                  <a:srgbClr val="000000"/>
                </a:solidFill>
                <a:latin typeface="+mn-lt"/>
              </a:rPr>
              <a:t>reasonable force </a:t>
            </a:r>
            <a:r>
              <a:rPr lang="en-US" sz="2000" b="0" i="0" u="none" strike="noStrike" baseline="0" dirty="0">
                <a:solidFill>
                  <a:srgbClr val="000000"/>
                </a:solidFill>
                <a:latin typeface="+mn-lt"/>
              </a:rPr>
              <a:t>to be applied in any situation, each officer is expected to use these guidelines to make such decisions in a professional, impartial, and reasonable manner.</a:t>
            </a:r>
            <a:endParaRPr lang="en-US" sz="2000" dirty="0">
              <a:latin typeface="+mn-lt"/>
            </a:endParaRPr>
          </a:p>
        </p:txBody>
      </p:sp>
      <p:sp>
        <p:nvSpPr>
          <p:cNvPr id="4" name="Slide Number Placeholder 3">
            <a:extLst>
              <a:ext uri="{FF2B5EF4-FFF2-40B4-BE49-F238E27FC236}">
                <a16:creationId xmlns:a16="http://schemas.microsoft.com/office/drawing/2014/main" id="{34F4BFBE-2FA9-4795-896D-EBF8EA2F01CF}"/>
              </a:ext>
            </a:extLst>
          </p:cNvPr>
          <p:cNvSpPr>
            <a:spLocks noGrp="1"/>
          </p:cNvSpPr>
          <p:nvPr>
            <p:ph type="sldNum" sz="quarter" idx="11"/>
          </p:nvPr>
        </p:nvSpPr>
        <p:spPr/>
        <p:txBody>
          <a:bodyPr/>
          <a:lstStyle/>
          <a:p>
            <a:fld id="{383B7B7A-CDDA-7C44-B1B0-1F1E45567B3B}" type="slidenum">
              <a:rPr lang="en-US" smtClean="0"/>
              <a:pPr/>
              <a:t>4</a:t>
            </a:fld>
            <a:endParaRPr lang="en-US"/>
          </a:p>
        </p:txBody>
      </p:sp>
    </p:spTree>
    <p:extLst>
      <p:ext uri="{BB962C8B-B14F-4D97-AF65-F5344CB8AC3E}">
        <p14:creationId xmlns:p14="http://schemas.microsoft.com/office/powerpoint/2010/main" val="273869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49B0-6DD1-4F20-B584-12E415357F47}"/>
              </a:ext>
            </a:extLst>
          </p:cNvPr>
          <p:cNvSpPr>
            <a:spLocks noGrp="1"/>
          </p:cNvSpPr>
          <p:nvPr>
            <p:ph type="title"/>
          </p:nvPr>
        </p:nvSpPr>
        <p:spPr>
          <a:xfrm>
            <a:off x="380999" y="970488"/>
            <a:ext cx="11086475" cy="889427"/>
          </a:xfrm>
        </p:spPr>
        <p:txBody>
          <a:bodyPr/>
          <a:lstStyle/>
          <a:p>
            <a:r>
              <a:rPr lang="en-US" dirty="0"/>
              <a:t>Standard</a:t>
            </a:r>
          </a:p>
        </p:txBody>
      </p:sp>
      <p:sp>
        <p:nvSpPr>
          <p:cNvPr id="3" name="Text Placeholder 2">
            <a:extLst>
              <a:ext uri="{FF2B5EF4-FFF2-40B4-BE49-F238E27FC236}">
                <a16:creationId xmlns:a16="http://schemas.microsoft.com/office/drawing/2014/main" id="{D86F2F39-AEBD-4604-B8D8-EE7AA0906C47}"/>
              </a:ext>
            </a:extLst>
          </p:cNvPr>
          <p:cNvSpPr>
            <a:spLocks noGrp="1"/>
          </p:cNvSpPr>
          <p:nvPr>
            <p:ph type="body" idx="1"/>
          </p:nvPr>
        </p:nvSpPr>
        <p:spPr>
          <a:xfrm>
            <a:off x="438872" y="2107580"/>
            <a:ext cx="11179629" cy="4248769"/>
          </a:xfrm>
          <a:solidFill>
            <a:schemeClr val="accent5">
              <a:lumMod val="20000"/>
              <a:lumOff val="80000"/>
            </a:schemeClr>
          </a:solidFill>
        </p:spPr>
        <p:txBody>
          <a:bodyPr>
            <a:noAutofit/>
          </a:bodyPr>
          <a:lstStyle/>
          <a:p>
            <a:pPr>
              <a:spcAft>
                <a:spcPts val="0"/>
              </a:spcAft>
            </a:pPr>
            <a:r>
              <a:rPr lang="en-US" sz="1400" b="0" i="0" u="none" strike="noStrike" baseline="0" dirty="0">
                <a:solidFill>
                  <a:srgbClr val="000000"/>
                </a:solidFill>
                <a:latin typeface="+mn-lt"/>
              </a:rPr>
              <a:t>Law enforcement agencies shall establish written policies governing how sworn personnel respond to resistance, which includes the following provisions: </a:t>
            </a:r>
          </a:p>
          <a:p>
            <a:pPr marL="685800" lvl="1" indent="-228600">
              <a:spcAft>
                <a:spcPts val="0"/>
              </a:spcAft>
              <a:buFont typeface="+mj-lt"/>
              <a:buAutoNum type="alphaLcPeriod"/>
            </a:pPr>
            <a:r>
              <a:rPr lang="en-US" sz="1400" b="0" i="0" u="none" strike="noStrike" baseline="0" dirty="0">
                <a:solidFill>
                  <a:srgbClr val="000000"/>
                </a:solidFill>
              </a:rPr>
              <a:t>Sworn personnel may only use the force which is </a:t>
            </a:r>
            <a:r>
              <a:rPr lang="en-US" sz="1400" b="1" i="0" u="none" strike="noStrike" baseline="0" dirty="0">
                <a:solidFill>
                  <a:srgbClr val="000000"/>
                </a:solidFill>
              </a:rPr>
              <a:t>objectively reasonable </a:t>
            </a:r>
            <a:r>
              <a:rPr lang="en-US" sz="1400" b="0" i="0" u="none" strike="noStrike" baseline="0" dirty="0">
                <a:solidFill>
                  <a:srgbClr val="000000"/>
                </a:solidFill>
              </a:rPr>
              <a:t>to effect lawful objectives including: </a:t>
            </a:r>
            <a:r>
              <a:rPr lang="en-US" sz="1400" b="1" i="0" u="none" strike="noStrike" baseline="0" dirty="0">
                <a:solidFill>
                  <a:srgbClr val="000000"/>
                </a:solidFill>
              </a:rPr>
              <a:t>effecting a lawful arrest </a:t>
            </a:r>
            <a:r>
              <a:rPr lang="en-US" sz="1400" b="0" i="0" u="none" strike="noStrike" baseline="0" dirty="0">
                <a:solidFill>
                  <a:srgbClr val="000000"/>
                </a:solidFill>
              </a:rPr>
              <a:t>or </a:t>
            </a:r>
            <a:r>
              <a:rPr lang="en-US" sz="1400" b="1" i="0" u="none" strike="noStrike" baseline="0" dirty="0">
                <a:solidFill>
                  <a:srgbClr val="000000"/>
                </a:solidFill>
              </a:rPr>
              <a:t>overcoming resistance to a lawful arrest</a:t>
            </a:r>
            <a:r>
              <a:rPr lang="en-US" sz="1400" b="0" i="0" u="none" strike="noStrike" baseline="0" dirty="0">
                <a:solidFill>
                  <a:srgbClr val="000000"/>
                </a:solidFill>
              </a:rPr>
              <a:t>, </a:t>
            </a:r>
            <a:r>
              <a:rPr lang="en-US" sz="1400" b="1" i="0" u="none" strike="noStrike" baseline="0" dirty="0">
                <a:solidFill>
                  <a:srgbClr val="000000"/>
                </a:solidFill>
              </a:rPr>
              <a:t>preventing the escape of an offender</a:t>
            </a:r>
            <a:r>
              <a:rPr lang="en-US" sz="1400" b="0" i="0" u="none" strike="noStrike" baseline="0" dirty="0">
                <a:solidFill>
                  <a:srgbClr val="000000"/>
                </a:solidFill>
              </a:rPr>
              <a:t>, or </a:t>
            </a:r>
            <a:r>
              <a:rPr lang="en-US" sz="1400" b="1" i="0" u="none" strike="noStrike" baseline="0" dirty="0">
                <a:solidFill>
                  <a:srgbClr val="000000"/>
                </a:solidFill>
              </a:rPr>
              <a:t>protecting or defending others or themselves </a:t>
            </a:r>
            <a:r>
              <a:rPr lang="en-US" sz="1400" b="0" i="0" u="none" strike="noStrike" baseline="0" dirty="0">
                <a:solidFill>
                  <a:srgbClr val="000000"/>
                </a:solidFill>
              </a:rPr>
              <a:t>from physical harm. Sworn personnel should employ </a:t>
            </a:r>
            <a:r>
              <a:rPr lang="en-US" sz="1400" b="1" i="0" u="none" strike="noStrike" baseline="0" dirty="0">
                <a:solidFill>
                  <a:srgbClr val="000000"/>
                </a:solidFill>
              </a:rPr>
              <a:t>de-escalation techniques </a:t>
            </a:r>
            <a:r>
              <a:rPr lang="en-US" sz="1400" b="0" i="0" u="none" strike="noStrike" baseline="0" dirty="0">
                <a:solidFill>
                  <a:srgbClr val="000000"/>
                </a:solidFill>
              </a:rPr>
              <a:t>when possible.</a:t>
            </a:r>
          </a:p>
          <a:p>
            <a:pPr marL="685800" lvl="1" indent="-228600">
              <a:spcAft>
                <a:spcPts val="0"/>
              </a:spcAft>
              <a:buFont typeface="+mj-lt"/>
              <a:buAutoNum type="alphaLcPeriod"/>
            </a:pPr>
            <a:r>
              <a:rPr lang="en-US" sz="1400" b="0" i="0" u="none" strike="noStrike" baseline="0" dirty="0">
                <a:solidFill>
                  <a:srgbClr val="000000"/>
                </a:solidFill>
              </a:rPr>
              <a:t>Sworn personnel have the affirmative </a:t>
            </a:r>
            <a:r>
              <a:rPr lang="en-US" sz="1400" b="1" i="0" u="none" strike="noStrike" baseline="0" dirty="0">
                <a:solidFill>
                  <a:srgbClr val="000000"/>
                </a:solidFill>
              </a:rPr>
              <a:t>duty to intervene</a:t>
            </a:r>
            <a:r>
              <a:rPr lang="en-US" sz="1400" b="0" i="0" u="none" strike="noStrike" baseline="0" dirty="0">
                <a:solidFill>
                  <a:srgbClr val="000000"/>
                </a:solidFill>
              </a:rPr>
              <a:t>, i.e., to prevent or stop, as appropriate, any officer from engaging in excessive force or any other use of force that violates the Constitution, other laws, or agency policy on the reasonable use of force. </a:t>
            </a:r>
          </a:p>
          <a:p>
            <a:pPr marL="685800" lvl="1" indent="-228600">
              <a:spcAft>
                <a:spcPts val="0"/>
              </a:spcAft>
              <a:buFont typeface="+mj-lt"/>
              <a:buAutoNum type="alphaLcPeriod"/>
            </a:pPr>
            <a:r>
              <a:rPr lang="en-US" sz="1400" b="0" i="0" u="none" strike="noStrike" baseline="0" dirty="0">
                <a:solidFill>
                  <a:srgbClr val="000000"/>
                </a:solidFill>
              </a:rPr>
              <a:t>Establish the affirmative </a:t>
            </a:r>
            <a:r>
              <a:rPr lang="en-US" sz="1400" b="1" i="0" u="none" strike="noStrike" baseline="0" dirty="0">
                <a:solidFill>
                  <a:srgbClr val="000000"/>
                </a:solidFill>
              </a:rPr>
              <a:t>duty to request and/or render medical aid</a:t>
            </a:r>
            <a:r>
              <a:rPr lang="en-US" sz="1400" b="0" i="0" u="none" strike="noStrike" baseline="0" dirty="0">
                <a:solidFill>
                  <a:srgbClr val="000000"/>
                </a:solidFill>
              </a:rPr>
              <a:t>, as appropriate, where needed. </a:t>
            </a:r>
          </a:p>
          <a:p>
            <a:pPr marL="685800" lvl="1" indent="-228600">
              <a:spcAft>
                <a:spcPts val="0"/>
              </a:spcAft>
              <a:buFont typeface="+mj-lt"/>
              <a:buAutoNum type="alphaLcPeriod"/>
            </a:pPr>
            <a:r>
              <a:rPr lang="en-US" sz="1400" b="0" i="0" u="none" strike="noStrike" baseline="0" dirty="0">
                <a:solidFill>
                  <a:srgbClr val="000000"/>
                </a:solidFill>
              </a:rPr>
              <a:t>Policy language indicating when a </a:t>
            </a:r>
            <a:r>
              <a:rPr lang="en-US" sz="1400" b="1" i="0" u="none" strike="noStrike" baseline="0" dirty="0">
                <a:solidFill>
                  <a:srgbClr val="000000"/>
                </a:solidFill>
              </a:rPr>
              <a:t>use of force report </a:t>
            </a:r>
            <a:r>
              <a:rPr lang="en-US" sz="1400" b="0" i="0" u="none" strike="noStrike" baseline="0" dirty="0">
                <a:solidFill>
                  <a:srgbClr val="000000"/>
                </a:solidFill>
              </a:rPr>
              <a:t>shall be completed. </a:t>
            </a:r>
          </a:p>
          <a:p>
            <a:pPr marL="685800" lvl="1" indent="-228600">
              <a:spcAft>
                <a:spcPts val="0"/>
              </a:spcAft>
              <a:buFont typeface="+mj-lt"/>
              <a:buAutoNum type="alphaLcPeriod"/>
            </a:pPr>
            <a:r>
              <a:rPr lang="en-US" sz="1400" b="0" i="0" u="none" strike="noStrike" baseline="0" dirty="0">
                <a:solidFill>
                  <a:srgbClr val="000000"/>
                </a:solidFill>
              </a:rPr>
              <a:t>Conduct investigation/report </a:t>
            </a:r>
            <a:r>
              <a:rPr lang="en-US" sz="1400" b="1" i="0" u="none" strike="noStrike" baseline="0" dirty="0">
                <a:solidFill>
                  <a:srgbClr val="000000"/>
                </a:solidFill>
              </a:rPr>
              <a:t>review for use of force policy compliance</a:t>
            </a:r>
            <a:r>
              <a:rPr lang="en-US" sz="1400" b="0" i="0" u="none" strike="noStrike" baseline="0" dirty="0">
                <a:solidFill>
                  <a:srgbClr val="000000"/>
                </a:solidFill>
              </a:rPr>
              <a:t>. </a:t>
            </a:r>
          </a:p>
          <a:p>
            <a:pPr marL="685800" lvl="1" indent="-228600">
              <a:spcAft>
                <a:spcPts val="0"/>
              </a:spcAft>
              <a:buFont typeface="+mj-lt"/>
              <a:buAutoNum type="alphaLcPeriod"/>
            </a:pPr>
            <a:r>
              <a:rPr lang="en-US" sz="1400" b="0" i="0" u="none" strike="noStrike" baseline="0" dirty="0">
                <a:solidFill>
                  <a:srgbClr val="000000"/>
                </a:solidFill>
              </a:rPr>
              <a:t>Sworn personnel will receive </a:t>
            </a:r>
            <a:r>
              <a:rPr lang="en-US" sz="1400" b="1" i="0" u="none" strike="noStrike" baseline="0" dirty="0">
                <a:solidFill>
                  <a:srgbClr val="000000"/>
                </a:solidFill>
              </a:rPr>
              <a:t>in-service training</a:t>
            </a:r>
            <a:r>
              <a:rPr lang="en-US" sz="1400" b="0" i="0" u="none" strike="noStrike" baseline="0" dirty="0">
                <a:solidFill>
                  <a:srgbClr val="000000"/>
                </a:solidFill>
              </a:rPr>
              <a:t>, at least </a:t>
            </a:r>
            <a:r>
              <a:rPr lang="en-US" sz="1400" b="1" i="0" u="none" strike="noStrike" baseline="0" dirty="0">
                <a:solidFill>
                  <a:srgbClr val="000000"/>
                </a:solidFill>
              </a:rPr>
              <a:t>annually</a:t>
            </a:r>
            <a:r>
              <a:rPr lang="en-US" sz="1400" b="0" i="0" u="none" strike="noStrike" baseline="0" dirty="0">
                <a:solidFill>
                  <a:srgbClr val="000000"/>
                </a:solidFill>
              </a:rPr>
              <a:t>, on the agency’s use of force policies. This training will include:</a:t>
            </a:r>
          </a:p>
          <a:p>
            <a:pPr marL="1143000" lvl="2" indent="-228600">
              <a:spcAft>
                <a:spcPts val="0"/>
              </a:spcAft>
              <a:buFont typeface="+mj-lt"/>
              <a:buAutoNum type="arabicPeriod"/>
            </a:pPr>
            <a:r>
              <a:rPr lang="en-US" sz="1400" b="0" i="0" u="none" strike="noStrike" baseline="0" dirty="0">
                <a:solidFill>
                  <a:srgbClr val="000000"/>
                </a:solidFill>
              </a:rPr>
              <a:t>Legal updates, de-escalation techniques, deadly force, the affirmative duty to intervene and the affirmative duty to request and/or render medical aid. </a:t>
            </a:r>
          </a:p>
          <a:p>
            <a:pPr marL="1143000" lvl="2" indent="-228600">
              <a:spcAft>
                <a:spcPts val="0"/>
              </a:spcAft>
              <a:buFont typeface="+mj-lt"/>
              <a:buAutoNum type="arabicPeriod"/>
            </a:pPr>
            <a:r>
              <a:rPr lang="en-US" sz="1400" b="0" i="0" u="none" strike="noStrike" baseline="0" dirty="0">
                <a:solidFill>
                  <a:srgbClr val="000000"/>
                </a:solidFill>
              </a:rPr>
              <a:t>Reading and acknowledgement of policies. </a:t>
            </a:r>
          </a:p>
          <a:p>
            <a:pPr marL="1143000" lvl="2" indent="-228600">
              <a:spcAft>
                <a:spcPts val="0"/>
              </a:spcAft>
              <a:buFont typeface="+mj-lt"/>
              <a:buAutoNum type="arabicPeriod"/>
            </a:pPr>
            <a:r>
              <a:rPr lang="en-US" sz="1400" b="0" i="0" u="none" strike="noStrike" baseline="0" dirty="0">
                <a:solidFill>
                  <a:srgbClr val="000000"/>
                </a:solidFill>
              </a:rPr>
              <a:t>Testing of policies. </a:t>
            </a:r>
          </a:p>
          <a:p>
            <a:endParaRPr lang="en-US" sz="1800"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endParaRPr lang="en-US" sz="1600" b="0" i="0" u="none" strike="noStrike" baseline="0" dirty="0">
              <a:solidFill>
                <a:schemeClr val="bg1">
                  <a:lumMod val="50000"/>
                </a:schemeClr>
              </a:solidFill>
            </a:endParaRPr>
          </a:p>
        </p:txBody>
      </p:sp>
      <p:sp>
        <p:nvSpPr>
          <p:cNvPr id="4" name="Slide Number Placeholder 3">
            <a:extLst>
              <a:ext uri="{FF2B5EF4-FFF2-40B4-BE49-F238E27FC236}">
                <a16:creationId xmlns:a16="http://schemas.microsoft.com/office/drawing/2014/main" id="{34F4BFBE-2FA9-4795-896D-EBF8EA2F01CF}"/>
              </a:ext>
            </a:extLst>
          </p:cNvPr>
          <p:cNvSpPr>
            <a:spLocks noGrp="1"/>
          </p:cNvSpPr>
          <p:nvPr>
            <p:ph type="sldNum" sz="quarter" idx="11"/>
          </p:nvPr>
        </p:nvSpPr>
        <p:spPr/>
        <p:txBody>
          <a:bodyPr/>
          <a:lstStyle/>
          <a:p>
            <a:fld id="{383B7B7A-CDDA-7C44-B1B0-1F1E45567B3B}" type="slidenum">
              <a:rPr lang="en-US" smtClean="0"/>
              <a:pPr/>
              <a:t>5</a:t>
            </a:fld>
            <a:endParaRPr lang="en-US"/>
          </a:p>
        </p:txBody>
      </p:sp>
    </p:spTree>
    <p:extLst>
      <p:ext uri="{BB962C8B-B14F-4D97-AF65-F5344CB8AC3E}">
        <p14:creationId xmlns:p14="http://schemas.microsoft.com/office/powerpoint/2010/main" val="223030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E510-ECA5-57F2-F402-EDCFE44111D9}"/>
              </a:ext>
            </a:extLst>
          </p:cNvPr>
          <p:cNvSpPr>
            <a:spLocks noGrp="1"/>
          </p:cNvSpPr>
          <p:nvPr>
            <p:ph type="title"/>
          </p:nvPr>
        </p:nvSpPr>
        <p:spPr>
          <a:xfrm>
            <a:off x="380999" y="959292"/>
            <a:ext cx="11086475" cy="889427"/>
          </a:xfrm>
        </p:spPr>
        <p:txBody>
          <a:bodyPr/>
          <a:lstStyle/>
          <a:p>
            <a:r>
              <a:rPr lang="en-US" dirty="0"/>
              <a:t>Commentary</a:t>
            </a:r>
          </a:p>
        </p:txBody>
      </p:sp>
      <p:sp>
        <p:nvSpPr>
          <p:cNvPr id="3" name="Text Placeholder 2">
            <a:extLst>
              <a:ext uri="{FF2B5EF4-FFF2-40B4-BE49-F238E27FC236}">
                <a16:creationId xmlns:a16="http://schemas.microsoft.com/office/drawing/2014/main" id="{A3936239-9FC6-24FC-2F7F-2A00F0810F4E}"/>
              </a:ext>
            </a:extLst>
          </p:cNvPr>
          <p:cNvSpPr>
            <a:spLocks noGrp="1"/>
          </p:cNvSpPr>
          <p:nvPr>
            <p:ph type="body" idx="1"/>
          </p:nvPr>
        </p:nvSpPr>
        <p:spPr>
          <a:xfrm>
            <a:off x="381000" y="2091350"/>
            <a:ext cx="11086474" cy="4182701"/>
          </a:xfrm>
          <a:solidFill>
            <a:schemeClr val="accent5">
              <a:lumMod val="20000"/>
              <a:lumOff val="80000"/>
            </a:schemeClr>
          </a:solidFill>
        </p:spPr>
        <p:txBody>
          <a:bodyPr>
            <a:noAutofit/>
          </a:bodyPr>
          <a:lstStyle/>
          <a:p>
            <a:r>
              <a:rPr lang="en-US" sz="1600" dirty="0">
                <a:solidFill>
                  <a:srgbClr val="000000"/>
                </a:solidFill>
                <a:latin typeface="+mn-lt"/>
              </a:rPr>
              <a:t>On</a:t>
            </a:r>
            <a:r>
              <a:rPr lang="en-US" sz="1600" b="0" i="0" u="none" strike="noStrike" baseline="0" dirty="0">
                <a:solidFill>
                  <a:srgbClr val="000000"/>
                </a:solidFill>
                <a:latin typeface="+mn-lt"/>
              </a:rPr>
              <a:t>ly use the force which is </a:t>
            </a:r>
            <a:r>
              <a:rPr lang="en-US" sz="1600" b="1" i="0" u="none" strike="noStrike" baseline="0" dirty="0">
                <a:solidFill>
                  <a:srgbClr val="000000"/>
                </a:solidFill>
                <a:latin typeface="+mn-lt"/>
              </a:rPr>
              <a:t>objectively reasonable </a:t>
            </a:r>
            <a:r>
              <a:rPr lang="en-US" sz="1600" b="0" i="0" u="none" strike="noStrike" baseline="0" dirty="0">
                <a:solidFill>
                  <a:srgbClr val="000000"/>
                </a:solidFill>
                <a:latin typeface="+mn-lt"/>
              </a:rPr>
              <a:t>to effect lawful objectives including: </a:t>
            </a:r>
          </a:p>
          <a:p>
            <a:pPr marL="742950" lvl="1" indent="-285750">
              <a:buFont typeface="Arial" panose="020B0604020202020204" pitchFamily="34" charset="0"/>
              <a:buChar char="•"/>
            </a:pPr>
            <a:r>
              <a:rPr lang="en-US" sz="1600" b="0" i="0" u="none" strike="noStrike" baseline="0" dirty="0">
                <a:solidFill>
                  <a:srgbClr val="000000"/>
                </a:solidFill>
                <a:latin typeface="+mn-lt"/>
              </a:rPr>
              <a:t>effecting a lawful arrest </a:t>
            </a:r>
          </a:p>
          <a:p>
            <a:pPr marL="742950" lvl="1" indent="-285750">
              <a:buFont typeface="Arial" panose="020B0604020202020204" pitchFamily="34" charset="0"/>
              <a:buChar char="•"/>
            </a:pPr>
            <a:r>
              <a:rPr lang="en-US" sz="1600" b="0" i="0" u="none" strike="noStrike" baseline="0" dirty="0">
                <a:solidFill>
                  <a:srgbClr val="000000"/>
                </a:solidFill>
                <a:latin typeface="+mn-lt"/>
              </a:rPr>
              <a:t>overcoming resistance to a lawful arrest</a:t>
            </a:r>
          </a:p>
          <a:p>
            <a:pPr marL="742950" lvl="1" indent="-285750">
              <a:buFont typeface="Arial" panose="020B0604020202020204" pitchFamily="34" charset="0"/>
              <a:buChar char="•"/>
            </a:pPr>
            <a:r>
              <a:rPr lang="en-US" sz="1600" b="0" i="0" u="none" strike="noStrike" baseline="0" dirty="0">
                <a:solidFill>
                  <a:srgbClr val="000000"/>
                </a:solidFill>
                <a:latin typeface="+mn-lt"/>
              </a:rPr>
              <a:t>preventing the escape of an offender</a:t>
            </a:r>
          </a:p>
          <a:p>
            <a:pPr marL="742950" lvl="1" indent="-285750">
              <a:buFont typeface="Arial" panose="020B0604020202020204" pitchFamily="34" charset="0"/>
              <a:buChar char="•"/>
            </a:pPr>
            <a:r>
              <a:rPr lang="en-US" sz="1600" b="0" i="0" u="none" strike="noStrike" baseline="0" dirty="0">
                <a:solidFill>
                  <a:srgbClr val="000000"/>
                </a:solidFill>
                <a:latin typeface="+mn-lt"/>
              </a:rPr>
              <a:t>protecting or defending others or themselves from physical harm</a:t>
            </a:r>
          </a:p>
          <a:p>
            <a:pPr marL="742950" lvl="1" indent="-285750">
              <a:buFont typeface="Arial" panose="020B0604020202020204" pitchFamily="34" charset="0"/>
              <a:buChar char="•"/>
            </a:pPr>
            <a:r>
              <a:rPr lang="en-US" sz="1600" b="0" i="0" u="none" strike="noStrike" baseline="0" dirty="0">
                <a:solidFill>
                  <a:srgbClr val="000000"/>
                </a:solidFill>
                <a:latin typeface="+mn-lt"/>
              </a:rPr>
              <a:t>de-escalation techniques to eliminate or reduce the need to use force. </a:t>
            </a:r>
          </a:p>
          <a:p>
            <a:pPr marL="742950" lvl="1" indent="-285750">
              <a:buFont typeface="Arial" panose="020B0604020202020204" pitchFamily="34" charset="0"/>
              <a:buChar char="•"/>
            </a:pPr>
            <a:r>
              <a:rPr lang="en-US" sz="1600" dirty="0">
                <a:solidFill>
                  <a:srgbClr val="000000"/>
                </a:solidFill>
                <a:latin typeface="+mn-lt"/>
              </a:rPr>
              <a:t>d</a:t>
            </a:r>
            <a:r>
              <a:rPr lang="en-US" sz="1600" b="0" i="0" u="none" strike="noStrike" baseline="0" dirty="0">
                <a:solidFill>
                  <a:srgbClr val="000000"/>
                </a:solidFill>
                <a:latin typeface="+mn-lt"/>
              </a:rPr>
              <a:t>uty to intervene </a:t>
            </a:r>
          </a:p>
          <a:p>
            <a:pPr marL="742950" lvl="1" indent="-285750">
              <a:buFont typeface="Arial" panose="020B0604020202020204" pitchFamily="34" charset="0"/>
              <a:buChar char="•"/>
            </a:pPr>
            <a:r>
              <a:rPr lang="en-US" sz="1600" dirty="0">
                <a:solidFill>
                  <a:srgbClr val="000000"/>
                </a:solidFill>
                <a:latin typeface="+mn-lt"/>
              </a:rPr>
              <a:t>render appropriate medical aid as </a:t>
            </a:r>
            <a:r>
              <a:rPr lang="en-US" sz="1600" b="0" i="0" u="none" strike="noStrike" baseline="0" dirty="0">
                <a:solidFill>
                  <a:srgbClr val="000000"/>
                </a:solidFill>
                <a:latin typeface="+mn-lt"/>
              </a:rPr>
              <a:t>quickly as reasonably possible </a:t>
            </a:r>
          </a:p>
          <a:p>
            <a:pPr marL="742950" lvl="1" indent="-285750">
              <a:buFont typeface="Arial" panose="020B0604020202020204" pitchFamily="34" charset="0"/>
              <a:buChar char="•"/>
            </a:pPr>
            <a:r>
              <a:rPr lang="en-US" sz="1600" dirty="0">
                <a:solidFill>
                  <a:srgbClr val="000000"/>
                </a:solidFill>
                <a:latin typeface="+mn-lt"/>
              </a:rPr>
              <a:t>r</a:t>
            </a:r>
            <a:r>
              <a:rPr lang="en-US" sz="1600" b="0" i="0" u="none" strike="noStrike" baseline="0" dirty="0">
                <a:solidFill>
                  <a:srgbClr val="000000"/>
                </a:solidFill>
                <a:latin typeface="+mn-lt"/>
              </a:rPr>
              <a:t>ecognize scene safety</a:t>
            </a:r>
          </a:p>
          <a:p>
            <a:pPr marL="742950" lvl="1" indent="-285750">
              <a:buFont typeface="Arial" panose="020B0604020202020204" pitchFamily="34" charset="0"/>
              <a:buChar char="•"/>
            </a:pPr>
            <a:r>
              <a:rPr lang="en-US" sz="1600" b="0" i="0" u="none" strike="noStrike" baseline="0" dirty="0">
                <a:solidFill>
                  <a:srgbClr val="000000"/>
                </a:solidFill>
                <a:latin typeface="+mn-lt"/>
              </a:rPr>
              <a:t>control of the individual</a:t>
            </a:r>
          </a:p>
          <a:p>
            <a:pPr marL="742950" lvl="1" indent="-285750">
              <a:buFont typeface="Arial" panose="020B0604020202020204" pitchFamily="34" charset="0"/>
              <a:buChar char="•"/>
            </a:pPr>
            <a:r>
              <a:rPr lang="en-US" sz="1600" b="0" i="0" u="none" strike="noStrike" baseline="0" dirty="0">
                <a:solidFill>
                  <a:srgbClr val="000000"/>
                </a:solidFill>
                <a:latin typeface="+mn-lt"/>
              </a:rPr>
              <a:t>control of environmental circumstances </a:t>
            </a:r>
            <a:endParaRPr lang="en-US" sz="14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DA9213DB-1559-9CBC-010C-475B358861E5}"/>
              </a:ext>
            </a:extLst>
          </p:cNvPr>
          <p:cNvSpPr>
            <a:spLocks noGrp="1"/>
          </p:cNvSpPr>
          <p:nvPr>
            <p:ph type="sldNum" sz="quarter" idx="11"/>
          </p:nvPr>
        </p:nvSpPr>
        <p:spPr/>
        <p:txBody>
          <a:bodyPr/>
          <a:lstStyle/>
          <a:p>
            <a:fld id="{383B7B7A-CDDA-7C44-B1B0-1F1E45567B3B}" type="slidenum">
              <a:rPr lang="en-US" smtClean="0"/>
              <a:pPr/>
              <a:t>6</a:t>
            </a:fld>
            <a:endParaRPr lang="en-US"/>
          </a:p>
        </p:txBody>
      </p:sp>
    </p:spTree>
    <p:extLst>
      <p:ext uri="{BB962C8B-B14F-4D97-AF65-F5344CB8AC3E}">
        <p14:creationId xmlns:p14="http://schemas.microsoft.com/office/powerpoint/2010/main" val="123861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4761-FDA3-F011-0DD0-7C326AB4BB41}"/>
              </a:ext>
            </a:extLst>
          </p:cNvPr>
          <p:cNvSpPr>
            <a:spLocks noGrp="1"/>
          </p:cNvSpPr>
          <p:nvPr>
            <p:ph type="title"/>
          </p:nvPr>
        </p:nvSpPr>
        <p:spPr/>
        <p:txBody>
          <a:bodyPr/>
          <a:lstStyle/>
          <a:p>
            <a:r>
              <a:rPr lang="en-US" dirty="0"/>
              <a:t>Commentary, Cont.</a:t>
            </a:r>
          </a:p>
        </p:txBody>
      </p:sp>
      <p:sp>
        <p:nvSpPr>
          <p:cNvPr id="3" name="Text Placeholder 2">
            <a:extLst>
              <a:ext uri="{FF2B5EF4-FFF2-40B4-BE49-F238E27FC236}">
                <a16:creationId xmlns:a16="http://schemas.microsoft.com/office/drawing/2014/main" id="{997B057C-4156-412F-A64E-8A3B28C23BCD}"/>
              </a:ext>
            </a:extLst>
          </p:cNvPr>
          <p:cNvSpPr>
            <a:spLocks noGrp="1"/>
          </p:cNvSpPr>
          <p:nvPr>
            <p:ph type="body" idx="1"/>
          </p:nvPr>
        </p:nvSpPr>
        <p:spPr>
          <a:xfrm>
            <a:off x="380999" y="2100404"/>
            <a:ext cx="11086474" cy="4177105"/>
          </a:xfrm>
          <a:solidFill>
            <a:schemeClr val="accent5">
              <a:lumMod val="20000"/>
              <a:lumOff val="80000"/>
            </a:schemeClr>
          </a:solidFill>
        </p:spPr>
        <p:txBody>
          <a:bodyPr>
            <a:normAutofit lnSpcReduction="10000"/>
          </a:bodyPr>
          <a:lstStyle/>
          <a:p>
            <a:pPr marL="285750" indent="-285750">
              <a:buFont typeface="Arial" panose="020B0604020202020204" pitchFamily="34" charset="0"/>
              <a:buChar char="•"/>
            </a:pPr>
            <a:r>
              <a:rPr lang="en-US" sz="2000" b="0" i="0" u="none" strike="noStrike" baseline="0" dirty="0">
                <a:solidFill>
                  <a:srgbClr val="000000"/>
                </a:solidFill>
                <a:latin typeface="+mn-lt"/>
              </a:rPr>
              <a:t>Medical aid may include </a:t>
            </a:r>
            <a:r>
              <a:rPr lang="en-US" sz="2000" b="1" i="0" u="none" strike="noStrike" baseline="0" dirty="0">
                <a:solidFill>
                  <a:srgbClr val="000000"/>
                </a:solidFill>
                <a:latin typeface="+mn-lt"/>
              </a:rPr>
              <a:t>increased observation </a:t>
            </a:r>
            <a:r>
              <a:rPr lang="en-US" sz="2000" b="0" i="0" u="none" strike="noStrike" baseline="0" dirty="0">
                <a:solidFill>
                  <a:srgbClr val="000000"/>
                </a:solidFill>
                <a:latin typeface="+mn-lt"/>
              </a:rPr>
              <a:t>to detect obvious </a:t>
            </a:r>
            <a:r>
              <a:rPr lang="en-US" sz="2000" b="1" i="0" u="none" strike="noStrike" baseline="0" dirty="0">
                <a:solidFill>
                  <a:srgbClr val="000000"/>
                </a:solidFill>
                <a:latin typeface="+mn-lt"/>
              </a:rPr>
              <a:t>changes in condition</a:t>
            </a:r>
            <a:r>
              <a:rPr lang="en-US" sz="2000" b="0" i="0" u="none" strike="noStrike" baseline="0" dirty="0">
                <a:solidFill>
                  <a:srgbClr val="000000"/>
                </a:solidFill>
                <a:latin typeface="+mn-lt"/>
              </a:rPr>
              <a:t>, </a:t>
            </a:r>
            <a:r>
              <a:rPr lang="en-US" sz="2000" b="1" i="0" u="none" strike="noStrike" baseline="0" dirty="0">
                <a:solidFill>
                  <a:srgbClr val="000000"/>
                </a:solidFill>
                <a:latin typeface="+mn-lt"/>
              </a:rPr>
              <a:t>flushing chemical agents from the eyes</a:t>
            </a:r>
            <a:r>
              <a:rPr lang="en-US" sz="2000" b="0" i="0" u="none" strike="noStrike" baseline="0" dirty="0">
                <a:solidFill>
                  <a:srgbClr val="000000"/>
                </a:solidFill>
                <a:latin typeface="+mn-lt"/>
              </a:rPr>
              <a:t>, </a:t>
            </a:r>
            <a:r>
              <a:rPr lang="en-US" sz="2000" b="1" i="0" u="none" strike="noStrike" baseline="0" dirty="0">
                <a:solidFill>
                  <a:srgbClr val="000000"/>
                </a:solidFill>
                <a:latin typeface="+mn-lt"/>
              </a:rPr>
              <a:t>applying first aid </a:t>
            </a:r>
            <a:r>
              <a:rPr lang="en-US" sz="2000" b="0" i="0" u="none" strike="noStrike" baseline="0" dirty="0">
                <a:solidFill>
                  <a:srgbClr val="000000"/>
                </a:solidFill>
                <a:latin typeface="+mn-lt"/>
              </a:rPr>
              <a:t>and </a:t>
            </a:r>
            <a:r>
              <a:rPr lang="en-US" sz="2000" b="1" i="0" u="none" strike="noStrike" baseline="0" dirty="0">
                <a:solidFill>
                  <a:srgbClr val="000000"/>
                </a:solidFill>
                <a:latin typeface="+mn-lt"/>
              </a:rPr>
              <a:t>evaluation </a:t>
            </a:r>
            <a:r>
              <a:rPr lang="en-US" sz="2000" b="1" dirty="0">
                <a:solidFill>
                  <a:srgbClr val="000000"/>
                </a:solidFill>
                <a:latin typeface="+mn-lt"/>
              </a:rPr>
              <a:t>by paramedics</a:t>
            </a:r>
            <a:r>
              <a:rPr lang="en-US" sz="2000" dirty="0">
                <a:solidFill>
                  <a:srgbClr val="000000"/>
                </a:solidFill>
                <a:latin typeface="+mn-lt"/>
              </a:rPr>
              <a:t>. </a:t>
            </a:r>
          </a:p>
          <a:p>
            <a:pPr marL="742950" lvl="1" indent="-285750">
              <a:buFont typeface="Arial" panose="020B0604020202020204" pitchFamily="34" charset="0"/>
              <a:buChar char="•"/>
            </a:pPr>
            <a:r>
              <a:rPr lang="en-US" dirty="0">
                <a:solidFill>
                  <a:srgbClr val="000000"/>
                </a:solidFill>
                <a:latin typeface="+mn-lt"/>
              </a:rPr>
              <a:t>For more serious or life-threatening incidents, immediate aid should be given by medical professionals. </a:t>
            </a:r>
            <a:endParaRPr lang="en-US" dirty="0">
              <a:latin typeface="+mn-lt"/>
            </a:endParaRPr>
          </a:p>
          <a:p>
            <a:pPr marL="285750" indent="-285750">
              <a:buFont typeface="Arial" panose="020B0604020202020204" pitchFamily="34" charset="0"/>
              <a:buChar char="•"/>
            </a:pPr>
            <a:r>
              <a:rPr lang="en-US" sz="2000" b="0" i="0" u="none" strike="noStrike" baseline="0" dirty="0">
                <a:solidFill>
                  <a:srgbClr val="000000"/>
                </a:solidFill>
                <a:latin typeface="+mn-lt"/>
              </a:rPr>
              <a:t>When transporting individuals involved in use of force incidents, consideration should be given to utilizing personnel not directly involved in the action, if feasible. </a:t>
            </a:r>
          </a:p>
          <a:p>
            <a:pPr marL="285750" indent="-285750">
              <a:buFont typeface="Arial" panose="020B0604020202020204" pitchFamily="34" charset="0"/>
              <a:buChar char="•"/>
            </a:pPr>
            <a:r>
              <a:rPr lang="en-US" sz="2000" b="0" i="0" u="none" strike="noStrike" baseline="0" dirty="0">
                <a:solidFill>
                  <a:srgbClr val="000000"/>
                </a:solidFill>
                <a:latin typeface="+mn-lt"/>
              </a:rPr>
              <a:t>A detailed </a:t>
            </a:r>
            <a:r>
              <a:rPr lang="en-US" sz="2000" b="1" i="0" u="none" strike="noStrike" baseline="0" dirty="0">
                <a:solidFill>
                  <a:srgbClr val="000000"/>
                </a:solidFill>
                <a:latin typeface="+mn-lt"/>
              </a:rPr>
              <a:t>report </a:t>
            </a:r>
            <a:r>
              <a:rPr lang="en-US" sz="2000" b="0" i="0" u="none" strike="noStrike" baseline="0" dirty="0">
                <a:solidFill>
                  <a:srgbClr val="000000"/>
                </a:solidFill>
                <a:latin typeface="+mn-lt"/>
              </a:rPr>
              <a:t>on the use of force must be completed in a timely manner. </a:t>
            </a:r>
          </a:p>
          <a:p>
            <a:pPr marL="742950" lvl="1" indent="-285750">
              <a:buFont typeface="Arial" panose="020B0604020202020204" pitchFamily="34" charset="0"/>
              <a:buChar char="•"/>
            </a:pPr>
            <a:r>
              <a:rPr lang="en-US" b="0" i="0" u="none" strike="noStrike" baseline="0" dirty="0">
                <a:solidFill>
                  <a:srgbClr val="000000"/>
                </a:solidFill>
                <a:latin typeface="+mn-lt"/>
              </a:rPr>
              <a:t>This allows for proper </a:t>
            </a:r>
            <a:r>
              <a:rPr lang="en-US" b="1" i="0" u="none" strike="noStrike" baseline="0" dirty="0">
                <a:solidFill>
                  <a:srgbClr val="000000"/>
                </a:solidFill>
                <a:latin typeface="+mn-lt"/>
              </a:rPr>
              <a:t>administrative review </a:t>
            </a:r>
            <a:r>
              <a:rPr lang="en-US" b="0" i="0" u="none" strike="noStrike" baseline="0" dirty="0">
                <a:solidFill>
                  <a:srgbClr val="000000"/>
                </a:solidFill>
                <a:latin typeface="+mn-lt"/>
              </a:rPr>
              <a:t>and the collection of data that can contribute to the creation of </a:t>
            </a:r>
            <a:r>
              <a:rPr lang="en-US" b="1" i="0" u="none" strike="noStrike" baseline="0" dirty="0">
                <a:solidFill>
                  <a:srgbClr val="000000"/>
                </a:solidFill>
                <a:latin typeface="+mn-lt"/>
              </a:rPr>
              <a:t>safer strategies </a:t>
            </a:r>
            <a:r>
              <a:rPr lang="en-US" b="0" i="0" u="none" strike="noStrike" baseline="0" dirty="0">
                <a:solidFill>
                  <a:srgbClr val="000000"/>
                </a:solidFill>
                <a:latin typeface="+mn-lt"/>
              </a:rPr>
              <a:t>for employees and citizens. </a:t>
            </a:r>
          </a:p>
          <a:p>
            <a:pPr marL="285750" indent="-285750">
              <a:buFont typeface="Arial" panose="020B0604020202020204" pitchFamily="34" charset="0"/>
              <a:buChar char="•"/>
            </a:pPr>
            <a:r>
              <a:rPr lang="en-US" sz="2000" b="0" i="0" u="none" strike="noStrike" baseline="0" dirty="0">
                <a:solidFill>
                  <a:srgbClr val="000000"/>
                </a:solidFill>
                <a:latin typeface="+mn-lt"/>
              </a:rPr>
              <a:t>Sworn personnel should complete an </a:t>
            </a:r>
            <a:r>
              <a:rPr lang="en-US" sz="2000" b="1" i="0" u="none" strike="noStrike" baseline="0" dirty="0">
                <a:solidFill>
                  <a:srgbClr val="000000"/>
                </a:solidFill>
                <a:latin typeface="+mn-lt"/>
              </a:rPr>
              <a:t>annual in-service training </a:t>
            </a:r>
            <a:r>
              <a:rPr lang="en-US" sz="2000" b="0" i="0" u="none" strike="noStrike" baseline="0" dirty="0">
                <a:solidFill>
                  <a:srgbClr val="000000"/>
                </a:solidFill>
                <a:latin typeface="+mn-lt"/>
              </a:rPr>
              <a:t>consistent with standard requirements. </a:t>
            </a:r>
          </a:p>
        </p:txBody>
      </p:sp>
      <p:sp>
        <p:nvSpPr>
          <p:cNvPr id="4" name="Slide Number Placeholder 3">
            <a:extLst>
              <a:ext uri="{FF2B5EF4-FFF2-40B4-BE49-F238E27FC236}">
                <a16:creationId xmlns:a16="http://schemas.microsoft.com/office/drawing/2014/main" id="{FF021A5A-B595-5259-88F2-E37C6E2A68D3}"/>
              </a:ext>
            </a:extLst>
          </p:cNvPr>
          <p:cNvSpPr>
            <a:spLocks noGrp="1"/>
          </p:cNvSpPr>
          <p:nvPr>
            <p:ph type="sldNum" sz="quarter" idx="11"/>
          </p:nvPr>
        </p:nvSpPr>
        <p:spPr/>
        <p:txBody>
          <a:bodyPr/>
          <a:lstStyle/>
          <a:p>
            <a:fld id="{383B7B7A-CDDA-7C44-B1B0-1F1E45567B3B}" type="slidenum">
              <a:rPr lang="en-US" smtClean="0"/>
              <a:pPr/>
              <a:t>7</a:t>
            </a:fld>
            <a:endParaRPr lang="en-US"/>
          </a:p>
        </p:txBody>
      </p:sp>
    </p:spTree>
    <p:extLst>
      <p:ext uri="{BB962C8B-B14F-4D97-AF65-F5344CB8AC3E}">
        <p14:creationId xmlns:p14="http://schemas.microsoft.com/office/powerpoint/2010/main" val="117692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49B0-6DD1-4F20-B584-12E415357F47}"/>
              </a:ext>
            </a:extLst>
          </p:cNvPr>
          <p:cNvSpPr>
            <a:spLocks noGrp="1"/>
          </p:cNvSpPr>
          <p:nvPr>
            <p:ph type="title"/>
          </p:nvPr>
        </p:nvSpPr>
        <p:spPr>
          <a:xfrm>
            <a:off x="380999" y="972060"/>
            <a:ext cx="11086475" cy="889427"/>
          </a:xfrm>
        </p:spPr>
        <p:txBody>
          <a:bodyPr>
            <a:noAutofit/>
          </a:bodyPr>
          <a:lstStyle/>
          <a:p>
            <a:r>
              <a:rPr lang="en-US" sz="4800" dirty="0"/>
              <a:t>Compliance Verification Guidance</a:t>
            </a:r>
          </a:p>
        </p:txBody>
      </p:sp>
      <p:sp>
        <p:nvSpPr>
          <p:cNvPr id="3" name="Text Placeholder 2">
            <a:extLst>
              <a:ext uri="{FF2B5EF4-FFF2-40B4-BE49-F238E27FC236}">
                <a16:creationId xmlns:a16="http://schemas.microsoft.com/office/drawing/2014/main" id="{D86F2F39-AEBD-4604-B8D8-EE7AA0906C47}"/>
              </a:ext>
            </a:extLst>
          </p:cNvPr>
          <p:cNvSpPr>
            <a:spLocks noGrp="1"/>
          </p:cNvSpPr>
          <p:nvPr>
            <p:ph type="body" idx="1"/>
          </p:nvPr>
        </p:nvSpPr>
        <p:spPr>
          <a:xfrm>
            <a:off x="380999" y="2073243"/>
            <a:ext cx="11179629" cy="4140717"/>
          </a:xfrm>
          <a:solidFill>
            <a:schemeClr val="accent5">
              <a:lumMod val="20000"/>
              <a:lumOff val="80000"/>
            </a:schemeClr>
          </a:solidFill>
        </p:spPr>
        <p:txBody>
          <a:bodyPr>
            <a:normAutofit fontScale="92500"/>
          </a:bodyPr>
          <a:lstStyle/>
          <a:p>
            <a:pPr marR="0" fontAlgn="base">
              <a:spcBef>
                <a:spcPts val="0"/>
              </a:spcBef>
              <a:spcAft>
                <a:spcPts val="0"/>
              </a:spcAft>
            </a:pPr>
            <a:r>
              <a:rPr lang="en-US" sz="1700" dirty="0">
                <a:effectLst/>
                <a:latin typeface="+mn-lt"/>
                <a:ea typeface="Yu Gothic Light" panose="020B0300000000000000" pitchFamily="34" charset="-128"/>
              </a:rPr>
              <a:t>Assessors will seek to verify compliance with this standard by using any and all of the following below: </a:t>
            </a:r>
            <a:r>
              <a:rPr lang="en-US" sz="1700" dirty="0">
                <a:effectLst/>
                <a:latin typeface="+mn-lt"/>
                <a:ea typeface="Times New Roman" panose="02020603050405020304" pitchFamily="18" charset="0"/>
              </a:rPr>
              <a:t> </a:t>
            </a:r>
          </a:p>
          <a:p>
            <a:pPr algn="l"/>
            <a:endParaRPr lang="en-US" sz="1400" b="0" i="0" u="none" strike="noStrike" baseline="0" dirty="0">
              <a:solidFill>
                <a:srgbClr val="000000"/>
              </a:solidFill>
              <a:latin typeface="+mn-lt"/>
            </a:endParaRPr>
          </a:p>
          <a:p>
            <a:pPr marL="800100" lvl="1" indent="-342900">
              <a:spcAft>
                <a:spcPts val="0"/>
              </a:spcAft>
              <a:buFont typeface="+mj-lt"/>
              <a:buAutoNum type="arabicPeriod"/>
            </a:pPr>
            <a:r>
              <a:rPr lang="en-US" sz="1600" b="0" i="0" u="none" strike="noStrike" baseline="0" dirty="0">
                <a:solidFill>
                  <a:srgbClr val="000000"/>
                </a:solidFill>
              </a:rPr>
              <a:t>Copy of written directive. </a:t>
            </a:r>
            <a:r>
              <a:rPr lang="en-US" sz="1600" b="1" i="0" u="none" strike="noStrike" baseline="0" dirty="0">
                <a:solidFill>
                  <a:srgbClr val="FF0000"/>
                </a:solidFill>
              </a:rPr>
              <a:t>&lt; Standard 6.01&gt; </a:t>
            </a:r>
            <a:endParaRPr lang="en-US" sz="1600" b="0" i="0" u="none" strike="noStrike" baseline="0" dirty="0">
              <a:solidFill>
                <a:srgbClr val="FF0000"/>
              </a:solidFill>
            </a:endParaRPr>
          </a:p>
          <a:p>
            <a:pPr marL="800100" lvl="1" indent="-342900">
              <a:spcAft>
                <a:spcPts val="0"/>
              </a:spcAft>
              <a:buFont typeface="+mj-lt"/>
              <a:buAutoNum type="arabicPeriod"/>
            </a:pPr>
            <a:r>
              <a:rPr lang="en-US" sz="1600" dirty="0">
                <a:solidFill>
                  <a:schemeClr val="bg2">
                    <a:lumMod val="10000"/>
                  </a:schemeClr>
                </a:solidFill>
                <a:effectLst/>
                <a:ea typeface="Aptos" panose="020B0004020202020204" pitchFamily="34" charset="0"/>
              </a:rPr>
              <a:t>Redacted reports of occurrences that include an administrative review, use of force reporting forms with supervisor’s review, and/or annual use of force report compilation.</a:t>
            </a:r>
            <a:r>
              <a:rPr lang="en-US" sz="1600" b="0" i="0" u="none" strike="noStrike" baseline="0" dirty="0">
                <a:solidFill>
                  <a:srgbClr val="000000"/>
                </a:solidFill>
              </a:rPr>
              <a:t> </a:t>
            </a:r>
            <a:r>
              <a:rPr lang="en-US" sz="1600" b="1" i="0" u="none" strike="noStrike" baseline="0" dirty="0">
                <a:solidFill>
                  <a:srgbClr val="FF0000"/>
                </a:solidFill>
              </a:rPr>
              <a:t>&lt; Standard 6.01, Bullets a, d, e &gt; </a:t>
            </a:r>
            <a:endParaRPr lang="en-US" sz="1600" b="0" i="0" u="none" strike="noStrike" baseline="0" dirty="0">
              <a:solidFill>
                <a:srgbClr val="FF0000"/>
              </a:solidFill>
            </a:endParaRPr>
          </a:p>
          <a:p>
            <a:pPr marL="800100" lvl="1" indent="-342900">
              <a:spcAft>
                <a:spcPts val="0"/>
              </a:spcAft>
              <a:buFont typeface="+mj-lt"/>
              <a:buAutoNum type="arabicPeriod"/>
            </a:pPr>
            <a:r>
              <a:rPr lang="en-US" sz="1600" b="0" i="0" u="none" strike="noStrike" baseline="0" dirty="0">
                <a:solidFill>
                  <a:srgbClr val="000000"/>
                </a:solidFill>
              </a:rPr>
              <a:t>Documentation of (if applicable) an early intervention of a duty to intervene involving a use of force. </a:t>
            </a:r>
            <a:r>
              <a:rPr lang="en-US" sz="1600" b="1" i="0" u="none" strike="noStrike" baseline="0" dirty="0">
                <a:solidFill>
                  <a:srgbClr val="FF0000"/>
                </a:solidFill>
              </a:rPr>
              <a:t>&lt; Standard 6.01, Bullet b &gt; </a:t>
            </a:r>
            <a:endParaRPr lang="en-US" sz="1600" b="0" i="0" u="none" strike="noStrike" baseline="0" dirty="0">
              <a:solidFill>
                <a:srgbClr val="FF0000"/>
              </a:solidFill>
            </a:endParaRPr>
          </a:p>
          <a:p>
            <a:pPr marL="800100" lvl="1" indent="-342900">
              <a:spcAft>
                <a:spcPts val="0"/>
              </a:spcAft>
              <a:buFont typeface="+mj-lt"/>
              <a:buAutoNum type="arabicPeriod"/>
            </a:pPr>
            <a:r>
              <a:rPr lang="en-US" sz="1600" b="0" i="0" u="none" strike="noStrike" baseline="0" dirty="0">
                <a:solidFill>
                  <a:srgbClr val="000000"/>
                </a:solidFill>
              </a:rPr>
              <a:t>Redacted report showing medical aid was rendered or requested during a use of force occurrence. </a:t>
            </a:r>
            <a:r>
              <a:rPr lang="en-US" sz="1600" b="1" i="0" u="none" strike="noStrike" baseline="0" dirty="0">
                <a:solidFill>
                  <a:srgbClr val="FF0000"/>
                </a:solidFill>
              </a:rPr>
              <a:t>&lt; Standard 6.01, Bullet c &gt; </a:t>
            </a:r>
            <a:endParaRPr lang="en-US" sz="1600" b="0" i="0" u="none" strike="noStrike" baseline="0" dirty="0">
              <a:solidFill>
                <a:srgbClr val="FF0000"/>
              </a:solidFill>
            </a:endParaRPr>
          </a:p>
          <a:p>
            <a:pPr marL="800100" lvl="1" indent="-342900">
              <a:spcAft>
                <a:spcPts val="0"/>
              </a:spcAft>
              <a:buFont typeface="+mj-lt"/>
              <a:buAutoNum type="arabicPeriod"/>
            </a:pPr>
            <a:r>
              <a:rPr lang="en-US" sz="1600" b="0" i="0" u="none" strike="noStrike" baseline="0" dirty="0">
                <a:solidFill>
                  <a:srgbClr val="000000"/>
                </a:solidFill>
              </a:rPr>
              <a:t>Annual read and acknowledge documentation, and training records with testing assessing proficiency, accuracy, relevance and knowledge of policies and legal updates as they pertain to use of force occurrences, de-escalation techniques, deadly force, the affirmative duty to intervene and the affirmative duty to request and/or render medical aid. </a:t>
            </a:r>
            <a:r>
              <a:rPr lang="en-US" sz="1600" b="1" i="0" u="none" strike="noStrike" baseline="0" dirty="0">
                <a:solidFill>
                  <a:srgbClr val="FF0000"/>
                </a:solidFill>
              </a:rPr>
              <a:t>&lt; Standard 6.01, Bullets a, f &gt; </a:t>
            </a:r>
            <a:endParaRPr lang="en-US" sz="1600" b="0" i="0" u="none" strike="noStrike" baseline="0" dirty="0">
              <a:solidFill>
                <a:srgbClr val="FF0000"/>
              </a:solidFill>
            </a:endParaRPr>
          </a:p>
          <a:p>
            <a:pPr marL="800100" lvl="1" indent="-342900">
              <a:spcAft>
                <a:spcPts val="0"/>
              </a:spcAft>
              <a:buFont typeface="+mj-lt"/>
              <a:buAutoNum type="arabicPeriod"/>
            </a:pPr>
            <a:r>
              <a:rPr lang="en-US" sz="1600" b="0" i="0" u="none" strike="noStrike" baseline="0" dirty="0">
                <a:solidFill>
                  <a:srgbClr val="000000"/>
                </a:solidFill>
              </a:rPr>
              <a:t>Assessors may interview agency personnel and personnel responsible for training to verify the accuracy and understanding of this standard and training. </a:t>
            </a:r>
          </a:p>
          <a:p>
            <a:pPr lvl="1">
              <a:spcAft>
                <a:spcPts val="0"/>
              </a:spcAft>
            </a:pPr>
            <a:endParaRPr lang="en-US" sz="1400" b="0" i="0" u="none" strike="noStrike" baseline="0" dirty="0">
              <a:solidFill>
                <a:srgbClr val="000000"/>
              </a:solidFill>
            </a:endParaRPr>
          </a:p>
          <a:p>
            <a:pPr marL="800100" lvl="1" indent="-342900">
              <a:spcAft>
                <a:spcPts val="0"/>
              </a:spcAft>
              <a:buFont typeface="Wingdings" panose="05000000000000000000" pitchFamily="2" charset="2"/>
              <a:buChar char="v"/>
            </a:pPr>
            <a:r>
              <a:rPr lang="en-US" sz="1400" b="0" i="1" u="none" strike="noStrike" baseline="0" dirty="0">
                <a:solidFill>
                  <a:srgbClr val="000000"/>
                </a:solidFill>
              </a:rPr>
              <a:t>One occurrence of a use of force may be used for one or more bullets within the standard</a:t>
            </a:r>
            <a:r>
              <a:rPr lang="en-US" sz="1400" b="0" i="0" u="none" strike="noStrike" baseline="0" dirty="0">
                <a:solidFill>
                  <a:srgbClr val="000000"/>
                </a:solidFill>
              </a:rPr>
              <a:t>. </a:t>
            </a:r>
          </a:p>
          <a:p>
            <a:endParaRPr lang="en-US" sz="1800" b="0" i="0" u="none" strike="noStrike" baseline="0" dirty="0">
              <a:solidFill>
                <a:srgbClr val="FF0000"/>
              </a:solidFill>
              <a:latin typeface="Arial" panose="020B0604020202020204" pitchFamily="34" charset="0"/>
            </a:endParaRPr>
          </a:p>
          <a:p>
            <a:pPr marR="0" fontAlgn="base">
              <a:spcBef>
                <a:spcPts val="0"/>
              </a:spcBef>
              <a:spcAft>
                <a:spcPts val="0"/>
              </a:spcAft>
            </a:pPr>
            <a:endParaRPr lang="en-US" sz="2000" dirty="0">
              <a:effectLst/>
              <a:latin typeface="+mn-lt"/>
              <a:ea typeface="Times New Roman" panose="02020603050405020304" pitchFamily="18" charset="0"/>
            </a:endParaRPr>
          </a:p>
        </p:txBody>
      </p:sp>
      <p:sp>
        <p:nvSpPr>
          <p:cNvPr id="4" name="Slide Number Placeholder 3">
            <a:extLst>
              <a:ext uri="{FF2B5EF4-FFF2-40B4-BE49-F238E27FC236}">
                <a16:creationId xmlns:a16="http://schemas.microsoft.com/office/drawing/2014/main" id="{34F4BFBE-2FA9-4795-896D-EBF8EA2F01CF}"/>
              </a:ext>
            </a:extLst>
          </p:cNvPr>
          <p:cNvSpPr>
            <a:spLocks noGrp="1"/>
          </p:cNvSpPr>
          <p:nvPr>
            <p:ph type="sldNum" sz="quarter" idx="11"/>
          </p:nvPr>
        </p:nvSpPr>
        <p:spPr/>
        <p:txBody>
          <a:bodyPr/>
          <a:lstStyle/>
          <a:p>
            <a:fld id="{383B7B7A-CDDA-7C44-B1B0-1F1E45567B3B}" type="slidenum">
              <a:rPr lang="en-US" smtClean="0"/>
              <a:pPr/>
              <a:t>8</a:t>
            </a:fld>
            <a:endParaRPr lang="en-US"/>
          </a:p>
        </p:txBody>
      </p:sp>
    </p:spTree>
    <p:extLst>
      <p:ext uri="{BB962C8B-B14F-4D97-AF65-F5344CB8AC3E}">
        <p14:creationId xmlns:p14="http://schemas.microsoft.com/office/powerpoint/2010/main" val="373022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D-EF15-BFB4-4D17-AAF9E8976F66}"/>
              </a:ext>
            </a:extLst>
          </p:cNvPr>
          <p:cNvSpPr>
            <a:spLocks noGrp="1"/>
          </p:cNvSpPr>
          <p:nvPr>
            <p:ph type="title"/>
          </p:nvPr>
        </p:nvSpPr>
        <p:spPr/>
        <p:txBody>
          <a:bodyPr>
            <a:normAutofit/>
          </a:bodyPr>
          <a:lstStyle/>
          <a:p>
            <a:r>
              <a:rPr lang="en-US" sz="4400" dirty="0"/>
              <a:t>Sample Policy </a:t>
            </a:r>
          </a:p>
        </p:txBody>
      </p:sp>
      <p:sp>
        <p:nvSpPr>
          <p:cNvPr id="4" name="Slide Number Placeholder 3">
            <a:extLst>
              <a:ext uri="{FF2B5EF4-FFF2-40B4-BE49-F238E27FC236}">
                <a16:creationId xmlns:a16="http://schemas.microsoft.com/office/drawing/2014/main" id="{7FC3669E-CF99-49DF-5E90-D0CDE0D283F8}"/>
              </a:ext>
            </a:extLst>
          </p:cNvPr>
          <p:cNvSpPr>
            <a:spLocks noGrp="1"/>
          </p:cNvSpPr>
          <p:nvPr>
            <p:ph type="sldNum" sz="quarter" idx="11"/>
          </p:nvPr>
        </p:nvSpPr>
        <p:spPr/>
        <p:txBody>
          <a:bodyPr/>
          <a:lstStyle/>
          <a:p>
            <a:fld id="{383B7B7A-CDDA-7C44-B1B0-1F1E45567B3B}" type="slidenum">
              <a:rPr lang="en-US" smtClean="0"/>
              <a:pPr/>
              <a:t>9</a:t>
            </a:fld>
            <a:endParaRPr lang="en-US"/>
          </a:p>
        </p:txBody>
      </p:sp>
      <p:pic>
        <p:nvPicPr>
          <p:cNvPr id="6" name="Picture 5">
            <a:extLst>
              <a:ext uri="{FF2B5EF4-FFF2-40B4-BE49-F238E27FC236}">
                <a16:creationId xmlns:a16="http://schemas.microsoft.com/office/drawing/2014/main" id="{2572C5E5-08AC-1A4E-00BC-F4FE60CB3AD5}"/>
              </a:ext>
            </a:extLst>
          </p:cNvPr>
          <p:cNvPicPr>
            <a:picLocks noChangeAspect="1"/>
          </p:cNvPicPr>
          <p:nvPr/>
        </p:nvPicPr>
        <p:blipFill>
          <a:blip r:embed="rId2"/>
          <a:stretch>
            <a:fillRect/>
          </a:stretch>
        </p:blipFill>
        <p:spPr>
          <a:xfrm>
            <a:off x="380999" y="2098046"/>
            <a:ext cx="5400675"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E7AAB935-D650-4176-FAB5-BA4430D8A4F1}"/>
              </a:ext>
            </a:extLst>
          </p:cNvPr>
          <p:cNvPicPr>
            <a:picLocks noChangeAspect="1"/>
          </p:cNvPicPr>
          <p:nvPr/>
        </p:nvPicPr>
        <p:blipFill>
          <a:blip r:embed="rId3"/>
          <a:stretch>
            <a:fillRect/>
          </a:stretch>
        </p:blipFill>
        <p:spPr>
          <a:xfrm>
            <a:off x="2809307" y="3425504"/>
            <a:ext cx="4943475"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46F464BE-AD26-96D5-983C-883E15CA9609}"/>
              </a:ext>
            </a:extLst>
          </p:cNvPr>
          <p:cNvPicPr>
            <a:picLocks noChangeAspect="1"/>
          </p:cNvPicPr>
          <p:nvPr/>
        </p:nvPicPr>
        <p:blipFill>
          <a:blip r:embed="rId4"/>
          <a:stretch>
            <a:fillRect/>
          </a:stretch>
        </p:blipFill>
        <p:spPr>
          <a:xfrm>
            <a:off x="6277070" y="1244693"/>
            <a:ext cx="4905375" cy="207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6148286"/>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ED0BCE6FF564CB64B928E5DD13FE7" ma:contentTypeVersion="17" ma:contentTypeDescription="Create a new document." ma:contentTypeScope="" ma:versionID="8c39e6366e816d2fb546370e9097485b">
  <xsd:schema xmlns:xsd="http://www.w3.org/2001/XMLSchema" xmlns:xs="http://www.w3.org/2001/XMLSchema" xmlns:p="http://schemas.microsoft.com/office/2006/metadata/properties" xmlns:ns1="http://schemas.microsoft.com/sharepoint/v3" xmlns:ns2="08836923-30ca-4c96-8109-3859969b22a7" xmlns:ns3="fc81a4df-36f1-46cf-a686-06862dc644dc" targetNamespace="http://schemas.microsoft.com/office/2006/metadata/properties" ma:root="true" ma:fieldsID="fb982774dc180b459e5da974ae40ad8a" ns1:_="" ns2:_="" ns3:_="">
    <xsd:import namespace="http://schemas.microsoft.com/sharepoint/v3"/>
    <xsd:import namespace="08836923-30ca-4c96-8109-3859969b22a7"/>
    <xsd:import namespace="fc81a4df-36f1-46cf-a686-06862dc644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836923-30ca-4c96-8109-3859969b22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81a4df-36f1-46cf-a686-06862dc644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7a7480b-84d5-4677-9c49-0e90422508b8}" ma:internalName="TaxCatchAll" ma:showField="CatchAllData" ma:web="fc81a4df-36f1-46cf-a686-06862dc644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81a4df-36f1-46cf-a686-06862dc644dc" xsi:nil="true"/>
    <lcf76f155ced4ddcb4097134ff3c332f xmlns="08836923-30ca-4c96-8109-3859969b22a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A2A7FE-A22A-4B6D-989A-5807B0052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36923-30ca-4c96-8109-3859969b22a7"/>
    <ds:schemaRef ds:uri="fc81a4df-36f1-46cf-a686-06862dc64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8FF7A0-66B4-4835-B7F8-E1C3C6F6E867}">
  <ds:schemaRefs>
    <ds:schemaRef ds:uri="http://schemas.microsoft.com/sharepoint/v3/contenttype/forms"/>
  </ds:schemaRefs>
</ds:datastoreItem>
</file>

<file path=customXml/itemProps3.xml><?xml version="1.0" encoding="utf-8"?>
<ds:datastoreItem xmlns:ds="http://schemas.openxmlformats.org/officeDocument/2006/customXml" ds:itemID="{6912AC29-2A62-4364-8DA0-76B78F50B7B4}">
  <ds:schemaRefs>
    <ds:schemaRef ds:uri="http://schemas.microsoft.com/office/2006/metadata/properties"/>
    <ds:schemaRef ds:uri="http://schemas.microsoft.com/office/infopath/2007/PartnerControls"/>
    <ds:schemaRef ds:uri="fc81a4df-36f1-46cf-a686-06862dc644dc"/>
    <ds:schemaRef ds:uri="08836923-30ca-4c96-8109-3859969b22a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2890</TotalTime>
  <Words>1232</Words>
  <Application>Microsoft Office PowerPoint</Application>
  <PresentationFormat>Widescreen</PresentationFormat>
  <Paragraphs>107</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Heart of it All Deck</vt:lpstr>
      <vt:lpstr>Opening and Closing Slides</vt:lpstr>
      <vt:lpstr>PowerPoint Presentation</vt:lpstr>
      <vt:lpstr>Objectives </vt:lpstr>
      <vt:lpstr>Overview</vt:lpstr>
      <vt:lpstr>Purpose</vt:lpstr>
      <vt:lpstr>Standard</vt:lpstr>
      <vt:lpstr>Commentary</vt:lpstr>
      <vt:lpstr>Commentary, Cont.</vt:lpstr>
      <vt:lpstr>Compliance Verification Guidance</vt:lpstr>
      <vt:lpstr>Sample Policy </vt:lpstr>
      <vt:lpstr>Sample Policy, Cont. </vt:lpstr>
      <vt:lpstr>In Ohio, the Action Response Continuum is the recommended model for Basic Peace Officer Training, Advanced Peace Officer Training, Bailiffs Training, Corrections Training, and Private Security Training.   </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 Dehner</dc:creator>
  <cp:lastModifiedBy>Detty, Charity</cp:lastModifiedBy>
  <cp:revision>47</cp:revision>
  <cp:lastPrinted>2023-06-01T12:39:21Z</cp:lastPrinted>
  <dcterms:created xsi:type="dcterms:W3CDTF">2019-10-25T18:01:05Z</dcterms:created>
  <dcterms:modified xsi:type="dcterms:W3CDTF">2024-12-30T18:10:09Z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0x01010090DED0BCE6FF564CB64B928E5DD13FE7</vt:lpwstr>
  </property>
  <property fmtid="{D5CDD505-2E9C-101B-9397-08002B2CF9AE}" pid="3" name="MediaServiceImageTags">
    <vt:lpwstr/>
  </property>
</Properties>
</file>