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4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5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5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5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14" r:id="rId5"/>
    <p:sldMasterId id="2147483756" r:id="rId6"/>
  </p:sldMasterIdLst>
  <p:notesMasterIdLst>
    <p:notesMasterId r:id="rId66"/>
  </p:notesMasterIdLst>
  <p:handoutMasterIdLst>
    <p:handoutMasterId r:id="rId67"/>
  </p:handoutMasterIdLst>
  <p:sldIdLst>
    <p:sldId id="771" r:id="rId7"/>
    <p:sldId id="390" r:id="rId8"/>
    <p:sldId id="639" r:id="rId9"/>
    <p:sldId id="824" r:id="rId10"/>
    <p:sldId id="515" r:id="rId11"/>
    <p:sldId id="644" r:id="rId12"/>
    <p:sldId id="646" r:id="rId13"/>
    <p:sldId id="718" r:id="rId14"/>
    <p:sldId id="729" r:id="rId15"/>
    <p:sldId id="772" r:id="rId16"/>
    <p:sldId id="773" r:id="rId17"/>
    <p:sldId id="774" r:id="rId18"/>
    <p:sldId id="775" r:id="rId19"/>
    <p:sldId id="776" r:id="rId20"/>
    <p:sldId id="777" r:id="rId21"/>
    <p:sldId id="778" r:id="rId22"/>
    <p:sldId id="779" r:id="rId23"/>
    <p:sldId id="780" r:id="rId24"/>
    <p:sldId id="781" r:id="rId25"/>
    <p:sldId id="782" r:id="rId26"/>
    <p:sldId id="730" r:id="rId27"/>
    <p:sldId id="783" r:id="rId28"/>
    <p:sldId id="784" r:id="rId29"/>
    <p:sldId id="785" r:id="rId30"/>
    <p:sldId id="786" r:id="rId31"/>
    <p:sldId id="739" r:id="rId32"/>
    <p:sldId id="791" r:id="rId33"/>
    <p:sldId id="792" r:id="rId34"/>
    <p:sldId id="793" r:id="rId35"/>
    <p:sldId id="794" r:id="rId36"/>
    <p:sldId id="795" r:id="rId37"/>
    <p:sldId id="796" r:id="rId38"/>
    <p:sldId id="797" r:id="rId39"/>
    <p:sldId id="798" r:id="rId40"/>
    <p:sldId id="799" r:id="rId41"/>
    <p:sldId id="801" r:id="rId42"/>
    <p:sldId id="802" r:id="rId43"/>
    <p:sldId id="803" r:id="rId44"/>
    <p:sldId id="804" r:id="rId45"/>
    <p:sldId id="805" r:id="rId46"/>
    <p:sldId id="806" r:id="rId47"/>
    <p:sldId id="807" r:id="rId48"/>
    <p:sldId id="808" r:id="rId49"/>
    <p:sldId id="809" r:id="rId50"/>
    <p:sldId id="810" r:id="rId51"/>
    <p:sldId id="811" r:id="rId52"/>
    <p:sldId id="812" r:id="rId53"/>
    <p:sldId id="813" r:id="rId54"/>
    <p:sldId id="814" r:id="rId55"/>
    <p:sldId id="823" r:id="rId56"/>
    <p:sldId id="815" r:id="rId57"/>
    <p:sldId id="816" r:id="rId58"/>
    <p:sldId id="817" r:id="rId59"/>
    <p:sldId id="818" r:id="rId60"/>
    <p:sldId id="819" r:id="rId61"/>
    <p:sldId id="820" r:id="rId62"/>
    <p:sldId id="821" r:id="rId63"/>
    <p:sldId id="822" r:id="rId64"/>
    <p:sldId id="826" r:id="rId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938D54-DABD-47BF-8CE1-4362EB74018A}">
          <p14:sldIdLst>
            <p14:sldId id="771"/>
          </p14:sldIdLst>
        </p14:section>
        <p14:section name="Untitled Section" id="{98D69CBB-B986-4AED-91D4-D9E6A05FD2C6}">
          <p14:sldIdLst>
            <p14:sldId id="390"/>
            <p14:sldId id="639"/>
            <p14:sldId id="824"/>
            <p14:sldId id="515"/>
            <p14:sldId id="644"/>
            <p14:sldId id="646"/>
            <p14:sldId id="718"/>
            <p14:sldId id="729"/>
            <p14:sldId id="772"/>
            <p14:sldId id="773"/>
            <p14:sldId id="774"/>
            <p14:sldId id="775"/>
            <p14:sldId id="776"/>
            <p14:sldId id="777"/>
            <p14:sldId id="778"/>
            <p14:sldId id="779"/>
            <p14:sldId id="780"/>
            <p14:sldId id="781"/>
            <p14:sldId id="782"/>
            <p14:sldId id="730"/>
            <p14:sldId id="783"/>
            <p14:sldId id="784"/>
            <p14:sldId id="785"/>
            <p14:sldId id="786"/>
            <p14:sldId id="739"/>
            <p14:sldId id="791"/>
            <p14:sldId id="792"/>
            <p14:sldId id="793"/>
            <p14:sldId id="794"/>
            <p14:sldId id="795"/>
            <p14:sldId id="796"/>
            <p14:sldId id="797"/>
            <p14:sldId id="798"/>
            <p14:sldId id="799"/>
            <p14:sldId id="801"/>
            <p14:sldId id="802"/>
            <p14:sldId id="803"/>
            <p14:sldId id="804"/>
            <p14:sldId id="805"/>
            <p14:sldId id="806"/>
            <p14:sldId id="807"/>
            <p14:sldId id="808"/>
            <p14:sldId id="809"/>
            <p14:sldId id="810"/>
            <p14:sldId id="811"/>
            <p14:sldId id="812"/>
            <p14:sldId id="813"/>
            <p14:sldId id="814"/>
            <p14:sldId id="823"/>
            <p14:sldId id="815"/>
            <p14:sldId id="816"/>
            <p14:sldId id="817"/>
            <p14:sldId id="818"/>
            <p14:sldId id="819"/>
            <p14:sldId id="820"/>
            <p14:sldId id="821"/>
            <p14:sldId id="822"/>
            <p14:sldId id="826"/>
          </p14:sldIdLst>
        </p14:section>
      </p14:sectionLst>
    </p:ext>
    <p:ext uri="{EFAFB233-063F-42B5-8137-9DF3F51BA10A}">
      <p15:sldGuideLst xmlns:p15="http://schemas.microsoft.com/office/powerpoint/2012/main">
        <p15:guide id="1" orient="horz" pos="2160" userDrawn="1">
          <p15:clr>
            <a:srgbClr val="A4A3A4"/>
          </p15:clr>
        </p15:guide>
        <p15:guide id="2" pos="28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Thomas" initials="ST"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D193"/>
    <a:srgbClr val="D6E3FF"/>
    <a:srgbClr val="002060"/>
    <a:srgbClr val="002049"/>
    <a:srgbClr val="001026"/>
    <a:srgbClr val="CC00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43EAC-1D9F-B479-1ED0-60C0148E81FD}" v="4" dt="2023-04-24T13:36:30.296"/>
    <p1510:client id="{73690E50-76F0-4ABA-8C85-22A8243CA3AD}" v="12" dt="2023-04-24T18:01:15.270"/>
    <p1510:client id="{B7DD04AD-9F98-AA69-EBA5-E633C197D4B3}" v="4" dt="2023-04-24T14:06:03.4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4094" autoAdjust="0"/>
  </p:normalViewPr>
  <p:slideViewPr>
    <p:cSldViewPr snapToGrid="0">
      <p:cViewPr varScale="1">
        <p:scale>
          <a:sx n="96" d="100"/>
          <a:sy n="96" d="100"/>
        </p:scale>
        <p:origin x="1956" y="78"/>
      </p:cViewPr>
      <p:guideLst>
        <p:guide orient="horz" pos="2160"/>
        <p:guide pos="2881"/>
      </p:guideLst>
    </p:cSldViewPr>
  </p:slideViewPr>
  <p:notesTextViewPr>
    <p:cViewPr>
      <p:scale>
        <a:sx n="1" d="1"/>
        <a:sy n="1" d="1"/>
      </p:scale>
      <p:origin x="0" y="0"/>
    </p:cViewPr>
  </p:notesTextViewPr>
  <p:sorterViewPr>
    <p:cViewPr>
      <p:scale>
        <a:sx n="100" d="100"/>
        <a:sy n="100" d="100"/>
      </p:scale>
      <p:origin x="0" y="885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diagrams/_rels/data10.xml.rels><?xml version="1.0" encoding="UTF-8" standalone="yes"?>
<Relationships xmlns="http://schemas.openxmlformats.org/package/2006/relationships"><Relationship Id="rId3" Type="http://schemas.openxmlformats.org/officeDocument/2006/relationships/hyperlink" Target="cops-p171-pub%20(1).pdf" TargetMode="External"/><Relationship Id="rId2" Type="http://schemas.openxmlformats.org/officeDocument/2006/relationships/hyperlink" Target="https://cops.usdoj.gov/RIC/Publications/cops-p171-pub.pdf" TargetMode="External"/><Relationship Id="rId1" Type="http://schemas.openxmlformats.org/officeDocument/2006/relationships/hyperlink" Target="https://www.google.com/search?q=Recruiting+and+Retaining+Officers+I+N+S+M+A+L+L+A+N+D+R+U+R+A+L+AG+E+N+C+I+E+S&amp;rlz=1C1GCEA_enUS1009US1009&amp;oq=Recruiting+and+Retaining+Officers+I+N+S+M+A+L+L+A+N+D+R+U+R+A+L+AG+E+N+C+I+E+S&amp;aqs=chrome..69i57.158554j0j7&amp;sourceid=chrome&amp;ie=UTF-8" TargetMode="External"/></Relationships>
</file>

<file path=ppt/diagrams/_rels/data11.xml.rels><?xml version="1.0" encoding="UTF-8" standalone="yes"?>
<Relationships xmlns="http://schemas.openxmlformats.org/package/2006/relationships"><Relationship Id="rId3" Type="http://schemas.openxmlformats.org/officeDocument/2006/relationships/hyperlink" Target="https://www.forbes.com/sites/forbescommunicationscouncil/2022/03/03/the-importance-of-diversity-and-inclusion-for-todays-companies/?sh=4bd47f8949df" TargetMode="External"/><Relationship Id="rId2" Type="http://schemas.openxmlformats.org/officeDocument/2006/relationships/hyperlink" Target="https://www.aihr.com/blog/diversity-hiring-reasons-hiring-for-diversity-matters/" TargetMode="External"/><Relationship Id="rId1" Type="http://schemas.openxmlformats.org/officeDocument/2006/relationships/hyperlink" Target="https://globalhealtheducation.com/article/minority-recruitment-understanding-value-diversity-healthcare" TargetMode="External"/></Relationships>
</file>

<file path=ppt/diagrams/_rels/data12.xml.rels><?xml version="1.0" encoding="UTF-8" standalone="yes"?>
<Relationships xmlns="http://schemas.openxmlformats.org/package/2006/relationships"><Relationship Id="rId2" Type="http://schemas.openxmlformats.org/officeDocument/2006/relationships/hyperlink" Target="https://www.forbes.com/sites/forbescommunicationscouncil/2022/03/03/the-importance-of-diversity-and-inclusion-for-todays-companies/?sh=1b07ff3649df" TargetMode="External"/><Relationship Id="rId1" Type="http://schemas.openxmlformats.org/officeDocument/2006/relationships/hyperlink" Target="https://www.aihr.com/blog/diversity-hiring-reasons-hiring-for-diversity-matters/" TargetMode="External"/></Relationships>
</file>

<file path=ppt/diagrams/_rels/data13.xml.rels><?xml version="1.0" encoding="UTF-8" standalone="yes"?>
<Relationships xmlns="http://schemas.openxmlformats.org/package/2006/relationships"><Relationship Id="rId2" Type="http://schemas.openxmlformats.org/officeDocument/2006/relationships/hyperlink" Target="https://cops.usdoj.gov/html/dispatch/03-2021/initiative.html#:~:text=The%2030x30%20Initiative%20is%20focused,female%20candidates%3B%20and%20forwarding%20the" TargetMode="External"/><Relationship Id="rId1" Type="http://schemas.openxmlformats.org/officeDocument/2006/relationships/hyperlink" Target="https://www.aspiringtoinclude.com/employers/benefits/women/" TargetMode="External"/></Relationships>
</file>

<file path=ppt/diagrams/_rels/data14.xml.rels><?xml version="1.0" encoding="UTF-8" standalone="yes"?>
<Relationships xmlns="http://schemas.openxmlformats.org/package/2006/relationships"><Relationship Id="rId2" Type="http://schemas.openxmlformats.org/officeDocument/2006/relationships/hyperlink" Target="https://www.inhersight.com/blog/insight-commentary/positive-research-studies-about-working-women" TargetMode="External"/><Relationship Id="rId1" Type="http://schemas.openxmlformats.org/officeDocument/2006/relationships/hyperlink" Target="https://www.aspiringtoinclude.com/employers/benefits/women/" TargetMode="External"/></Relationships>
</file>

<file path=ppt/diagrams/_rels/data15.xml.rels><?xml version="1.0" encoding="UTF-8" standalone="yes"?>
<Relationships xmlns="http://schemas.openxmlformats.org/package/2006/relationships"><Relationship Id="rId1" Type="http://schemas.openxmlformats.org/officeDocument/2006/relationships/hyperlink" Target="https://30x30initiative.org/what-works/" TargetMode="External"/></Relationships>
</file>

<file path=ppt/diagrams/_rels/data16.xml.rels><?xml version="1.0" encoding="UTF-8" standalone="yes"?>
<Relationships xmlns="http://schemas.openxmlformats.org/package/2006/relationships"><Relationship Id="rId2" Type="http://schemas.openxmlformats.org/officeDocument/2006/relationships/hyperlink" Target="https://globalhealtheducation.com/article/minority-recruitment-understanding-value-diversity-healthcare" TargetMode="External"/><Relationship Id="rId1" Type="http://schemas.openxmlformats.org/officeDocument/2006/relationships/hyperlink" Target="https://www.google.com/search?q=COPS%2FIACP+Leadership+Project.+2009.+Law+Enforcement+Recruitment+Toolkit.+Washington%2C+DC%3A+Office+of+Community+Oriented+Policing+Services.&amp;rlz=1C1GCEA_enUS1009US1009&amp;oq=COPS%2FIACP+Leadership+Project.+2009.+Law+Enforcement+Recruitment+Toolkit.+Washington%2C+DC%3A+Office+of+Community+Oriented+Policing+Services.&amp;aqs=chrome.0.69i59j69i58.390650j0j4&amp;sourceid=chrome&amp;ie=UTF-8" TargetMode="External"/></Relationships>
</file>

<file path=ppt/diagrams/_rels/data17.xml.rels><?xml version="1.0" encoding="UTF-8" standalone="yes"?>
<Relationships xmlns="http://schemas.openxmlformats.org/package/2006/relationships"><Relationship Id="rId1" Type="http://schemas.openxmlformats.org/officeDocument/2006/relationships/hyperlink" Target="https://www.google.com/search?q=McCarthy%2C+T.+(2016).+Recruitment+and+Retention+within+Law+Enforcement%3A+An+in-depth+Examination+of+Recruiting+for+the+North+Carolina+State+Bureau+of+Investigation+from+4-Year+Universities.+University+of+North+Carolina+Wilmington.&amp;rlz=1C1GCEA_enUS1009US1009&amp;oq=McCarthy%2C+T.+(2016).+Recruitment+and+Retention+within+Law+Enforcement%3A+An+in-depth+Examination+of+Recruiting+for+the+North+Carolina+State+Bureau+of+Investigation+from+4-Year+Universities.+University+of+North+Carolina+Wilmington.&amp;aqs=chrome.0.69i59.469386j0j9&amp;sourceid=chrome&amp;ie=UTF-8" TargetMode="External"/></Relationships>
</file>

<file path=ppt/diagrams/_rels/data20.xml.rels><?xml version="1.0" encoding="UTF-8" standalone="yes"?>
<Relationships xmlns="http://schemas.openxmlformats.org/package/2006/relationships"><Relationship Id="rId1" Type="http://schemas.openxmlformats.org/officeDocument/2006/relationships/hyperlink" Target="https://www.baylor.edu/mediacommunications/news.php?action=story&amp;story=113239" TargetMode="External"/></Relationships>
</file>

<file path=ppt/diagrams/_rels/data21.xml.rels><?xml version="1.0" encoding="UTF-8" standalone="yes"?>
<Relationships xmlns="http://schemas.openxmlformats.org/package/2006/relationships"><Relationship Id="rId1" Type="http://schemas.openxmlformats.org/officeDocument/2006/relationships/hyperlink" Target="https://scholar.google.com/scholar?q=Matthies,+C.+(2011).+Evidence-Based+Approaches+to+Law+Enforcement+Recruitment+and+Hiring.+Pardee+Rand+Graduate+School.&amp;hl=en&amp;as_sdt=0&amp;as_vis=1&amp;oi=scholart" TargetMode="External"/></Relationships>
</file>

<file path=ppt/diagrams/_rels/data22.xml.rels><?xml version="1.0" encoding="UTF-8" standalone="yes"?>
<Relationships xmlns="http://schemas.openxmlformats.org/package/2006/relationships"><Relationship Id="rId2" Type="http://schemas.openxmlformats.org/officeDocument/2006/relationships/hyperlink" Target="https://scholar.google.com/scholar?q=Matthies,+C.+(2011).+Evidence-Based+Approaches+to+Law+Enforcement+Recruitment+and+Hiring.+Pardee+Rand+Graduate+School.&amp;hl=en&amp;as_sdt=0&amp;as_vis=1&amp;oi=scholart" TargetMode="External"/><Relationship Id="rId1" Type="http://schemas.openxmlformats.org/officeDocument/2006/relationships/hyperlink" Target="https://aquila.usm.edu/masters_theses/266/" TargetMode="External"/></Relationships>
</file>

<file path=ppt/diagrams/_rels/data23.xml.rels><?xml version="1.0" encoding="UTF-8" standalone="yes"?>
<Relationships xmlns="http://schemas.openxmlformats.org/package/2006/relationships"><Relationship Id="rId1" Type="http://schemas.openxmlformats.org/officeDocument/2006/relationships/hyperlink" Target="https://aquila.usm.edu/masters_theses/266/" TargetMode="External"/></Relationships>
</file>

<file path=ppt/diagrams/_rels/data24.xml.rels><?xml version="1.0" encoding="UTF-8" standalone="yes"?>
<Relationships xmlns="http://schemas.openxmlformats.org/package/2006/relationships"><Relationship Id="rId1" Type="http://schemas.openxmlformats.org/officeDocument/2006/relationships/hyperlink" Target="https://cops.usdoj.gov/html/dispatch/03-2021/initiative.html#:~:text=The%2030x30%20Initiative%20is%20focused,female%20candidates%3B%20and%20forwarding%20the" TargetMode="External"/></Relationships>
</file>

<file path=ppt/diagrams/_rels/data25.xml.rels><?xml version="1.0" encoding="UTF-8" standalone="yes"?>
<Relationships xmlns="http://schemas.openxmlformats.org/package/2006/relationships"><Relationship Id="rId1" Type="http://schemas.openxmlformats.org/officeDocument/2006/relationships/hyperlink" Target="https://cops.usdoj.gov/html/dispatch/03-2021/initiative.html#:~:text=The%2030x30%20Initiative%20is%20focused,female%20candidates%3B%20and%20forwarding%20the" TargetMode="External"/></Relationships>
</file>

<file path=ppt/diagrams/_rels/data26.xml.rels><?xml version="1.0" encoding="UTF-8" standalone="yes"?>
<Relationships xmlns="http://schemas.openxmlformats.org/package/2006/relationships"><Relationship Id="rId1" Type="http://schemas.openxmlformats.org/officeDocument/2006/relationships/hyperlink" Target="https://www.ojp.gov/ncjrs/virtual-library/abstracts/innovations-police-recruitment-and-hiring-hiring-spirit-service" TargetMode="External"/></Relationships>
</file>

<file path=ppt/diagrams/_rels/data27.xml.rels><?xml version="1.0" encoding="UTF-8" standalone="yes"?>
<Relationships xmlns="http://schemas.openxmlformats.org/package/2006/relationships"><Relationship Id="rId2" Type="http://schemas.openxmlformats.org/officeDocument/2006/relationships/hyperlink" Target="https://www.google.com/search?q=CRI-TAC+Spotlight.+2020.+Report+out+from+Rhode+Island+Regional+Roundtable+on+Recruitment%2C+Hiring%2C+and+Retention.&amp;rlz=1C1GCEA_enUS1009US1009&amp;oq=CRI-TAC+Spotlight.+2020.+Report+out+from+Rhode+Island+Regional+Roundtable+on+Recruitment%2C+Hiring%2C+and+Retention.&amp;aqs=chrome..69i57.5576112j0j4&amp;sourceid=chrome&amp;ie=UTF-8" TargetMode="External"/><Relationship Id="rId1"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s>
</file>

<file path=ppt/diagrams/_rels/data28.xml.rels><?xml version="1.0" encoding="UTF-8" standalone="yes"?>
<Relationships xmlns="http://schemas.openxmlformats.org/package/2006/relationships"><Relationship Id="rId2"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 Id="rId1" Type="http://schemas.openxmlformats.org/officeDocument/2006/relationships/hyperlink" Target="https://www.ojp.gov/ncjrs/virtual-library/abstracts/innovations-police-recruitment-and-hiring-hiring-spirit-service" TargetMode="External"/></Relationships>
</file>

<file path=ppt/diagrams/_rels/data30.xml.rels><?xml version="1.0" encoding="UTF-8" standalone="yes"?>
<Relationships xmlns="http://schemas.openxmlformats.org/package/2006/relationships"><Relationship Id="rId1" Type="http://schemas.openxmlformats.org/officeDocument/2006/relationships/hyperlink" Target="https://www.ojp.gov/ncjrs/virtual-library/abstracts/innovations-police-recruitment-and-hiring-hiring-spirit-service" TargetMode="External"/></Relationships>
</file>

<file path=ppt/diagrams/_rels/data31.xml.rels><?xml version="1.0" encoding="UTF-8" standalone="yes"?>
<Relationships xmlns="http://schemas.openxmlformats.org/package/2006/relationships"><Relationship Id="rId1" Type="http://schemas.openxmlformats.org/officeDocument/2006/relationships/hyperlink" Target="https://www.google.com/search?q=CRI-TAC+Spotlight.+2020.+Report+out+from+Rhode+Island+Regional+Roundtable+on+Recruitment%2C+Hiring%2C+and+Retention.&amp;rlz=1C1GCEA_enUS1009US1009&amp;oq=CRI-TAC+Spotlight.+2020.+Report+out+from+Rhode+Island+Regional+Roundtable+on+Recruitment%2C+Hiring%2C+and+Retention.&amp;aqs=chrome..69i57.5576112j0j4&amp;sourceid=chrome&amp;ie=UTF-8" TargetMode="External"/></Relationships>
</file>

<file path=ppt/diagrams/_rels/data32.xml.rels><?xml version="1.0" encoding="UTF-8" standalone="yes"?>
<Relationships xmlns="http://schemas.openxmlformats.org/package/2006/relationships"><Relationship Id="rId1"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s>
</file>

<file path=ppt/diagrams/_rels/data36.xml.rels><?xml version="1.0" encoding="UTF-8" standalone="yes"?>
<Relationships xmlns="http://schemas.openxmlformats.org/package/2006/relationships"><Relationship Id="rId1" Type="http://schemas.openxmlformats.org/officeDocument/2006/relationships/hyperlink" Target="https://www.policechiefmagazine.org/recruitment-retention-and-attrition/" TargetMode="External"/></Relationships>
</file>

<file path=ppt/diagrams/_rels/data8.xml.rels><?xml version="1.0" encoding="UTF-8" standalone="yes"?>
<Relationships xmlns="http://schemas.openxmlformats.org/package/2006/relationships"><Relationship Id="rId1" Type="http://schemas.openxmlformats.org/officeDocument/2006/relationships/hyperlink" Target="https://digitalcommons.cedarville.edu/cgi/viewcontent.cgi?article=1163&amp;context=faculty_books" TargetMode="External"/></Relationships>
</file>

<file path=ppt/diagrams/_rels/data9.xml.rels><?xml version="1.0" encoding="UTF-8" standalone="yes"?>
<Relationships xmlns="http://schemas.openxmlformats.org/package/2006/relationships"><Relationship Id="rId1" Type="http://schemas.openxmlformats.org/officeDocument/2006/relationships/hyperlink" Target="https://digitalcommons.cedarville.edu/cgi/viewcontent.cgi?article=1163&amp;context=faculty_books" TargetMode="External"/></Relationships>
</file>

<file path=ppt/diagrams/_rels/drawing10.xml.rels><?xml version="1.0" encoding="UTF-8" standalone="yes"?>
<Relationships xmlns="http://schemas.openxmlformats.org/package/2006/relationships"><Relationship Id="rId3" Type="http://schemas.openxmlformats.org/officeDocument/2006/relationships/hyperlink" Target="cops-p171-pub%20(1).pdf" TargetMode="External"/><Relationship Id="rId2" Type="http://schemas.openxmlformats.org/officeDocument/2006/relationships/hyperlink" Target="https://cops.usdoj.gov/RIC/Publications/cops-p171-pub.pdf" TargetMode="External"/><Relationship Id="rId1" Type="http://schemas.openxmlformats.org/officeDocument/2006/relationships/hyperlink" Target="https://www.google.com/search?q=Recruiting+and+Retaining+Officers+I+N+S+M+A+L+L+A+N+D+R+U+R+A+L+AG+E+N+C+I+E+S&amp;rlz=1C1GCEA_enUS1009US1009&amp;oq=Recruiting+and+Retaining+Officers+I+N+S+M+A+L+L+A+N+D+R+U+R+A+L+AG+E+N+C+I+E+S&amp;aqs=chrome..69i57.158554j0j7&amp;sourceid=chrome&amp;ie=UTF-8" TargetMode="External"/></Relationships>
</file>

<file path=ppt/diagrams/_rels/drawing11.xml.rels><?xml version="1.0" encoding="UTF-8" standalone="yes"?>
<Relationships xmlns="http://schemas.openxmlformats.org/package/2006/relationships"><Relationship Id="rId3" Type="http://schemas.openxmlformats.org/officeDocument/2006/relationships/hyperlink" Target="https://www.forbes.com/sites/forbescommunicationscouncil/2022/03/03/the-importance-of-diversity-and-inclusion-for-todays-companies/?sh=4bd47f8949df" TargetMode="External"/><Relationship Id="rId2" Type="http://schemas.openxmlformats.org/officeDocument/2006/relationships/hyperlink" Target="https://www.aihr.com/blog/diversity-hiring-reasons-hiring-for-diversity-matters/" TargetMode="External"/><Relationship Id="rId1" Type="http://schemas.openxmlformats.org/officeDocument/2006/relationships/hyperlink" Target="https://globalhealtheducation.com/article/minority-recruitment-understanding-value-diversity-healthcare" TargetMode="External"/></Relationships>
</file>

<file path=ppt/diagrams/_rels/drawing12.xml.rels><?xml version="1.0" encoding="UTF-8" standalone="yes"?>
<Relationships xmlns="http://schemas.openxmlformats.org/package/2006/relationships"><Relationship Id="rId2" Type="http://schemas.openxmlformats.org/officeDocument/2006/relationships/hyperlink" Target="https://www.forbes.com/sites/forbescommunicationscouncil/2022/03/03/the-importance-of-diversity-and-inclusion-for-todays-companies/?sh=1b07ff3649df" TargetMode="External"/><Relationship Id="rId1" Type="http://schemas.openxmlformats.org/officeDocument/2006/relationships/hyperlink" Target="https://www.aihr.com/blog/diversity-hiring-reasons-hiring-for-diversity-matters/" TargetMode="External"/></Relationships>
</file>

<file path=ppt/diagrams/_rels/drawing13.xml.rels><?xml version="1.0" encoding="UTF-8" standalone="yes"?>
<Relationships xmlns="http://schemas.openxmlformats.org/package/2006/relationships"><Relationship Id="rId2" Type="http://schemas.openxmlformats.org/officeDocument/2006/relationships/hyperlink" Target="https://cops.usdoj.gov/html/dispatch/03-2021/initiative.html#:~:text=The%2030x30%20Initiative%20is%20focused,female%20candidates%3B%20and%20forwarding%20the" TargetMode="External"/><Relationship Id="rId1" Type="http://schemas.openxmlformats.org/officeDocument/2006/relationships/hyperlink" Target="https://www.aspiringtoinclude.com/employers/benefits/women/" TargetMode="External"/></Relationships>
</file>

<file path=ppt/diagrams/_rels/drawing14.xml.rels><?xml version="1.0" encoding="UTF-8" standalone="yes"?>
<Relationships xmlns="http://schemas.openxmlformats.org/package/2006/relationships"><Relationship Id="rId2" Type="http://schemas.openxmlformats.org/officeDocument/2006/relationships/hyperlink" Target="https://www.inhersight.com/blog/insight-commentary/positive-research-studies-about-working-women" TargetMode="External"/><Relationship Id="rId1" Type="http://schemas.openxmlformats.org/officeDocument/2006/relationships/hyperlink" Target="https://www.aspiringtoinclude.com/employers/benefits/women/" TargetMode="External"/></Relationships>
</file>

<file path=ppt/diagrams/_rels/drawing15.xml.rels><?xml version="1.0" encoding="UTF-8" standalone="yes"?>
<Relationships xmlns="http://schemas.openxmlformats.org/package/2006/relationships"><Relationship Id="rId1" Type="http://schemas.openxmlformats.org/officeDocument/2006/relationships/hyperlink" Target="https://30x30initiative.org/what-works/" TargetMode="External"/></Relationships>
</file>

<file path=ppt/diagrams/_rels/drawing16.xml.rels><?xml version="1.0" encoding="UTF-8" standalone="yes"?>
<Relationships xmlns="http://schemas.openxmlformats.org/package/2006/relationships"><Relationship Id="rId2" Type="http://schemas.openxmlformats.org/officeDocument/2006/relationships/hyperlink" Target="https://globalhealtheducation.com/article/minority-recruitment-understanding-value-diversity-healthcare" TargetMode="External"/><Relationship Id="rId1" Type="http://schemas.openxmlformats.org/officeDocument/2006/relationships/hyperlink" Target="https://www.google.com/search?q=COPS%2FIACP+Leadership+Project.+2009.+Law+Enforcement+Recruitment+Toolkit.+Washington%2C+DC%3A+Office+of+Community+Oriented+Policing+Services.&amp;rlz=1C1GCEA_enUS1009US1009&amp;oq=COPS%2FIACP+Leadership+Project.+2009.+Law+Enforcement+Recruitment+Toolkit.+Washington%2C+DC%3A+Office+of+Community+Oriented+Policing+Services.&amp;aqs=chrome.0.69i59j69i58.390650j0j4&amp;sourceid=chrome&amp;ie=UTF-8" TargetMode="External"/></Relationships>
</file>

<file path=ppt/diagrams/_rels/drawing17.xml.rels><?xml version="1.0" encoding="UTF-8" standalone="yes"?>
<Relationships xmlns="http://schemas.openxmlformats.org/package/2006/relationships"><Relationship Id="rId1" Type="http://schemas.openxmlformats.org/officeDocument/2006/relationships/hyperlink" Target="https://www.google.com/search?q=McCarthy%2C+T.+(2016).+Recruitment+and+Retention+within+Law+Enforcement%3A+An+in-depth+Examination+of+Recruiting+for+the+North+Carolina+State+Bureau+of+Investigation+from+4-Year+Universities.+University+of+North+Carolina+Wilmington.&amp;rlz=1C1GCEA_enUS1009US1009&amp;oq=McCarthy%2C+T.+(2016).+Recruitment+and+Retention+within+Law+Enforcement%3A+An+in-depth+Examination+of+Recruiting+for+the+North+Carolina+State+Bureau+of+Investigation+from+4-Year+Universities.+University+of+North+Carolina+Wilmington.&amp;aqs=chrome.0.69i59.469386j0j9&amp;sourceid=chrome&amp;ie=UTF-8" TargetMode="External"/></Relationships>
</file>

<file path=ppt/diagrams/_rels/drawing20.xml.rels><?xml version="1.0" encoding="UTF-8" standalone="yes"?>
<Relationships xmlns="http://schemas.openxmlformats.org/package/2006/relationships"><Relationship Id="rId1" Type="http://schemas.openxmlformats.org/officeDocument/2006/relationships/hyperlink" Target="https://www.baylor.edu/mediacommunications/news.php?action=story&amp;story=113239" TargetMode="External"/></Relationships>
</file>

<file path=ppt/diagrams/_rels/drawing21.xml.rels><?xml version="1.0" encoding="UTF-8" standalone="yes"?>
<Relationships xmlns="http://schemas.openxmlformats.org/package/2006/relationships"><Relationship Id="rId1" Type="http://schemas.openxmlformats.org/officeDocument/2006/relationships/hyperlink" Target="https://scholar.google.com/scholar?q=Matthies,+C.+(2011).+Evidence-Based+Approaches+to+Law+Enforcement+Recruitment+and+Hiring.+Pardee+Rand+Graduate+School.&amp;hl=en&amp;as_sdt=0&amp;as_vis=1&amp;oi=scholart" TargetMode="External"/></Relationships>
</file>

<file path=ppt/diagrams/_rels/drawing22.xml.rels><?xml version="1.0" encoding="UTF-8" standalone="yes"?>
<Relationships xmlns="http://schemas.openxmlformats.org/package/2006/relationships"><Relationship Id="rId2" Type="http://schemas.openxmlformats.org/officeDocument/2006/relationships/hyperlink" Target="https://scholar.google.com/scholar?q=Matthies,+C.+(2011).+Evidence-Based+Approaches+to+Law+Enforcement+Recruitment+and+Hiring.+Pardee+Rand+Graduate+School.&amp;hl=en&amp;as_sdt=0&amp;as_vis=1&amp;oi=scholart" TargetMode="External"/><Relationship Id="rId1" Type="http://schemas.openxmlformats.org/officeDocument/2006/relationships/hyperlink" Target="https://aquila.usm.edu/masters_theses/266/" TargetMode="External"/></Relationships>
</file>

<file path=ppt/diagrams/_rels/drawing23.xml.rels><?xml version="1.0" encoding="UTF-8" standalone="yes"?>
<Relationships xmlns="http://schemas.openxmlformats.org/package/2006/relationships"><Relationship Id="rId1" Type="http://schemas.openxmlformats.org/officeDocument/2006/relationships/hyperlink" Target="https://aquila.usm.edu/masters_theses/266/" TargetMode="External"/></Relationships>
</file>

<file path=ppt/diagrams/_rels/drawing24.xml.rels><?xml version="1.0" encoding="UTF-8" standalone="yes"?>
<Relationships xmlns="http://schemas.openxmlformats.org/package/2006/relationships"><Relationship Id="rId1" Type="http://schemas.openxmlformats.org/officeDocument/2006/relationships/hyperlink" Target="https://cops.usdoj.gov/html/dispatch/03-2021/initiative.html#:~:text=The%2030x30%20Initiative%20is%20focused,female%20candidates%3B%20and%20forwarding%20the" TargetMode="External"/></Relationships>
</file>

<file path=ppt/diagrams/_rels/drawing25.xml.rels><?xml version="1.0" encoding="UTF-8" standalone="yes"?>
<Relationships xmlns="http://schemas.openxmlformats.org/package/2006/relationships"><Relationship Id="rId1" Type="http://schemas.openxmlformats.org/officeDocument/2006/relationships/hyperlink" Target="https://cops.usdoj.gov/html/dispatch/03-2021/initiative.html#:~:text=The%2030x30%20Initiative%20is%20focused,female%20candidates%3B%20and%20forwarding%20the" TargetMode="External"/></Relationships>
</file>

<file path=ppt/diagrams/_rels/drawing26.xml.rels><?xml version="1.0" encoding="UTF-8" standalone="yes"?>
<Relationships xmlns="http://schemas.openxmlformats.org/package/2006/relationships"><Relationship Id="rId1" Type="http://schemas.openxmlformats.org/officeDocument/2006/relationships/hyperlink" Target="https://www.ojp.gov/ncjrs/virtual-library/abstracts/innovations-police-recruitment-and-hiring-hiring-spirit-service" TargetMode="External"/></Relationships>
</file>

<file path=ppt/diagrams/_rels/drawing27.xml.rels><?xml version="1.0" encoding="UTF-8" standalone="yes"?>
<Relationships xmlns="http://schemas.openxmlformats.org/package/2006/relationships"><Relationship Id="rId2" Type="http://schemas.openxmlformats.org/officeDocument/2006/relationships/hyperlink" Target="https://www.google.com/search?q=CRI-TAC+Spotlight.+2020.+Report+out+from+Rhode+Island+Regional+Roundtable+on+Recruitment%2C+Hiring%2C+and+Retention.&amp;rlz=1C1GCEA_enUS1009US1009&amp;oq=CRI-TAC+Spotlight.+2020.+Report+out+from+Rhode+Island+Regional+Roundtable+on+Recruitment%2C+Hiring%2C+and+Retention.&amp;aqs=chrome..69i57.5576112j0j4&amp;sourceid=chrome&amp;ie=UTF-8" TargetMode="External"/><Relationship Id="rId1"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s>
</file>

<file path=ppt/diagrams/_rels/drawing28.xml.rels><?xml version="1.0" encoding="UTF-8" standalone="yes"?>
<Relationships xmlns="http://schemas.openxmlformats.org/package/2006/relationships"><Relationship Id="rId2"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 Id="rId1" Type="http://schemas.openxmlformats.org/officeDocument/2006/relationships/hyperlink" Target="https://www.ojp.gov/ncjrs/virtual-library/abstracts/innovations-police-recruitment-and-hiring-hiring-spirit-service" TargetMode="External"/></Relationships>
</file>

<file path=ppt/diagrams/_rels/drawing30.xml.rels><?xml version="1.0" encoding="UTF-8" standalone="yes"?>
<Relationships xmlns="http://schemas.openxmlformats.org/package/2006/relationships"><Relationship Id="rId1" Type="http://schemas.openxmlformats.org/officeDocument/2006/relationships/hyperlink" Target="https://www.ojp.gov/ncjrs/virtual-library/abstracts/innovations-police-recruitment-and-hiring-hiring-spirit-service" TargetMode="External"/></Relationships>
</file>

<file path=ppt/diagrams/_rels/drawing31.xml.rels><?xml version="1.0" encoding="UTF-8" standalone="yes"?>
<Relationships xmlns="http://schemas.openxmlformats.org/package/2006/relationships"><Relationship Id="rId1" Type="http://schemas.openxmlformats.org/officeDocument/2006/relationships/hyperlink" Target="https://www.google.com/search?q=CRI-TAC+Spotlight.+2020.+Report+out+from+Rhode+Island+Regional+Roundtable+on+Recruitment%2C+Hiring%2C+and+Retention.&amp;rlz=1C1GCEA_enUS1009US1009&amp;oq=CRI-TAC+Spotlight.+2020.+Report+out+from+Rhode+Island+Regional+Roundtable+on+Recruitment%2C+Hiring%2C+and+Retention.&amp;aqs=chrome..69i57.5576112j0j4&amp;sourceid=chrome&amp;ie=UTF-8" TargetMode="External"/></Relationships>
</file>

<file path=ppt/diagrams/_rels/drawing32.xml.rels><?xml version="1.0" encoding="UTF-8" standalone="yes"?>
<Relationships xmlns="http://schemas.openxmlformats.org/package/2006/relationships"><Relationship Id="rId1" Type="http://schemas.openxmlformats.org/officeDocument/2006/relationships/hyperlink" Target="https://www.google.com/search?q=Wilson%2C+Jeremy+and+Grammich%2C+Clifford.+Police+Recruitment+and+Retention+in+the+Contemporary+Urban+Environment.+Washington%2C+DC%3A+Office+of+Community+Oriented+Policing+Services.&amp;rlz=1C1GCEA_enUS1009US1009&amp;oq=Wilson%2C+Jeremy+and+Grammich%2C+Clifford.+Police+Recruitment+and+Retention+in+the+Contemporary+Urban+Environment.+Washington%2C+DC%3A+Office+of+Community+Oriented+Policing+Services.&amp;aqs=chrome..69i57.5771600j0j9&amp;sourceid=chrome&amp;ie=UTF-8" TargetMode="External"/></Relationships>
</file>

<file path=ppt/diagrams/_rels/drawing36.xml.rels><?xml version="1.0" encoding="UTF-8" standalone="yes"?>
<Relationships xmlns="http://schemas.openxmlformats.org/package/2006/relationships"><Relationship Id="rId1" Type="http://schemas.openxmlformats.org/officeDocument/2006/relationships/hyperlink" Target="https://www.policechiefmagazine.org/recruitment-retention-and-attrition/" TargetMode="External"/></Relationships>
</file>

<file path=ppt/diagrams/_rels/drawing8.xml.rels><?xml version="1.0" encoding="UTF-8" standalone="yes"?>
<Relationships xmlns="http://schemas.openxmlformats.org/package/2006/relationships"><Relationship Id="rId1" Type="http://schemas.openxmlformats.org/officeDocument/2006/relationships/hyperlink" Target="https://digitalcommons.cedarville.edu/cgi/viewcontent.cgi?article=1163&amp;context=faculty_books" TargetMode="External"/></Relationships>
</file>

<file path=ppt/diagrams/_rels/drawing9.xml.rels><?xml version="1.0" encoding="UTF-8" standalone="yes"?>
<Relationships xmlns="http://schemas.openxmlformats.org/package/2006/relationships"><Relationship Id="rId1" Type="http://schemas.openxmlformats.org/officeDocument/2006/relationships/hyperlink" Target="https://digitalcommons.cedarville.edu/cgi/viewcontent.cgi?article=1163&amp;context=faculty_books"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B8FB96-F529-4703-A10B-2E0C0610E154}"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EFBC6A99-AE18-486D-8B22-297E104BD21E}">
      <dgm:prSet/>
      <dgm:spPr/>
      <dgm:t>
        <a:bodyPr/>
        <a:lstStyle/>
        <a:p>
          <a:r>
            <a:rPr lang="en-US" b="1" i="0" baseline="0" dirty="0"/>
            <a:t>Ohio Collaborative Standard</a:t>
          </a:r>
          <a:endParaRPr lang="en-US" dirty="0"/>
        </a:p>
      </dgm:t>
    </dgm:pt>
    <dgm:pt modelId="{EB6306FD-7EB1-4B76-A63A-9FE2F6124AAA}" type="parTrans" cxnId="{C466A840-9B12-4A4C-9067-C61CFB83B5F2}">
      <dgm:prSet/>
      <dgm:spPr/>
      <dgm:t>
        <a:bodyPr/>
        <a:lstStyle/>
        <a:p>
          <a:endParaRPr lang="en-US"/>
        </a:p>
      </dgm:t>
    </dgm:pt>
    <dgm:pt modelId="{61BFCFC1-E34D-4857-B702-D588D096AD68}" type="sibTrans" cxnId="{C466A840-9B12-4A4C-9067-C61CFB83B5F2}">
      <dgm:prSet/>
      <dgm:spPr/>
      <dgm:t>
        <a:bodyPr/>
        <a:lstStyle/>
        <a:p>
          <a:endParaRPr lang="en-US"/>
        </a:p>
      </dgm:t>
    </dgm:pt>
    <dgm:pt modelId="{3ADB58F7-1891-40BA-82FF-BE0B38FDF5BC}">
      <dgm:prSet/>
      <dgm:spPr/>
      <dgm:t>
        <a:bodyPr/>
        <a:lstStyle/>
        <a:p>
          <a:r>
            <a:rPr lang="en-US" dirty="0"/>
            <a:t>Recruitment and Hiring</a:t>
          </a:r>
        </a:p>
      </dgm:t>
    </dgm:pt>
    <dgm:pt modelId="{14002C86-3E42-479C-8F15-28CBEA285D13}" type="parTrans" cxnId="{22EA791A-9340-4800-807D-72F192AF8A81}">
      <dgm:prSet/>
      <dgm:spPr/>
      <dgm:t>
        <a:bodyPr/>
        <a:lstStyle/>
        <a:p>
          <a:endParaRPr lang="en-US"/>
        </a:p>
      </dgm:t>
    </dgm:pt>
    <dgm:pt modelId="{1D5E54E7-3DEE-49B1-9E66-AF0351FC93B9}" type="sibTrans" cxnId="{22EA791A-9340-4800-807D-72F192AF8A81}">
      <dgm:prSet/>
      <dgm:spPr/>
      <dgm:t>
        <a:bodyPr/>
        <a:lstStyle/>
        <a:p>
          <a:endParaRPr lang="en-US"/>
        </a:p>
      </dgm:t>
    </dgm:pt>
    <dgm:pt modelId="{661403C1-E15D-4534-90D0-C2FEE3A9869A}" type="pres">
      <dgm:prSet presAssocID="{78B8FB96-F529-4703-A10B-2E0C0610E154}" presName="vert0" presStyleCnt="0">
        <dgm:presLayoutVars>
          <dgm:dir/>
          <dgm:animOne val="branch"/>
          <dgm:animLvl val="lvl"/>
        </dgm:presLayoutVars>
      </dgm:prSet>
      <dgm:spPr/>
    </dgm:pt>
    <dgm:pt modelId="{732B77AB-3BC9-45A6-BE5C-96547672A463}" type="pres">
      <dgm:prSet presAssocID="{EFBC6A99-AE18-486D-8B22-297E104BD21E}" presName="thickLine" presStyleLbl="alignNode1" presStyleIdx="0" presStyleCnt="2"/>
      <dgm:spPr/>
    </dgm:pt>
    <dgm:pt modelId="{E40FE2C3-FC74-4E67-9C52-B536268A9547}" type="pres">
      <dgm:prSet presAssocID="{EFBC6A99-AE18-486D-8B22-297E104BD21E}" presName="horz1" presStyleCnt="0"/>
      <dgm:spPr/>
    </dgm:pt>
    <dgm:pt modelId="{22C58D34-BB5A-408B-8A32-8CB36B5E262C}" type="pres">
      <dgm:prSet presAssocID="{EFBC6A99-AE18-486D-8B22-297E104BD21E}" presName="tx1" presStyleLbl="revTx" presStyleIdx="0" presStyleCnt="2"/>
      <dgm:spPr/>
    </dgm:pt>
    <dgm:pt modelId="{36316159-8D7A-48A9-8031-FAB2F7B12C05}" type="pres">
      <dgm:prSet presAssocID="{EFBC6A99-AE18-486D-8B22-297E104BD21E}" presName="vert1" presStyleCnt="0"/>
      <dgm:spPr/>
    </dgm:pt>
    <dgm:pt modelId="{8E173193-334A-4902-ADBE-9EC3422CC7E1}" type="pres">
      <dgm:prSet presAssocID="{3ADB58F7-1891-40BA-82FF-BE0B38FDF5BC}" presName="thickLine" presStyleLbl="alignNode1" presStyleIdx="1" presStyleCnt="2"/>
      <dgm:spPr/>
    </dgm:pt>
    <dgm:pt modelId="{E4616937-2F5C-4439-92D3-3830FFFD3575}" type="pres">
      <dgm:prSet presAssocID="{3ADB58F7-1891-40BA-82FF-BE0B38FDF5BC}" presName="horz1" presStyleCnt="0"/>
      <dgm:spPr/>
    </dgm:pt>
    <dgm:pt modelId="{6A3C249E-ED80-428D-80A3-2FAC9F473D7B}" type="pres">
      <dgm:prSet presAssocID="{3ADB58F7-1891-40BA-82FF-BE0B38FDF5BC}" presName="tx1" presStyleLbl="revTx" presStyleIdx="1" presStyleCnt="2"/>
      <dgm:spPr/>
    </dgm:pt>
    <dgm:pt modelId="{7AD2467A-7252-4FF3-9E5D-8662E53DA460}" type="pres">
      <dgm:prSet presAssocID="{3ADB58F7-1891-40BA-82FF-BE0B38FDF5BC}" presName="vert1" presStyleCnt="0"/>
      <dgm:spPr/>
    </dgm:pt>
  </dgm:ptLst>
  <dgm:cxnLst>
    <dgm:cxn modelId="{DD984A12-40D1-47BC-844D-37F54C46D584}" type="presOf" srcId="{3ADB58F7-1891-40BA-82FF-BE0B38FDF5BC}" destId="{6A3C249E-ED80-428D-80A3-2FAC9F473D7B}" srcOrd="0" destOrd="0" presId="urn:microsoft.com/office/officeart/2008/layout/LinedList"/>
    <dgm:cxn modelId="{22EA791A-9340-4800-807D-72F192AF8A81}" srcId="{78B8FB96-F529-4703-A10B-2E0C0610E154}" destId="{3ADB58F7-1891-40BA-82FF-BE0B38FDF5BC}" srcOrd="1" destOrd="0" parTransId="{14002C86-3E42-479C-8F15-28CBEA285D13}" sibTransId="{1D5E54E7-3DEE-49B1-9E66-AF0351FC93B9}"/>
    <dgm:cxn modelId="{C466A840-9B12-4A4C-9067-C61CFB83B5F2}" srcId="{78B8FB96-F529-4703-A10B-2E0C0610E154}" destId="{EFBC6A99-AE18-486D-8B22-297E104BD21E}" srcOrd="0" destOrd="0" parTransId="{EB6306FD-7EB1-4B76-A63A-9FE2F6124AAA}" sibTransId="{61BFCFC1-E34D-4857-B702-D588D096AD68}"/>
    <dgm:cxn modelId="{5AD48A53-C4B5-40B1-A38B-E78D3EB387D5}" type="presOf" srcId="{78B8FB96-F529-4703-A10B-2E0C0610E154}" destId="{661403C1-E15D-4534-90D0-C2FEE3A9869A}" srcOrd="0" destOrd="0" presId="urn:microsoft.com/office/officeart/2008/layout/LinedList"/>
    <dgm:cxn modelId="{EFECE17C-CDFC-4BAD-B40D-E39D196D64BE}" type="presOf" srcId="{EFBC6A99-AE18-486D-8B22-297E104BD21E}" destId="{22C58D34-BB5A-408B-8A32-8CB36B5E262C}" srcOrd="0" destOrd="0" presId="urn:microsoft.com/office/officeart/2008/layout/LinedList"/>
    <dgm:cxn modelId="{6B99421B-7772-4F80-9B2D-EEB79F3FD0B5}" type="presParOf" srcId="{661403C1-E15D-4534-90D0-C2FEE3A9869A}" destId="{732B77AB-3BC9-45A6-BE5C-96547672A463}" srcOrd="0" destOrd="0" presId="urn:microsoft.com/office/officeart/2008/layout/LinedList"/>
    <dgm:cxn modelId="{5EB9583E-DA1E-4CD4-94C0-2D591D23E59E}" type="presParOf" srcId="{661403C1-E15D-4534-90D0-C2FEE3A9869A}" destId="{E40FE2C3-FC74-4E67-9C52-B536268A9547}" srcOrd="1" destOrd="0" presId="urn:microsoft.com/office/officeart/2008/layout/LinedList"/>
    <dgm:cxn modelId="{AE129A83-1209-4682-81D4-590419510370}" type="presParOf" srcId="{E40FE2C3-FC74-4E67-9C52-B536268A9547}" destId="{22C58D34-BB5A-408B-8A32-8CB36B5E262C}" srcOrd="0" destOrd="0" presId="urn:microsoft.com/office/officeart/2008/layout/LinedList"/>
    <dgm:cxn modelId="{F8DE539F-0B0C-46BD-BABA-4A4BCE6F9E9D}" type="presParOf" srcId="{E40FE2C3-FC74-4E67-9C52-B536268A9547}" destId="{36316159-8D7A-48A9-8031-FAB2F7B12C05}" srcOrd="1" destOrd="0" presId="urn:microsoft.com/office/officeart/2008/layout/LinedList"/>
    <dgm:cxn modelId="{38116A4D-C4E6-427C-8761-B8CD90197506}" type="presParOf" srcId="{661403C1-E15D-4534-90D0-C2FEE3A9869A}" destId="{8E173193-334A-4902-ADBE-9EC3422CC7E1}" srcOrd="2" destOrd="0" presId="urn:microsoft.com/office/officeart/2008/layout/LinedList"/>
    <dgm:cxn modelId="{B2E4CB2D-29AC-4421-AF91-269272A05850}" type="presParOf" srcId="{661403C1-E15D-4534-90D0-C2FEE3A9869A}" destId="{E4616937-2F5C-4439-92D3-3830FFFD3575}" srcOrd="3" destOrd="0" presId="urn:microsoft.com/office/officeart/2008/layout/LinedList"/>
    <dgm:cxn modelId="{E96D9CA6-9163-4742-9513-ABACDCFADDEE}" type="presParOf" srcId="{E4616937-2F5C-4439-92D3-3830FFFD3575}" destId="{6A3C249E-ED80-428D-80A3-2FAC9F473D7B}" srcOrd="0" destOrd="0" presId="urn:microsoft.com/office/officeart/2008/layout/LinedList"/>
    <dgm:cxn modelId="{2F93FD29-F55E-4179-AFC7-91A2AF84D9A7}" type="presParOf" srcId="{E4616937-2F5C-4439-92D3-3830FFFD3575}" destId="{7AD2467A-7252-4FF3-9E5D-8662E53DA46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BDF7DA9-9D30-41D7-901E-5A1D059DA024}">
      <dgm:prSet/>
      <dgm:spPr/>
      <dgm:t>
        <a:bodyPr/>
        <a:lstStyle/>
        <a:p>
          <a:r>
            <a:rPr lang="en-US" dirty="0"/>
            <a:t>Who are we looking for as an employee?</a:t>
          </a:r>
          <a:r>
            <a:rPr lang="en-US" b="1" u="sng" dirty="0"/>
            <a:t> </a:t>
          </a:r>
        </a:p>
        <a:p>
          <a:pPr>
            <a:buNone/>
          </a:pPr>
          <a:r>
            <a:rPr lang="en-US" dirty="0"/>
            <a:t>Other desired traits for candidates:</a:t>
          </a:r>
        </a:p>
        <a:p>
          <a:pPr>
            <a:buNone/>
          </a:pPr>
          <a:endParaRPr lang="en-US" dirty="0"/>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Possessing common sense</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Problem solver</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Change maker</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Adaptable</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Culturally competent</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Educated</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Compassionate</a:t>
          </a: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Visionary</a:t>
          </a:r>
          <a:endParaRPr lang="en-US" dirty="0">
            <a:solidFill>
              <a:schemeClr val="tx2">
                <a:lumMod val="75000"/>
              </a:schemeClr>
            </a:solidFill>
          </a:endParaRPr>
        </a:p>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Computer skills</a:t>
          </a:r>
          <a:endParaRPr lang="en-US" dirty="0">
            <a:solidFill>
              <a:schemeClr val="tx2">
                <a:lumMod val="75000"/>
              </a:schemeClr>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endParaRPr>
        </a:p>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Analytical</a:t>
          </a:r>
          <a:endParaRPr lang="en-US" dirty="0"/>
        </a:p>
      </dgm:t>
    </dgm:pt>
    <dgm:pt modelId="{B43D6A95-A332-43A1-BDA8-0B7C550C3C77}" type="parTrans" cxnId="{ABAAA9AC-6D60-470F-AD62-33CF6891A17A}">
      <dgm:prSet/>
      <dgm:spPr/>
      <dgm:t>
        <a:bodyPr/>
        <a:lstStyle/>
        <a:p>
          <a:endParaRPr lang="en-US"/>
        </a:p>
      </dgm:t>
    </dgm:pt>
    <dgm:pt modelId="{BC05A588-1E15-4876-90BB-7B03AB8C7130}" type="sibTrans" cxnId="{ABAAA9AC-6D60-470F-AD62-33CF6891A17A}">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1A0F3285-826B-405C-858D-DB6C5B59F70C}" type="pres">
      <dgm:prSet presAssocID="{7BDF7DA9-9D30-41D7-901E-5A1D059DA024}" presName="parentText" presStyleLbl="node1" presStyleIdx="0" presStyleCnt="1">
        <dgm:presLayoutVars>
          <dgm:chMax val="0"/>
          <dgm:bulletEnabled val="1"/>
        </dgm:presLayoutVars>
      </dgm:prSet>
      <dgm:spPr/>
    </dgm:pt>
  </dgm:ptLst>
  <dgm:cxnLst>
    <dgm:cxn modelId="{F097E37B-DEE6-425B-8689-F1DA3BF5A0C5}" type="presOf" srcId="{7BDF7DA9-9D30-41D7-901E-5A1D059DA024}" destId="{1A0F3285-826B-405C-858D-DB6C5B59F70C}"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ABAAA9AC-6D60-470F-AD62-33CF6891A17A}" srcId="{8EA381E5-FE6E-459E-98AF-083038FFCAF1}" destId="{7BDF7DA9-9D30-41D7-901E-5A1D059DA024}" srcOrd="0" destOrd="0" parTransId="{B43D6A95-A332-43A1-BDA8-0B7C550C3C77}" sibTransId="{BC05A588-1E15-4876-90BB-7B03AB8C7130}"/>
    <dgm:cxn modelId="{90F28613-9AC1-4500-9923-6A6FA9F02BFC}" type="presParOf" srcId="{67F2998F-7055-40AB-B826-A4E43A8CF4DE}" destId="{1A0F3285-826B-405C-858D-DB6C5B59F70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59CF9DC-2B15-4F1C-B827-2CFA10261C66}">
      <dgm:prSet/>
      <dgm:spPr/>
      <dgm:t>
        <a:bodyPr/>
        <a:lstStyle/>
        <a:p>
          <a:r>
            <a:rPr lang="en-US" b="1" u="sng" dirty="0"/>
            <a:t>Recommendations</a:t>
          </a:r>
        </a:p>
      </dgm:t>
    </dgm:pt>
    <dgm:pt modelId="{12CB8B36-4D09-4AB5-9646-82E65B1654E7}" type="sibTrans" cxnId="{754D46F3-AA5F-4CF1-A33F-A92FE6E8C4B1}">
      <dgm:prSet/>
      <dgm:spPr/>
      <dgm:t>
        <a:bodyPr/>
        <a:lstStyle/>
        <a:p>
          <a:endParaRPr lang="en-US"/>
        </a:p>
      </dgm:t>
    </dgm:pt>
    <dgm:pt modelId="{D978FB9C-D2B4-4343-A93B-BEA4261EBB56}" type="parTrans" cxnId="{754D46F3-AA5F-4CF1-A33F-A92FE6E8C4B1}">
      <dgm:prSet/>
      <dgm:spPr/>
      <dgm:t>
        <a:bodyPr/>
        <a:lstStyle/>
        <a:p>
          <a:endParaRPr lang="en-US"/>
        </a:p>
      </dgm:t>
    </dgm:pt>
    <dgm:pt modelId="{A2D39C8E-0496-4274-9EAD-49B1139D753E}">
      <dgm:prSet/>
      <dgm:spPr/>
      <dgm:t>
        <a:bodyPr/>
        <a:lstStyle/>
        <a:p>
          <a:r>
            <a:rPr lang="en-US" dirty="0"/>
            <a:t>Who are we looking for as an employee?</a:t>
          </a:r>
        </a:p>
      </dgm:t>
    </dgm:pt>
    <dgm:pt modelId="{AE139A61-5824-4C13-8536-AA74F70D6ECA}" type="sibTrans" cxnId="{280FDC47-301A-42C8-9F99-A45FB9DCE629}">
      <dgm:prSet/>
      <dgm:spPr/>
      <dgm:t>
        <a:bodyPr/>
        <a:lstStyle/>
        <a:p>
          <a:endParaRPr lang="en-US"/>
        </a:p>
      </dgm:t>
    </dgm:pt>
    <dgm:pt modelId="{AB7C0B3B-BBB6-4A9A-B7AC-6458787B0DE2}" type="parTrans" cxnId="{280FDC47-301A-42C8-9F99-A45FB9DCE629}">
      <dgm:prSet/>
      <dgm:spPr/>
      <dgm:t>
        <a:bodyPr/>
        <a:lstStyle/>
        <a:p>
          <a:endParaRPr lang="en-US"/>
        </a:p>
      </dgm:t>
    </dgm:pt>
    <dgm:pt modelId="{D1BA0DD7-FCFC-4631-B13B-975E4339A836}">
      <dgm:prSet/>
      <dgm:spPr/>
      <dgm:t>
        <a:bodyPr/>
        <a:lstStyle/>
        <a:p>
          <a:r>
            <a:rPr lang="en-US" dirty="0"/>
            <a:t>Hire more minorities</a:t>
          </a:r>
        </a:p>
      </dgm:t>
    </dgm:pt>
    <dgm:pt modelId="{FFF9F6F0-0977-4199-9AAF-7E1FC2102CC8}" type="sibTrans" cxnId="{7297BCA9-5CCE-4C4C-931B-536EBB1525FC}">
      <dgm:prSet/>
      <dgm:spPr/>
      <dgm:t>
        <a:bodyPr/>
        <a:lstStyle/>
        <a:p>
          <a:endParaRPr lang="en-US"/>
        </a:p>
      </dgm:t>
    </dgm:pt>
    <dgm:pt modelId="{D7F450F7-A515-4FE8-906A-3E715B83640E}" type="parTrans" cxnId="{7297BCA9-5CCE-4C4C-931B-536EBB1525FC}">
      <dgm:prSet/>
      <dgm:spPr/>
      <dgm:t>
        <a:bodyPr/>
        <a:lstStyle/>
        <a:p>
          <a:endParaRPr lang="en-US"/>
        </a:p>
      </dgm:t>
    </dgm:pt>
    <dgm:pt modelId="{FC85A090-8EF3-4EBE-B51A-D499DF8A6B01}">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Diverse organizations outperform less diverse organizations</a:t>
          </a:r>
          <a:r>
            <a:rPr lang="en-US" dirty="0">
              <a:solidFill>
                <a:schemeClr val="tx2">
                  <a:lumMod val="75000"/>
                </a:schemeClr>
              </a:solidFill>
            </a:rPr>
            <a:t>.</a:t>
          </a:r>
        </a:p>
      </dgm:t>
    </dgm:pt>
    <dgm:pt modelId="{F4A68D56-528E-4AAB-96FE-E97852AD14FF}" type="sibTrans" cxnId="{216D6F20-7881-45CF-8C1F-9BB845BE59A9}">
      <dgm:prSet/>
      <dgm:spPr/>
      <dgm:t>
        <a:bodyPr/>
        <a:lstStyle/>
        <a:p>
          <a:endParaRPr lang="en-US"/>
        </a:p>
      </dgm:t>
    </dgm:pt>
    <dgm:pt modelId="{9958B735-99B6-4DCA-8F3C-8E55FC228510}" type="parTrans" cxnId="{216D6F20-7881-45CF-8C1F-9BB845BE59A9}">
      <dgm:prSet/>
      <dgm:spPr/>
      <dgm:t>
        <a:bodyPr/>
        <a:lstStyle/>
        <a:p>
          <a:endParaRPr lang="en-US"/>
        </a:p>
      </dgm:t>
    </dgm:pt>
    <dgm:pt modelId="{81DEB253-46AF-4177-B70E-45FA89AA45E6}">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Diversity is a key to improved innovation</a:t>
          </a:r>
          <a:r>
            <a:rPr lang="en-US" dirty="0">
              <a:solidFill>
                <a:schemeClr val="tx2">
                  <a:lumMod val="75000"/>
                </a:schemeClr>
              </a:solidFill>
            </a:rPr>
            <a:t>.</a:t>
          </a:r>
        </a:p>
      </dgm:t>
    </dgm:pt>
    <dgm:pt modelId="{0E83B3C1-2385-4455-82C2-5D974B7D32EF}" type="sibTrans" cxnId="{7A07B97F-F85F-43CE-B208-77B7195E881C}">
      <dgm:prSet/>
      <dgm:spPr/>
      <dgm:t>
        <a:bodyPr/>
        <a:lstStyle/>
        <a:p>
          <a:endParaRPr lang="en-US"/>
        </a:p>
      </dgm:t>
    </dgm:pt>
    <dgm:pt modelId="{F7C41F7F-7741-4FC1-8A3A-9917D2EFC69B}" type="parTrans" cxnId="{7A07B97F-F85F-43CE-B208-77B7195E881C}">
      <dgm:prSet/>
      <dgm:spPr/>
      <dgm:t>
        <a:bodyPr/>
        <a:lstStyle/>
        <a:p>
          <a:endParaRPr lang="en-US"/>
        </a:p>
      </dgm:t>
    </dgm:pt>
    <dgm:pt modelId="{39D1CBCE-3A3F-4E6F-ABF2-9E17E47737A4}">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Direct correlation between effective decision-making and the diversity of a team</a:t>
          </a:r>
          <a:r>
            <a:rPr lang="en-US" dirty="0">
              <a:solidFill>
                <a:schemeClr val="tx2">
                  <a:lumMod val="75000"/>
                </a:schemeClr>
              </a:solidFill>
            </a:rPr>
            <a:t>.</a:t>
          </a:r>
        </a:p>
      </dgm:t>
    </dgm:pt>
    <dgm:pt modelId="{E98FC37D-5CDD-42FE-A071-83488A804808}" type="sibTrans" cxnId="{E5F117E2-04E3-46CD-B147-48FF928CB1D9}">
      <dgm:prSet/>
      <dgm:spPr/>
      <dgm:t>
        <a:bodyPr/>
        <a:lstStyle/>
        <a:p>
          <a:endParaRPr lang="en-US"/>
        </a:p>
      </dgm:t>
    </dgm:pt>
    <dgm:pt modelId="{5BC8046C-0AD6-4260-95B3-BC7AF0C48074}" type="parTrans" cxnId="{E5F117E2-04E3-46CD-B147-48FF928CB1D9}">
      <dgm:prSet/>
      <dgm:spPr/>
      <dgm:t>
        <a:bodyPr/>
        <a:lstStyle/>
        <a:p>
          <a:endParaRPr lang="en-US"/>
        </a:p>
      </dgm:t>
    </dgm:pt>
    <dgm:pt modelId="{6F60B57B-FF08-4A9C-A390-E9A074E5CF19}">
      <dgm:prSet/>
      <dgm:spPr/>
      <dgm:t>
        <a:bodyPr/>
        <a:lstStyle/>
        <a:p>
          <a:r>
            <a:rPr lang="en-US" dirty="0">
              <a:solidFill>
                <a:schemeClr val="tx2">
                  <a:lumMod val="75000"/>
                </a:schemeClr>
              </a:solidFill>
              <a:hlinkClick xmlns:r="http://schemas.openxmlformats.org/officeDocument/2006/relationships" r:id="rId3">
                <a:extLst>
                  <a:ext uri="{A12FA001-AC4F-418D-AE19-62706E023703}">
                    <ahyp:hlinkClr xmlns:ahyp="http://schemas.microsoft.com/office/drawing/2018/hyperlinkcolor" val="tx"/>
                  </a:ext>
                </a:extLst>
              </a:hlinkClick>
            </a:rPr>
            <a:t>Almost 50% of millennials job seekers actively look for diversity in the workplace</a:t>
          </a:r>
          <a:r>
            <a:rPr lang="en-US" dirty="0">
              <a:solidFill>
                <a:schemeClr val="tx2">
                  <a:lumMod val="75000"/>
                </a:schemeClr>
              </a:solidFill>
            </a:rPr>
            <a:t>.</a:t>
          </a:r>
        </a:p>
      </dgm:t>
    </dgm:pt>
    <dgm:pt modelId="{7C7560E7-022D-4114-9C56-DB9790F4C194}" type="sibTrans" cxnId="{EB42075F-9E40-4FE9-9A67-97C74E1C3107}">
      <dgm:prSet/>
      <dgm:spPr/>
      <dgm:t>
        <a:bodyPr/>
        <a:lstStyle/>
        <a:p>
          <a:endParaRPr lang="en-US"/>
        </a:p>
      </dgm:t>
    </dgm:pt>
    <dgm:pt modelId="{A30DC161-0D6F-41D0-83BD-536495D8192B}" type="parTrans" cxnId="{EB42075F-9E40-4FE9-9A67-97C74E1C3107}">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1C05F548-BFB1-4A49-968D-945D62C31759}" type="pres">
      <dgm:prSet presAssocID="{659CF9DC-2B15-4F1C-B827-2CFA10261C66}" presName="parentText" presStyleLbl="node1" presStyleIdx="0" presStyleCnt="7">
        <dgm:presLayoutVars>
          <dgm:chMax val="0"/>
          <dgm:bulletEnabled val="1"/>
        </dgm:presLayoutVars>
      </dgm:prSet>
      <dgm:spPr/>
    </dgm:pt>
    <dgm:pt modelId="{5A01E821-ACE9-477C-9131-7B73DF7F3C92}" type="pres">
      <dgm:prSet presAssocID="{12CB8B36-4D09-4AB5-9646-82E65B1654E7}" presName="spacer" presStyleCnt="0"/>
      <dgm:spPr/>
    </dgm:pt>
    <dgm:pt modelId="{BD4B2234-72D3-4738-B1C3-3C79BC9E82A9}" type="pres">
      <dgm:prSet presAssocID="{A2D39C8E-0496-4274-9EAD-49B1139D753E}" presName="parentText" presStyleLbl="node1" presStyleIdx="1" presStyleCnt="7">
        <dgm:presLayoutVars>
          <dgm:chMax val="0"/>
          <dgm:bulletEnabled val="1"/>
        </dgm:presLayoutVars>
      </dgm:prSet>
      <dgm:spPr/>
    </dgm:pt>
    <dgm:pt modelId="{3CE68A54-03CA-404F-BDA9-BCDF120B7D43}" type="pres">
      <dgm:prSet presAssocID="{AE139A61-5824-4C13-8536-AA74F70D6ECA}" presName="spacer" presStyleCnt="0"/>
      <dgm:spPr/>
    </dgm:pt>
    <dgm:pt modelId="{C2D22419-32D5-4757-B5BE-7576C16B6CE0}" type="pres">
      <dgm:prSet presAssocID="{D1BA0DD7-FCFC-4631-B13B-975E4339A836}" presName="parentText" presStyleLbl="node1" presStyleIdx="2" presStyleCnt="7">
        <dgm:presLayoutVars>
          <dgm:chMax val="0"/>
          <dgm:bulletEnabled val="1"/>
        </dgm:presLayoutVars>
      </dgm:prSet>
      <dgm:spPr/>
    </dgm:pt>
    <dgm:pt modelId="{69373708-44AF-4C16-95F6-3F37DEE2D201}" type="pres">
      <dgm:prSet presAssocID="{FFF9F6F0-0977-4199-9AAF-7E1FC2102CC8}" presName="spacer" presStyleCnt="0"/>
      <dgm:spPr/>
    </dgm:pt>
    <dgm:pt modelId="{DCFC64E5-EFFB-43A9-AED1-634C3AE40580}" type="pres">
      <dgm:prSet presAssocID="{FC85A090-8EF3-4EBE-B51A-D499DF8A6B01}" presName="parentText" presStyleLbl="node1" presStyleIdx="3" presStyleCnt="7">
        <dgm:presLayoutVars>
          <dgm:chMax val="0"/>
          <dgm:bulletEnabled val="1"/>
        </dgm:presLayoutVars>
      </dgm:prSet>
      <dgm:spPr/>
    </dgm:pt>
    <dgm:pt modelId="{24950CE6-2AE5-4D6F-9025-F98E6180FC8E}" type="pres">
      <dgm:prSet presAssocID="{F4A68D56-528E-4AAB-96FE-E97852AD14FF}" presName="spacer" presStyleCnt="0"/>
      <dgm:spPr/>
    </dgm:pt>
    <dgm:pt modelId="{0D12C610-F78F-4730-859B-1D2621404C44}" type="pres">
      <dgm:prSet presAssocID="{81DEB253-46AF-4177-B70E-45FA89AA45E6}" presName="parentText" presStyleLbl="node1" presStyleIdx="4" presStyleCnt="7">
        <dgm:presLayoutVars>
          <dgm:chMax val="0"/>
          <dgm:bulletEnabled val="1"/>
        </dgm:presLayoutVars>
      </dgm:prSet>
      <dgm:spPr/>
    </dgm:pt>
    <dgm:pt modelId="{E9C6E4D2-A2C4-4740-9CB2-DFAE2B63F0F9}" type="pres">
      <dgm:prSet presAssocID="{0E83B3C1-2385-4455-82C2-5D974B7D32EF}" presName="spacer" presStyleCnt="0"/>
      <dgm:spPr/>
    </dgm:pt>
    <dgm:pt modelId="{C4C18465-EB29-463A-B551-D68486F8F6D0}" type="pres">
      <dgm:prSet presAssocID="{39D1CBCE-3A3F-4E6F-ABF2-9E17E47737A4}" presName="parentText" presStyleLbl="node1" presStyleIdx="5" presStyleCnt="7">
        <dgm:presLayoutVars>
          <dgm:chMax val="0"/>
          <dgm:bulletEnabled val="1"/>
        </dgm:presLayoutVars>
      </dgm:prSet>
      <dgm:spPr/>
    </dgm:pt>
    <dgm:pt modelId="{57166F1B-C90B-4C74-B9E0-00C9B0732969}" type="pres">
      <dgm:prSet presAssocID="{E98FC37D-5CDD-42FE-A071-83488A804808}" presName="spacer" presStyleCnt="0"/>
      <dgm:spPr/>
    </dgm:pt>
    <dgm:pt modelId="{2979C500-667F-46A3-8DBA-81663BE8AA09}" type="pres">
      <dgm:prSet presAssocID="{6F60B57B-FF08-4A9C-A390-E9A074E5CF19}" presName="parentText" presStyleLbl="node1" presStyleIdx="6" presStyleCnt="7">
        <dgm:presLayoutVars>
          <dgm:chMax val="0"/>
          <dgm:bulletEnabled val="1"/>
        </dgm:presLayoutVars>
      </dgm:prSet>
      <dgm:spPr/>
    </dgm:pt>
  </dgm:ptLst>
  <dgm:cxnLst>
    <dgm:cxn modelId="{B9766414-39BA-49C8-9D3D-DE78DAEA3E21}" type="presOf" srcId="{6F60B57B-FF08-4A9C-A390-E9A074E5CF19}" destId="{2979C500-667F-46A3-8DBA-81663BE8AA09}" srcOrd="0" destOrd="0" presId="urn:microsoft.com/office/officeart/2005/8/layout/vList2"/>
    <dgm:cxn modelId="{4B44D01D-5277-414E-A74F-FCE50AFF5F49}" type="presOf" srcId="{39D1CBCE-3A3F-4E6F-ABF2-9E17E47737A4}" destId="{C4C18465-EB29-463A-B551-D68486F8F6D0}" srcOrd="0" destOrd="0" presId="urn:microsoft.com/office/officeart/2005/8/layout/vList2"/>
    <dgm:cxn modelId="{216D6F20-7881-45CF-8C1F-9BB845BE59A9}" srcId="{8EA381E5-FE6E-459E-98AF-083038FFCAF1}" destId="{FC85A090-8EF3-4EBE-B51A-D499DF8A6B01}" srcOrd="3" destOrd="0" parTransId="{9958B735-99B6-4DCA-8F3C-8E55FC228510}" sibTransId="{F4A68D56-528E-4AAB-96FE-E97852AD14FF}"/>
    <dgm:cxn modelId="{EB42075F-9E40-4FE9-9A67-97C74E1C3107}" srcId="{8EA381E5-FE6E-459E-98AF-083038FFCAF1}" destId="{6F60B57B-FF08-4A9C-A390-E9A074E5CF19}" srcOrd="6" destOrd="0" parTransId="{A30DC161-0D6F-41D0-83BD-536495D8192B}" sibTransId="{7C7560E7-022D-4114-9C56-DB9790F4C194}"/>
    <dgm:cxn modelId="{280FDC47-301A-42C8-9F99-A45FB9DCE629}" srcId="{8EA381E5-FE6E-459E-98AF-083038FFCAF1}" destId="{A2D39C8E-0496-4274-9EAD-49B1139D753E}" srcOrd="1" destOrd="0" parTransId="{AB7C0B3B-BBB6-4A9A-B7AC-6458787B0DE2}" sibTransId="{AE139A61-5824-4C13-8536-AA74F70D6ECA}"/>
    <dgm:cxn modelId="{9AB06376-0758-46CF-9628-8128A11F346D}" type="presOf" srcId="{A2D39C8E-0496-4274-9EAD-49B1139D753E}" destId="{BD4B2234-72D3-4738-B1C3-3C79BC9E82A9}"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7A07B97F-F85F-43CE-B208-77B7195E881C}" srcId="{8EA381E5-FE6E-459E-98AF-083038FFCAF1}" destId="{81DEB253-46AF-4177-B70E-45FA89AA45E6}" srcOrd="4" destOrd="0" parTransId="{F7C41F7F-7741-4FC1-8A3A-9917D2EFC69B}" sibTransId="{0E83B3C1-2385-4455-82C2-5D974B7D32EF}"/>
    <dgm:cxn modelId="{F9A80085-FA2D-4AE8-90E1-E676B55665F8}" type="presOf" srcId="{D1BA0DD7-FCFC-4631-B13B-975E4339A836}" destId="{C2D22419-32D5-4757-B5BE-7576C16B6CE0}" srcOrd="0" destOrd="0" presId="urn:microsoft.com/office/officeart/2005/8/layout/vList2"/>
    <dgm:cxn modelId="{7297BCA9-5CCE-4C4C-931B-536EBB1525FC}" srcId="{8EA381E5-FE6E-459E-98AF-083038FFCAF1}" destId="{D1BA0DD7-FCFC-4631-B13B-975E4339A836}" srcOrd="2" destOrd="0" parTransId="{D7F450F7-A515-4FE8-906A-3E715B83640E}" sibTransId="{FFF9F6F0-0977-4199-9AAF-7E1FC2102CC8}"/>
    <dgm:cxn modelId="{B46408B4-82CF-422E-A7DC-4782A4170665}" type="presOf" srcId="{81DEB253-46AF-4177-B70E-45FA89AA45E6}" destId="{0D12C610-F78F-4730-859B-1D2621404C44}" srcOrd="0" destOrd="0" presId="urn:microsoft.com/office/officeart/2005/8/layout/vList2"/>
    <dgm:cxn modelId="{F0E9BAD4-A67D-4752-A3AB-8BDE13FC663B}" type="presOf" srcId="{659CF9DC-2B15-4F1C-B827-2CFA10261C66}" destId="{1C05F548-BFB1-4A49-968D-945D62C31759}" srcOrd="0" destOrd="0" presId="urn:microsoft.com/office/officeart/2005/8/layout/vList2"/>
    <dgm:cxn modelId="{781A67D9-BDC2-4CEA-973B-62FBDDDD1520}" type="presOf" srcId="{FC85A090-8EF3-4EBE-B51A-D499DF8A6B01}" destId="{DCFC64E5-EFFB-43A9-AED1-634C3AE40580}" srcOrd="0" destOrd="0" presId="urn:microsoft.com/office/officeart/2005/8/layout/vList2"/>
    <dgm:cxn modelId="{E5F117E2-04E3-46CD-B147-48FF928CB1D9}" srcId="{8EA381E5-FE6E-459E-98AF-083038FFCAF1}" destId="{39D1CBCE-3A3F-4E6F-ABF2-9E17E47737A4}" srcOrd="5" destOrd="0" parTransId="{5BC8046C-0AD6-4260-95B3-BC7AF0C48074}" sibTransId="{E98FC37D-5CDD-42FE-A071-83488A804808}"/>
    <dgm:cxn modelId="{754D46F3-AA5F-4CF1-A33F-A92FE6E8C4B1}" srcId="{8EA381E5-FE6E-459E-98AF-083038FFCAF1}" destId="{659CF9DC-2B15-4F1C-B827-2CFA10261C66}" srcOrd="0" destOrd="0" parTransId="{D978FB9C-D2B4-4343-A93B-BEA4261EBB56}" sibTransId="{12CB8B36-4D09-4AB5-9646-82E65B1654E7}"/>
    <dgm:cxn modelId="{5676D0C4-52C5-4E63-87EB-089F2271CBB1}" type="presParOf" srcId="{67F2998F-7055-40AB-B826-A4E43A8CF4DE}" destId="{1C05F548-BFB1-4A49-968D-945D62C31759}" srcOrd="0" destOrd="0" presId="urn:microsoft.com/office/officeart/2005/8/layout/vList2"/>
    <dgm:cxn modelId="{C9E911FA-42F5-4CC0-ABBE-44520693CA0B}" type="presParOf" srcId="{67F2998F-7055-40AB-B826-A4E43A8CF4DE}" destId="{5A01E821-ACE9-477C-9131-7B73DF7F3C92}" srcOrd="1" destOrd="0" presId="urn:microsoft.com/office/officeart/2005/8/layout/vList2"/>
    <dgm:cxn modelId="{2B9D3DF1-1768-471D-A7FA-74E0D19F6710}" type="presParOf" srcId="{67F2998F-7055-40AB-B826-A4E43A8CF4DE}" destId="{BD4B2234-72D3-4738-B1C3-3C79BC9E82A9}" srcOrd="2" destOrd="0" presId="urn:microsoft.com/office/officeart/2005/8/layout/vList2"/>
    <dgm:cxn modelId="{6385C1E5-EC66-4C01-8C6B-7DF79ECE1BE7}" type="presParOf" srcId="{67F2998F-7055-40AB-B826-A4E43A8CF4DE}" destId="{3CE68A54-03CA-404F-BDA9-BCDF120B7D43}" srcOrd="3" destOrd="0" presId="urn:microsoft.com/office/officeart/2005/8/layout/vList2"/>
    <dgm:cxn modelId="{FAEAF3A7-FC00-46D6-A1AC-86BB08FE731F}" type="presParOf" srcId="{67F2998F-7055-40AB-B826-A4E43A8CF4DE}" destId="{C2D22419-32D5-4757-B5BE-7576C16B6CE0}" srcOrd="4" destOrd="0" presId="urn:microsoft.com/office/officeart/2005/8/layout/vList2"/>
    <dgm:cxn modelId="{8C8A1811-2852-4C8B-B5A0-6B82C2F06A81}" type="presParOf" srcId="{67F2998F-7055-40AB-B826-A4E43A8CF4DE}" destId="{69373708-44AF-4C16-95F6-3F37DEE2D201}" srcOrd="5" destOrd="0" presId="urn:microsoft.com/office/officeart/2005/8/layout/vList2"/>
    <dgm:cxn modelId="{597E9DD0-F36D-41D7-B68C-D76C2D926CEF}" type="presParOf" srcId="{67F2998F-7055-40AB-B826-A4E43A8CF4DE}" destId="{DCFC64E5-EFFB-43A9-AED1-634C3AE40580}" srcOrd="6" destOrd="0" presId="urn:microsoft.com/office/officeart/2005/8/layout/vList2"/>
    <dgm:cxn modelId="{90AC291B-B4DD-4658-8145-B702D09A6B3D}" type="presParOf" srcId="{67F2998F-7055-40AB-B826-A4E43A8CF4DE}" destId="{24950CE6-2AE5-4D6F-9025-F98E6180FC8E}" srcOrd="7" destOrd="0" presId="urn:microsoft.com/office/officeart/2005/8/layout/vList2"/>
    <dgm:cxn modelId="{13F1755F-2C1F-4AB2-9DB1-30FB10DD4FBC}" type="presParOf" srcId="{67F2998F-7055-40AB-B826-A4E43A8CF4DE}" destId="{0D12C610-F78F-4730-859B-1D2621404C44}" srcOrd="8" destOrd="0" presId="urn:microsoft.com/office/officeart/2005/8/layout/vList2"/>
    <dgm:cxn modelId="{7CD40F73-22B5-4E33-9695-FFBF8B6DFD7C}" type="presParOf" srcId="{67F2998F-7055-40AB-B826-A4E43A8CF4DE}" destId="{E9C6E4D2-A2C4-4740-9CB2-DFAE2B63F0F9}" srcOrd="9" destOrd="0" presId="urn:microsoft.com/office/officeart/2005/8/layout/vList2"/>
    <dgm:cxn modelId="{37102BE1-A6EA-46C5-9593-EDB8253A3454}" type="presParOf" srcId="{67F2998F-7055-40AB-B826-A4E43A8CF4DE}" destId="{C4C18465-EB29-463A-B551-D68486F8F6D0}" srcOrd="10" destOrd="0" presId="urn:microsoft.com/office/officeart/2005/8/layout/vList2"/>
    <dgm:cxn modelId="{F0E6BD49-5DEA-492A-8696-43BCCD3EC602}" type="presParOf" srcId="{67F2998F-7055-40AB-B826-A4E43A8CF4DE}" destId="{57166F1B-C90B-4C74-B9E0-00C9B0732969}" srcOrd="11" destOrd="0" presId="urn:microsoft.com/office/officeart/2005/8/layout/vList2"/>
    <dgm:cxn modelId="{79D05090-A923-4EDC-BF5F-BECBC2E3B7ED}" type="presParOf" srcId="{67F2998F-7055-40AB-B826-A4E43A8CF4DE}" destId="{2979C500-667F-46A3-8DBA-81663BE8AA0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5AD15FA-2F7A-497C-B54D-2D92466CD6B5}">
      <dgm:prSet/>
      <dgm:spPr/>
      <dgm:t>
        <a:bodyPr/>
        <a:lstStyle/>
        <a:p>
          <a:r>
            <a:rPr lang="en-US" b="1" u="sng" dirty="0"/>
            <a:t>Recommendations</a:t>
          </a:r>
        </a:p>
      </dgm:t>
    </dgm:pt>
    <dgm:pt modelId="{18D6E6D2-1E88-4FB1-9C3C-40E9D5F63670}" type="parTrans" cxnId="{CAB59071-E380-4172-8839-69DFCE4ED970}">
      <dgm:prSet/>
      <dgm:spPr/>
      <dgm:t>
        <a:bodyPr/>
        <a:lstStyle/>
        <a:p>
          <a:endParaRPr lang="en-US"/>
        </a:p>
      </dgm:t>
    </dgm:pt>
    <dgm:pt modelId="{4FB3CA6C-2065-44C1-B529-BA925D8A03EB}" type="sibTrans" cxnId="{CAB59071-E380-4172-8839-69DFCE4ED970}">
      <dgm:prSet/>
      <dgm:spPr/>
      <dgm:t>
        <a:bodyPr/>
        <a:lstStyle/>
        <a:p>
          <a:endParaRPr lang="en-US"/>
        </a:p>
      </dgm:t>
    </dgm:pt>
    <dgm:pt modelId="{C4036A80-6F54-4275-B18D-4760941D671F}">
      <dgm:prSet/>
      <dgm:spPr/>
      <dgm:t>
        <a:bodyPr/>
        <a:lstStyle/>
        <a:p>
          <a:r>
            <a:rPr lang="en-US" dirty="0"/>
            <a:t>Who are we looking for as an employee?</a:t>
          </a:r>
        </a:p>
      </dgm:t>
    </dgm:pt>
    <dgm:pt modelId="{9D636060-460E-4A4F-97AF-14372F76248C}" type="parTrans" cxnId="{D42525C3-AB88-47E0-88D7-D435D7EE9B45}">
      <dgm:prSet/>
      <dgm:spPr/>
      <dgm:t>
        <a:bodyPr/>
        <a:lstStyle/>
        <a:p>
          <a:endParaRPr lang="en-US"/>
        </a:p>
      </dgm:t>
    </dgm:pt>
    <dgm:pt modelId="{B0139673-0442-4173-9B03-8FEB2F1AD486}" type="sibTrans" cxnId="{D42525C3-AB88-47E0-88D7-D435D7EE9B45}">
      <dgm:prSet/>
      <dgm:spPr/>
      <dgm:t>
        <a:bodyPr/>
        <a:lstStyle/>
        <a:p>
          <a:endParaRPr lang="en-US"/>
        </a:p>
      </dgm:t>
    </dgm:pt>
    <dgm:pt modelId="{2B9552B1-93D8-4DF7-86EC-8FE2B6DF3D22}">
      <dgm:prSet/>
      <dgm:spPr/>
      <dgm:t>
        <a:bodyPr/>
        <a:lstStyle/>
        <a:p>
          <a:r>
            <a:rPr lang="en-US" dirty="0"/>
            <a:t>Hire more minorities</a:t>
          </a:r>
        </a:p>
      </dgm:t>
    </dgm:pt>
    <dgm:pt modelId="{19A47154-4A8D-4701-AFB9-72B973FD2685}" type="parTrans" cxnId="{04A3C189-7CE6-4198-A754-76FD8D154FD8}">
      <dgm:prSet/>
      <dgm:spPr/>
      <dgm:t>
        <a:bodyPr/>
        <a:lstStyle/>
        <a:p>
          <a:endParaRPr lang="en-US"/>
        </a:p>
      </dgm:t>
    </dgm:pt>
    <dgm:pt modelId="{76AAA458-CE14-434D-8480-23A0332552B6}" type="sibTrans" cxnId="{04A3C189-7CE6-4198-A754-76FD8D154FD8}">
      <dgm:prSet/>
      <dgm:spPr/>
      <dgm:t>
        <a:bodyPr/>
        <a:lstStyle/>
        <a:p>
          <a:endParaRPr lang="en-US"/>
        </a:p>
      </dgm:t>
    </dgm:pt>
    <dgm:pt modelId="{0B4ED9BA-ED71-4C7E-82EF-2102D945D9E7}">
      <dgm:prSet/>
      <dgm:spPr/>
      <dgm:t>
        <a:bodyPr/>
        <a:lstStyle/>
        <a:p>
          <a:r>
            <a:rPr lang="en-US" dirty="0"/>
            <a:t>Some communities are more diverse than the workforce.</a:t>
          </a:r>
        </a:p>
      </dgm:t>
    </dgm:pt>
    <dgm:pt modelId="{D46B6208-D71C-4E0D-970D-65C17A8C02E3}" type="parTrans" cxnId="{E65EDF56-27AE-459C-B6E2-8F6F678D923C}">
      <dgm:prSet/>
      <dgm:spPr/>
      <dgm:t>
        <a:bodyPr/>
        <a:lstStyle/>
        <a:p>
          <a:endParaRPr lang="en-US"/>
        </a:p>
      </dgm:t>
    </dgm:pt>
    <dgm:pt modelId="{68D0A7E3-29A6-4E57-B43E-A263BD88997A}" type="sibTrans" cxnId="{E65EDF56-27AE-459C-B6E2-8F6F678D923C}">
      <dgm:prSet/>
      <dgm:spPr/>
      <dgm:t>
        <a:bodyPr/>
        <a:lstStyle/>
        <a:p>
          <a:endParaRPr lang="en-US"/>
        </a:p>
      </dgm:t>
    </dgm:pt>
    <dgm:pt modelId="{4BFC8140-CC32-435F-82D4-59430449F41E}">
      <dgm:prSet/>
      <dgm:spPr/>
      <dgm:t>
        <a:bodyPr/>
        <a:lstStyle/>
        <a:p>
          <a:r>
            <a:rPr lang="en-US" dirty="0"/>
            <a:t>Duty to mirror community.</a:t>
          </a:r>
        </a:p>
      </dgm:t>
    </dgm:pt>
    <dgm:pt modelId="{4D586B3B-37CA-4FCF-9A52-097A7F155082}" type="parTrans" cxnId="{395056FE-D2B6-41FE-805A-FFC1B01642A0}">
      <dgm:prSet/>
      <dgm:spPr/>
      <dgm:t>
        <a:bodyPr/>
        <a:lstStyle/>
        <a:p>
          <a:endParaRPr lang="en-US"/>
        </a:p>
      </dgm:t>
    </dgm:pt>
    <dgm:pt modelId="{F2E8C9A2-D9CF-4E23-BF74-5268684BD922}" type="sibTrans" cxnId="{395056FE-D2B6-41FE-805A-FFC1B01642A0}">
      <dgm:prSet/>
      <dgm:spPr/>
      <dgm:t>
        <a:bodyPr/>
        <a:lstStyle/>
        <a:p>
          <a:endParaRPr lang="en-US"/>
        </a:p>
      </dgm:t>
    </dgm:pt>
    <dgm:pt modelId="{95E0FE74-DBAD-4D62-B24A-F51BBEB8B468}">
      <dgm:prSet/>
      <dgm:spPr/>
      <dgm:t>
        <a:bodyPr/>
        <a:lstStyle/>
        <a:p>
          <a:r>
            <a:rPr lang="en-US" dirty="0"/>
            <a:t>Enhances agency and community perception.</a:t>
          </a:r>
        </a:p>
      </dgm:t>
    </dgm:pt>
    <dgm:pt modelId="{E18445B2-08EE-428D-9F3F-7A69EBB1240D}" type="parTrans" cxnId="{3AAD5CB2-6437-4144-A5AE-468552035729}">
      <dgm:prSet/>
      <dgm:spPr/>
      <dgm:t>
        <a:bodyPr/>
        <a:lstStyle/>
        <a:p>
          <a:endParaRPr lang="en-US"/>
        </a:p>
      </dgm:t>
    </dgm:pt>
    <dgm:pt modelId="{7830F303-56E7-42D9-AE68-285B0D22B1B5}" type="sibTrans" cxnId="{3AAD5CB2-6437-4144-A5AE-468552035729}">
      <dgm:prSet/>
      <dgm:spPr/>
      <dgm:t>
        <a:bodyPr/>
        <a:lstStyle/>
        <a:p>
          <a:endParaRPr lang="en-US"/>
        </a:p>
      </dgm:t>
    </dgm:pt>
    <dgm:pt modelId="{95120265-DC0E-477A-A2EE-69F5476A3DDA}">
      <dgm:prSet/>
      <dgm:spPr/>
      <dgm:t>
        <a:bodyPr/>
        <a:lstStyle/>
        <a:p>
          <a:r>
            <a:rPr lang="en-US" dirty="0"/>
            <a:t>Expands candidate pool.</a:t>
          </a:r>
        </a:p>
      </dgm:t>
    </dgm:pt>
    <dgm:pt modelId="{D8ADDFE3-E37A-410D-90BB-A07B97A27546}" type="parTrans" cxnId="{E3ACC9A0-1D0F-4C98-A9D2-2935BFA7EA32}">
      <dgm:prSet/>
      <dgm:spPr/>
      <dgm:t>
        <a:bodyPr/>
        <a:lstStyle/>
        <a:p>
          <a:endParaRPr lang="en-US"/>
        </a:p>
      </dgm:t>
    </dgm:pt>
    <dgm:pt modelId="{3C3DAF30-C874-4A4C-9861-DB9F1E8B3318}" type="sibTrans" cxnId="{E3ACC9A0-1D0F-4C98-A9D2-2935BFA7EA32}">
      <dgm:prSet/>
      <dgm:spPr/>
      <dgm:t>
        <a:bodyPr/>
        <a:lstStyle/>
        <a:p>
          <a:endParaRPr lang="en-US"/>
        </a:p>
      </dgm:t>
    </dgm:pt>
    <dgm:pt modelId="{8053FEB4-D0A0-48E4-B7D6-9DF938DF24BD}">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Improves happiness, productivity and retention when employees feel accepted and appreciated</a:t>
          </a:r>
          <a:r>
            <a:rPr lang="en-US" dirty="0">
              <a:solidFill>
                <a:schemeClr val="tx2">
                  <a:lumMod val="75000"/>
                </a:schemeClr>
              </a:solidFill>
            </a:rPr>
            <a:t>.</a:t>
          </a:r>
        </a:p>
      </dgm:t>
    </dgm:pt>
    <dgm:pt modelId="{D1CD8400-00D6-424F-BD33-64B588657200}" type="parTrans" cxnId="{E8125B9C-2FED-46B5-952F-BE199F1B978F}">
      <dgm:prSet/>
      <dgm:spPr/>
      <dgm:t>
        <a:bodyPr/>
        <a:lstStyle/>
        <a:p>
          <a:endParaRPr lang="en-US"/>
        </a:p>
      </dgm:t>
    </dgm:pt>
    <dgm:pt modelId="{0CE2B385-C012-4BF0-9B8F-28A981CB575D}" type="sibTrans" cxnId="{E8125B9C-2FED-46B5-952F-BE199F1B978F}">
      <dgm:prSet/>
      <dgm:spPr/>
      <dgm:t>
        <a:bodyPr/>
        <a:lstStyle/>
        <a:p>
          <a:endParaRPr lang="en-US"/>
        </a:p>
      </dgm:t>
    </dgm:pt>
    <dgm:pt modelId="{48072B09-364D-41A5-ABB6-F084A1A0C653}">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Increases workforce’s range of skills, talents and experiences</a:t>
          </a:r>
          <a:r>
            <a:rPr lang="en-US" dirty="0">
              <a:solidFill>
                <a:schemeClr val="tx2">
                  <a:lumMod val="75000"/>
                </a:schemeClr>
              </a:solidFill>
            </a:rPr>
            <a:t>.</a:t>
          </a:r>
        </a:p>
      </dgm:t>
    </dgm:pt>
    <dgm:pt modelId="{D6899A76-E792-431E-B959-AC63E035B542}" type="parTrans" cxnId="{E8807F45-BFB6-4B12-A9E4-9C753BD733A3}">
      <dgm:prSet/>
      <dgm:spPr/>
      <dgm:t>
        <a:bodyPr/>
        <a:lstStyle/>
        <a:p>
          <a:endParaRPr lang="en-US"/>
        </a:p>
      </dgm:t>
    </dgm:pt>
    <dgm:pt modelId="{7D3C9587-F2B6-4047-988E-0F1C0406FEF5}" type="sibTrans" cxnId="{E8807F45-BFB6-4B12-A9E4-9C753BD733A3}">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1433868-25B0-4422-9C82-CD80FCA2CF31}" type="pres">
      <dgm:prSet presAssocID="{D5AD15FA-2F7A-497C-B54D-2D92466CD6B5}" presName="parentText" presStyleLbl="node1" presStyleIdx="0" presStyleCnt="9">
        <dgm:presLayoutVars>
          <dgm:chMax val="0"/>
          <dgm:bulletEnabled val="1"/>
        </dgm:presLayoutVars>
      </dgm:prSet>
      <dgm:spPr/>
    </dgm:pt>
    <dgm:pt modelId="{48B3B447-FBBF-456C-93CB-F2A61A171DA0}" type="pres">
      <dgm:prSet presAssocID="{4FB3CA6C-2065-44C1-B529-BA925D8A03EB}" presName="spacer" presStyleCnt="0"/>
      <dgm:spPr/>
    </dgm:pt>
    <dgm:pt modelId="{7BAAC258-25D0-4BE3-9F29-EC397C693FF7}" type="pres">
      <dgm:prSet presAssocID="{C4036A80-6F54-4275-B18D-4760941D671F}" presName="parentText" presStyleLbl="node1" presStyleIdx="1" presStyleCnt="9">
        <dgm:presLayoutVars>
          <dgm:chMax val="0"/>
          <dgm:bulletEnabled val="1"/>
        </dgm:presLayoutVars>
      </dgm:prSet>
      <dgm:spPr/>
    </dgm:pt>
    <dgm:pt modelId="{8CC8590D-976D-4261-876B-33C5877D4CBB}" type="pres">
      <dgm:prSet presAssocID="{B0139673-0442-4173-9B03-8FEB2F1AD486}" presName="spacer" presStyleCnt="0"/>
      <dgm:spPr/>
    </dgm:pt>
    <dgm:pt modelId="{9895CD8C-6AC0-445F-9091-FB54EA743480}" type="pres">
      <dgm:prSet presAssocID="{2B9552B1-93D8-4DF7-86EC-8FE2B6DF3D22}" presName="parentText" presStyleLbl="node1" presStyleIdx="2" presStyleCnt="9">
        <dgm:presLayoutVars>
          <dgm:chMax val="0"/>
          <dgm:bulletEnabled val="1"/>
        </dgm:presLayoutVars>
      </dgm:prSet>
      <dgm:spPr/>
    </dgm:pt>
    <dgm:pt modelId="{3FD2C1DB-3E56-4531-A994-820529AF78F7}" type="pres">
      <dgm:prSet presAssocID="{76AAA458-CE14-434D-8480-23A0332552B6}" presName="spacer" presStyleCnt="0"/>
      <dgm:spPr/>
    </dgm:pt>
    <dgm:pt modelId="{F1E64887-4E05-421B-A8B8-55CE423A387B}" type="pres">
      <dgm:prSet presAssocID="{0B4ED9BA-ED71-4C7E-82EF-2102D945D9E7}" presName="parentText" presStyleLbl="node1" presStyleIdx="3" presStyleCnt="9">
        <dgm:presLayoutVars>
          <dgm:chMax val="0"/>
          <dgm:bulletEnabled val="1"/>
        </dgm:presLayoutVars>
      </dgm:prSet>
      <dgm:spPr/>
    </dgm:pt>
    <dgm:pt modelId="{6CD3555A-F91E-4C6D-8678-7B694D93FD5F}" type="pres">
      <dgm:prSet presAssocID="{68D0A7E3-29A6-4E57-B43E-A263BD88997A}" presName="spacer" presStyleCnt="0"/>
      <dgm:spPr/>
    </dgm:pt>
    <dgm:pt modelId="{39513323-2EA6-4AE7-B6A2-D808D00A035A}" type="pres">
      <dgm:prSet presAssocID="{4BFC8140-CC32-435F-82D4-59430449F41E}" presName="parentText" presStyleLbl="node1" presStyleIdx="4" presStyleCnt="9">
        <dgm:presLayoutVars>
          <dgm:chMax val="0"/>
          <dgm:bulletEnabled val="1"/>
        </dgm:presLayoutVars>
      </dgm:prSet>
      <dgm:spPr/>
    </dgm:pt>
    <dgm:pt modelId="{3E8ACAAD-115D-4765-B4A3-F36362F89A22}" type="pres">
      <dgm:prSet presAssocID="{F2E8C9A2-D9CF-4E23-BF74-5268684BD922}" presName="spacer" presStyleCnt="0"/>
      <dgm:spPr/>
    </dgm:pt>
    <dgm:pt modelId="{4358A2BC-2867-43C9-8B44-F9FC0CB51DFA}" type="pres">
      <dgm:prSet presAssocID="{95E0FE74-DBAD-4D62-B24A-F51BBEB8B468}" presName="parentText" presStyleLbl="node1" presStyleIdx="5" presStyleCnt="9">
        <dgm:presLayoutVars>
          <dgm:chMax val="0"/>
          <dgm:bulletEnabled val="1"/>
        </dgm:presLayoutVars>
      </dgm:prSet>
      <dgm:spPr/>
    </dgm:pt>
    <dgm:pt modelId="{F1526D45-5739-4A50-9CA3-D84BDE7A3A83}" type="pres">
      <dgm:prSet presAssocID="{7830F303-56E7-42D9-AE68-285B0D22B1B5}" presName="spacer" presStyleCnt="0"/>
      <dgm:spPr/>
    </dgm:pt>
    <dgm:pt modelId="{B104DA3B-4365-468F-A972-8A5E0C8BC898}" type="pres">
      <dgm:prSet presAssocID="{95120265-DC0E-477A-A2EE-69F5476A3DDA}" presName="parentText" presStyleLbl="node1" presStyleIdx="6" presStyleCnt="9">
        <dgm:presLayoutVars>
          <dgm:chMax val="0"/>
          <dgm:bulletEnabled val="1"/>
        </dgm:presLayoutVars>
      </dgm:prSet>
      <dgm:spPr/>
    </dgm:pt>
    <dgm:pt modelId="{23559D72-49C4-4AFE-AF00-E46F86F98418}" type="pres">
      <dgm:prSet presAssocID="{3C3DAF30-C874-4A4C-9861-DB9F1E8B3318}" presName="spacer" presStyleCnt="0"/>
      <dgm:spPr/>
    </dgm:pt>
    <dgm:pt modelId="{A59C6446-FDA7-4316-B91B-516C6CD3EFF9}" type="pres">
      <dgm:prSet presAssocID="{8053FEB4-D0A0-48E4-B7D6-9DF938DF24BD}" presName="parentText" presStyleLbl="node1" presStyleIdx="7" presStyleCnt="9">
        <dgm:presLayoutVars>
          <dgm:chMax val="0"/>
          <dgm:bulletEnabled val="1"/>
        </dgm:presLayoutVars>
      </dgm:prSet>
      <dgm:spPr/>
    </dgm:pt>
    <dgm:pt modelId="{53FFB58F-98F6-464D-89BE-97261F88DD39}" type="pres">
      <dgm:prSet presAssocID="{0CE2B385-C012-4BF0-9B8F-28A981CB575D}" presName="spacer" presStyleCnt="0"/>
      <dgm:spPr/>
    </dgm:pt>
    <dgm:pt modelId="{7B64BF8C-BB58-4B4F-9CBA-7CD61D90999B}" type="pres">
      <dgm:prSet presAssocID="{48072B09-364D-41A5-ABB6-F084A1A0C653}" presName="parentText" presStyleLbl="node1" presStyleIdx="8" presStyleCnt="9">
        <dgm:presLayoutVars>
          <dgm:chMax val="0"/>
          <dgm:bulletEnabled val="1"/>
        </dgm:presLayoutVars>
      </dgm:prSet>
      <dgm:spPr/>
    </dgm:pt>
  </dgm:ptLst>
  <dgm:cxnLst>
    <dgm:cxn modelId="{6E846D1F-DEC6-4B38-BD0C-1610AFF72D34}" type="presOf" srcId="{4BFC8140-CC32-435F-82D4-59430449F41E}" destId="{39513323-2EA6-4AE7-B6A2-D808D00A035A}" srcOrd="0" destOrd="0" presId="urn:microsoft.com/office/officeart/2005/8/layout/vList2"/>
    <dgm:cxn modelId="{731AD523-4933-4546-AC53-8B1EB4A661F7}" type="presOf" srcId="{2B9552B1-93D8-4DF7-86EC-8FE2B6DF3D22}" destId="{9895CD8C-6AC0-445F-9091-FB54EA743480}" srcOrd="0" destOrd="0" presId="urn:microsoft.com/office/officeart/2005/8/layout/vList2"/>
    <dgm:cxn modelId="{CFA91F27-52BA-4BD5-A18D-F9BA2C6A055F}" type="presOf" srcId="{D5AD15FA-2F7A-497C-B54D-2D92466CD6B5}" destId="{E1433868-25B0-4422-9C82-CD80FCA2CF31}" srcOrd="0" destOrd="0" presId="urn:microsoft.com/office/officeart/2005/8/layout/vList2"/>
    <dgm:cxn modelId="{521C1D60-A12D-44E3-9AF2-04878A9AE4AF}" type="presOf" srcId="{95E0FE74-DBAD-4D62-B24A-F51BBEB8B468}" destId="{4358A2BC-2867-43C9-8B44-F9FC0CB51DFA}" srcOrd="0" destOrd="0" presId="urn:microsoft.com/office/officeart/2005/8/layout/vList2"/>
    <dgm:cxn modelId="{E8807F45-BFB6-4B12-A9E4-9C753BD733A3}" srcId="{8EA381E5-FE6E-459E-98AF-083038FFCAF1}" destId="{48072B09-364D-41A5-ABB6-F084A1A0C653}" srcOrd="8" destOrd="0" parTransId="{D6899A76-E792-431E-B959-AC63E035B542}" sibTransId="{7D3C9587-F2B6-4047-988E-0F1C0406FEF5}"/>
    <dgm:cxn modelId="{CAB59071-E380-4172-8839-69DFCE4ED970}" srcId="{8EA381E5-FE6E-459E-98AF-083038FFCAF1}" destId="{D5AD15FA-2F7A-497C-B54D-2D92466CD6B5}" srcOrd="0" destOrd="0" parTransId="{18D6E6D2-1E88-4FB1-9C3C-40E9D5F63670}" sibTransId="{4FB3CA6C-2065-44C1-B529-BA925D8A03EB}"/>
    <dgm:cxn modelId="{E65EDF56-27AE-459C-B6E2-8F6F678D923C}" srcId="{8EA381E5-FE6E-459E-98AF-083038FFCAF1}" destId="{0B4ED9BA-ED71-4C7E-82EF-2102D945D9E7}" srcOrd="3" destOrd="0" parTransId="{D46B6208-D71C-4E0D-970D-65C17A8C02E3}" sibTransId="{68D0A7E3-29A6-4E57-B43E-A263BD88997A}"/>
    <dgm:cxn modelId="{9420EF7E-7B37-43E2-8F89-A468632CE18B}" type="presOf" srcId="{8EA381E5-FE6E-459E-98AF-083038FFCAF1}" destId="{67F2998F-7055-40AB-B826-A4E43A8CF4DE}" srcOrd="0" destOrd="0" presId="urn:microsoft.com/office/officeart/2005/8/layout/vList2"/>
    <dgm:cxn modelId="{04A3C189-7CE6-4198-A754-76FD8D154FD8}" srcId="{8EA381E5-FE6E-459E-98AF-083038FFCAF1}" destId="{2B9552B1-93D8-4DF7-86EC-8FE2B6DF3D22}" srcOrd="2" destOrd="0" parTransId="{19A47154-4A8D-4701-AFB9-72B973FD2685}" sibTransId="{76AAA458-CE14-434D-8480-23A0332552B6}"/>
    <dgm:cxn modelId="{E8125B9C-2FED-46B5-952F-BE199F1B978F}" srcId="{8EA381E5-FE6E-459E-98AF-083038FFCAF1}" destId="{8053FEB4-D0A0-48E4-B7D6-9DF938DF24BD}" srcOrd="7" destOrd="0" parTransId="{D1CD8400-00D6-424F-BD33-64B588657200}" sibTransId="{0CE2B385-C012-4BF0-9B8F-28A981CB575D}"/>
    <dgm:cxn modelId="{E3ACC9A0-1D0F-4C98-A9D2-2935BFA7EA32}" srcId="{8EA381E5-FE6E-459E-98AF-083038FFCAF1}" destId="{95120265-DC0E-477A-A2EE-69F5476A3DDA}" srcOrd="6" destOrd="0" parTransId="{D8ADDFE3-E37A-410D-90BB-A07B97A27546}" sibTransId="{3C3DAF30-C874-4A4C-9861-DB9F1E8B3318}"/>
    <dgm:cxn modelId="{A178D1AB-88DE-4D0D-86FB-71937942FAAC}" type="presOf" srcId="{48072B09-364D-41A5-ABB6-F084A1A0C653}" destId="{7B64BF8C-BB58-4B4F-9CBA-7CD61D90999B}" srcOrd="0" destOrd="0" presId="urn:microsoft.com/office/officeart/2005/8/layout/vList2"/>
    <dgm:cxn modelId="{3AAD5CB2-6437-4144-A5AE-468552035729}" srcId="{8EA381E5-FE6E-459E-98AF-083038FFCAF1}" destId="{95E0FE74-DBAD-4D62-B24A-F51BBEB8B468}" srcOrd="5" destOrd="0" parTransId="{E18445B2-08EE-428D-9F3F-7A69EBB1240D}" sibTransId="{7830F303-56E7-42D9-AE68-285B0D22B1B5}"/>
    <dgm:cxn modelId="{D00097BC-0392-4C39-8D56-2D5F41C2AD3E}" type="presOf" srcId="{C4036A80-6F54-4275-B18D-4760941D671F}" destId="{7BAAC258-25D0-4BE3-9F29-EC397C693FF7}" srcOrd="0" destOrd="0" presId="urn:microsoft.com/office/officeart/2005/8/layout/vList2"/>
    <dgm:cxn modelId="{D42525C3-AB88-47E0-88D7-D435D7EE9B45}" srcId="{8EA381E5-FE6E-459E-98AF-083038FFCAF1}" destId="{C4036A80-6F54-4275-B18D-4760941D671F}" srcOrd="1" destOrd="0" parTransId="{9D636060-460E-4A4F-97AF-14372F76248C}" sibTransId="{B0139673-0442-4173-9B03-8FEB2F1AD486}"/>
    <dgm:cxn modelId="{E92619D7-45F8-48D9-A0BD-23A25DFFEB60}" type="presOf" srcId="{95120265-DC0E-477A-A2EE-69F5476A3DDA}" destId="{B104DA3B-4365-468F-A972-8A5E0C8BC898}" srcOrd="0" destOrd="0" presId="urn:microsoft.com/office/officeart/2005/8/layout/vList2"/>
    <dgm:cxn modelId="{A26C8FE5-5C8E-472B-B752-777D139EFFDF}" type="presOf" srcId="{0B4ED9BA-ED71-4C7E-82EF-2102D945D9E7}" destId="{F1E64887-4E05-421B-A8B8-55CE423A387B}" srcOrd="0" destOrd="0" presId="urn:microsoft.com/office/officeart/2005/8/layout/vList2"/>
    <dgm:cxn modelId="{F81580F1-6D03-4514-B460-3D4E55BBD84C}" type="presOf" srcId="{8053FEB4-D0A0-48E4-B7D6-9DF938DF24BD}" destId="{A59C6446-FDA7-4316-B91B-516C6CD3EFF9}" srcOrd="0" destOrd="0" presId="urn:microsoft.com/office/officeart/2005/8/layout/vList2"/>
    <dgm:cxn modelId="{395056FE-D2B6-41FE-805A-FFC1B01642A0}" srcId="{8EA381E5-FE6E-459E-98AF-083038FFCAF1}" destId="{4BFC8140-CC32-435F-82D4-59430449F41E}" srcOrd="4" destOrd="0" parTransId="{4D586B3B-37CA-4FCF-9A52-097A7F155082}" sibTransId="{F2E8C9A2-D9CF-4E23-BF74-5268684BD922}"/>
    <dgm:cxn modelId="{F2F6DC4E-9F5F-42D8-B937-AAB384065895}" type="presParOf" srcId="{67F2998F-7055-40AB-B826-A4E43A8CF4DE}" destId="{E1433868-25B0-4422-9C82-CD80FCA2CF31}" srcOrd="0" destOrd="0" presId="urn:microsoft.com/office/officeart/2005/8/layout/vList2"/>
    <dgm:cxn modelId="{0343DD70-0D5C-4EC6-842C-F9EDE593D3E3}" type="presParOf" srcId="{67F2998F-7055-40AB-B826-A4E43A8CF4DE}" destId="{48B3B447-FBBF-456C-93CB-F2A61A171DA0}" srcOrd="1" destOrd="0" presId="urn:microsoft.com/office/officeart/2005/8/layout/vList2"/>
    <dgm:cxn modelId="{A70FB2E0-EF4F-405F-BBF8-A1129311F67F}" type="presParOf" srcId="{67F2998F-7055-40AB-B826-A4E43A8CF4DE}" destId="{7BAAC258-25D0-4BE3-9F29-EC397C693FF7}" srcOrd="2" destOrd="0" presId="urn:microsoft.com/office/officeart/2005/8/layout/vList2"/>
    <dgm:cxn modelId="{1C2DA285-1FAD-490B-B890-5A618E6B9FC7}" type="presParOf" srcId="{67F2998F-7055-40AB-B826-A4E43A8CF4DE}" destId="{8CC8590D-976D-4261-876B-33C5877D4CBB}" srcOrd="3" destOrd="0" presId="urn:microsoft.com/office/officeart/2005/8/layout/vList2"/>
    <dgm:cxn modelId="{64157FBF-81F5-4DF4-BC62-F2A751E3B880}" type="presParOf" srcId="{67F2998F-7055-40AB-B826-A4E43A8CF4DE}" destId="{9895CD8C-6AC0-445F-9091-FB54EA743480}" srcOrd="4" destOrd="0" presId="urn:microsoft.com/office/officeart/2005/8/layout/vList2"/>
    <dgm:cxn modelId="{4C7320A0-3436-4F48-B410-828D177C6ACB}" type="presParOf" srcId="{67F2998F-7055-40AB-B826-A4E43A8CF4DE}" destId="{3FD2C1DB-3E56-4531-A994-820529AF78F7}" srcOrd="5" destOrd="0" presId="urn:microsoft.com/office/officeart/2005/8/layout/vList2"/>
    <dgm:cxn modelId="{9781EEC7-C47A-4A1D-838C-A0795479BDE1}" type="presParOf" srcId="{67F2998F-7055-40AB-B826-A4E43A8CF4DE}" destId="{F1E64887-4E05-421B-A8B8-55CE423A387B}" srcOrd="6" destOrd="0" presId="urn:microsoft.com/office/officeart/2005/8/layout/vList2"/>
    <dgm:cxn modelId="{B7C4EC74-BC7C-4429-8038-B22880AEE3FD}" type="presParOf" srcId="{67F2998F-7055-40AB-B826-A4E43A8CF4DE}" destId="{6CD3555A-F91E-4C6D-8678-7B694D93FD5F}" srcOrd="7" destOrd="0" presId="urn:microsoft.com/office/officeart/2005/8/layout/vList2"/>
    <dgm:cxn modelId="{4A841634-BEA3-41F8-AD9F-48BBA23D68FE}" type="presParOf" srcId="{67F2998F-7055-40AB-B826-A4E43A8CF4DE}" destId="{39513323-2EA6-4AE7-B6A2-D808D00A035A}" srcOrd="8" destOrd="0" presId="urn:microsoft.com/office/officeart/2005/8/layout/vList2"/>
    <dgm:cxn modelId="{C939D4BD-1AE0-4855-A31F-9669055C660A}" type="presParOf" srcId="{67F2998F-7055-40AB-B826-A4E43A8CF4DE}" destId="{3E8ACAAD-115D-4765-B4A3-F36362F89A22}" srcOrd="9" destOrd="0" presId="urn:microsoft.com/office/officeart/2005/8/layout/vList2"/>
    <dgm:cxn modelId="{D9658DB4-B8F8-4AD2-82A1-D669C1904B86}" type="presParOf" srcId="{67F2998F-7055-40AB-B826-A4E43A8CF4DE}" destId="{4358A2BC-2867-43C9-8B44-F9FC0CB51DFA}" srcOrd="10" destOrd="0" presId="urn:microsoft.com/office/officeart/2005/8/layout/vList2"/>
    <dgm:cxn modelId="{9B58B264-9E5E-4565-98A8-20B40C538FF6}" type="presParOf" srcId="{67F2998F-7055-40AB-B826-A4E43A8CF4DE}" destId="{F1526D45-5739-4A50-9CA3-D84BDE7A3A83}" srcOrd="11" destOrd="0" presId="urn:microsoft.com/office/officeart/2005/8/layout/vList2"/>
    <dgm:cxn modelId="{264D160F-6871-48C5-89A4-4BD4D177319C}" type="presParOf" srcId="{67F2998F-7055-40AB-B826-A4E43A8CF4DE}" destId="{B104DA3B-4365-468F-A972-8A5E0C8BC898}" srcOrd="12" destOrd="0" presId="urn:microsoft.com/office/officeart/2005/8/layout/vList2"/>
    <dgm:cxn modelId="{C43FDC88-D826-45E9-84BC-DCD677401F39}" type="presParOf" srcId="{67F2998F-7055-40AB-B826-A4E43A8CF4DE}" destId="{23559D72-49C4-4AFE-AF00-E46F86F98418}" srcOrd="13" destOrd="0" presId="urn:microsoft.com/office/officeart/2005/8/layout/vList2"/>
    <dgm:cxn modelId="{AA1DD2A9-CFF8-4055-BFE0-948E797F0E6A}" type="presParOf" srcId="{67F2998F-7055-40AB-B826-A4E43A8CF4DE}" destId="{A59C6446-FDA7-4316-B91B-516C6CD3EFF9}" srcOrd="14" destOrd="0" presId="urn:microsoft.com/office/officeart/2005/8/layout/vList2"/>
    <dgm:cxn modelId="{DA3A08D5-9C54-4709-A4DB-A316E1BDCDE3}" type="presParOf" srcId="{67F2998F-7055-40AB-B826-A4E43A8CF4DE}" destId="{53FFB58F-98F6-464D-89BE-97261F88DD39}" srcOrd="15" destOrd="0" presId="urn:microsoft.com/office/officeart/2005/8/layout/vList2"/>
    <dgm:cxn modelId="{5C0E7B47-42DB-4C7B-9885-7FFA27CFAA47}" type="presParOf" srcId="{67F2998F-7055-40AB-B826-A4E43A8CF4DE}" destId="{7B64BF8C-BB58-4B4F-9CBA-7CD61D90999B}"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5AD15FA-2F7A-497C-B54D-2D92466CD6B5}">
      <dgm:prSet/>
      <dgm:spPr/>
      <dgm:t>
        <a:bodyPr/>
        <a:lstStyle/>
        <a:p>
          <a:r>
            <a:rPr lang="en-US" b="1" u="sng" dirty="0"/>
            <a:t>Recommendations</a:t>
          </a:r>
        </a:p>
      </dgm:t>
    </dgm:pt>
    <dgm:pt modelId="{18D6E6D2-1E88-4FB1-9C3C-40E9D5F63670}" type="parTrans" cxnId="{CAB59071-E380-4172-8839-69DFCE4ED970}">
      <dgm:prSet/>
      <dgm:spPr/>
      <dgm:t>
        <a:bodyPr/>
        <a:lstStyle/>
        <a:p>
          <a:endParaRPr lang="en-US"/>
        </a:p>
      </dgm:t>
    </dgm:pt>
    <dgm:pt modelId="{4FB3CA6C-2065-44C1-B529-BA925D8A03EB}" type="sibTrans" cxnId="{CAB59071-E380-4172-8839-69DFCE4ED970}">
      <dgm:prSet/>
      <dgm:spPr/>
      <dgm:t>
        <a:bodyPr/>
        <a:lstStyle/>
        <a:p>
          <a:endParaRPr lang="en-US"/>
        </a:p>
      </dgm:t>
    </dgm:pt>
    <dgm:pt modelId="{C4036A80-6F54-4275-B18D-4760941D671F}">
      <dgm:prSet/>
      <dgm:spPr/>
      <dgm:t>
        <a:bodyPr/>
        <a:lstStyle/>
        <a:p>
          <a:r>
            <a:rPr lang="en-US" dirty="0"/>
            <a:t>Who are we looking for as an employee?</a:t>
          </a:r>
        </a:p>
      </dgm:t>
    </dgm:pt>
    <dgm:pt modelId="{9D636060-460E-4A4F-97AF-14372F76248C}" type="parTrans" cxnId="{D42525C3-AB88-47E0-88D7-D435D7EE9B45}">
      <dgm:prSet/>
      <dgm:spPr/>
      <dgm:t>
        <a:bodyPr/>
        <a:lstStyle/>
        <a:p>
          <a:endParaRPr lang="en-US"/>
        </a:p>
      </dgm:t>
    </dgm:pt>
    <dgm:pt modelId="{B0139673-0442-4173-9B03-8FEB2F1AD486}" type="sibTrans" cxnId="{D42525C3-AB88-47E0-88D7-D435D7EE9B45}">
      <dgm:prSet/>
      <dgm:spPr/>
      <dgm:t>
        <a:bodyPr/>
        <a:lstStyle/>
        <a:p>
          <a:endParaRPr lang="en-US"/>
        </a:p>
      </dgm:t>
    </dgm:pt>
    <dgm:pt modelId="{A0353A19-3B58-4CDA-9A90-545FA14D993D}">
      <dgm:prSet/>
      <dgm:spPr/>
      <dgm:t>
        <a:bodyPr/>
        <a:lstStyle/>
        <a:p>
          <a:r>
            <a:rPr lang="en-US" dirty="0"/>
            <a:t>Hire more women</a:t>
          </a:r>
        </a:p>
      </dgm:t>
    </dgm:pt>
    <dgm:pt modelId="{AFC29DD6-E95B-418B-86C6-36A77CDB7D7C}" type="parTrans" cxnId="{14F4D2BA-9DEB-49C0-956B-68C51A22EDE6}">
      <dgm:prSet/>
      <dgm:spPr/>
      <dgm:t>
        <a:bodyPr/>
        <a:lstStyle/>
        <a:p>
          <a:endParaRPr lang="en-US"/>
        </a:p>
      </dgm:t>
    </dgm:pt>
    <dgm:pt modelId="{C5744533-CB28-4DEE-AD29-B2AC8169F4C2}" type="sibTrans" cxnId="{14F4D2BA-9DEB-49C0-956B-68C51A22EDE6}">
      <dgm:prSet/>
      <dgm:spPr/>
      <dgm:t>
        <a:bodyPr/>
        <a:lstStyle/>
        <a:p>
          <a:endParaRPr lang="en-US"/>
        </a:p>
      </dgm:t>
    </dgm:pt>
    <dgm:pt modelId="{B7948DB4-E67A-460D-80AE-15EB42FFA0FE}">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Women are statistically more loyal to their organization</a:t>
          </a:r>
          <a:r>
            <a:rPr lang="en-US" dirty="0">
              <a:solidFill>
                <a:schemeClr val="tx2">
                  <a:lumMod val="75000"/>
                </a:schemeClr>
              </a:solidFill>
            </a:rPr>
            <a:t>.</a:t>
          </a:r>
        </a:p>
      </dgm:t>
    </dgm:pt>
    <dgm:pt modelId="{7765D6E7-18F3-4905-92A3-BC893D9A7CF2}" type="parTrans" cxnId="{3C775754-0477-4F95-9490-D7103F25B938}">
      <dgm:prSet/>
      <dgm:spPr/>
      <dgm:t>
        <a:bodyPr/>
        <a:lstStyle/>
        <a:p>
          <a:endParaRPr lang="en-US"/>
        </a:p>
      </dgm:t>
    </dgm:pt>
    <dgm:pt modelId="{858E8F19-911A-4766-8F39-C18CBA915706}" type="sibTrans" cxnId="{3C775754-0477-4F95-9490-D7103F25B938}">
      <dgm:prSet/>
      <dgm:spPr/>
      <dgm:t>
        <a:bodyPr/>
        <a:lstStyle/>
        <a:p>
          <a:endParaRPr lang="en-US"/>
        </a:p>
      </dgm:t>
    </dgm:pt>
    <dgm:pt modelId="{E5B603A7-C282-4D57-A06C-A1B131EB583A}">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Some research suggests female officers are:</a:t>
          </a:r>
        </a:p>
      </dgm:t>
    </dgm:pt>
    <dgm:pt modelId="{B5389801-C44D-48F5-B00B-6860E9CA2C8A}" type="parTrans" cxnId="{1A41F202-02F1-4FE1-88B9-8451DD83C1A1}">
      <dgm:prSet/>
      <dgm:spPr/>
      <dgm:t>
        <a:bodyPr/>
        <a:lstStyle/>
        <a:p>
          <a:endParaRPr lang="en-US"/>
        </a:p>
      </dgm:t>
    </dgm:pt>
    <dgm:pt modelId="{08B5F481-0FA7-4543-9397-95F3550942E7}" type="sibTrans" cxnId="{1A41F202-02F1-4FE1-88B9-8451DD83C1A1}">
      <dgm:prSet/>
      <dgm:spPr/>
      <dgm:t>
        <a:bodyPr/>
        <a:lstStyle/>
        <a:p>
          <a:endParaRPr lang="en-US"/>
        </a:p>
      </dgm:t>
    </dgm:pt>
    <dgm:pt modelId="{590749D3-AA9A-45A8-A73A-07540573F70E}">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use force/excessive force;</a:t>
          </a:r>
        </a:p>
      </dgm:t>
    </dgm:pt>
    <dgm:pt modelId="{F93B5AA6-78FD-47C6-A164-96AAFC70DD5B}" type="parTrans" cxnId="{3CEA89E5-0375-4D4C-AC09-948DF818667F}">
      <dgm:prSet/>
      <dgm:spPr/>
      <dgm:t>
        <a:bodyPr/>
        <a:lstStyle/>
        <a:p>
          <a:endParaRPr lang="en-US"/>
        </a:p>
      </dgm:t>
    </dgm:pt>
    <dgm:pt modelId="{935F4AC7-C6B7-43AE-BB67-9E98BDECA4B2}" type="sibTrans" cxnId="{3CEA89E5-0375-4D4C-AC09-948DF818667F}">
      <dgm:prSet/>
      <dgm:spPr/>
      <dgm:t>
        <a:bodyPr/>
        <a:lstStyle/>
        <a:p>
          <a:endParaRPr lang="en-US"/>
        </a:p>
      </dgm:t>
    </dgm:pt>
    <dgm:pt modelId="{BD9339CF-E862-49F6-BCDC-8CE184F21BCA}">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fire duty weapons;</a:t>
          </a:r>
        </a:p>
      </dgm:t>
    </dgm:pt>
    <dgm:pt modelId="{04303D97-BF1F-4F24-A125-53CCF15B34B7}" type="parTrans" cxnId="{940C2DB0-C00A-435A-9C78-6E04EFDD8474}">
      <dgm:prSet/>
      <dgm:spPr/>
      <dgm:t>
        <a:bodyPr/>
        <a:lstStyle/>
        <a:p>
          <a:endParaRPr lang="en-US"/>
        </a:p>
      </dgm:t>
    </dgm:pt>
    <dgm:pt modelId="{9EF6F36F-B1D3-4654-B3A5-B5A268D28304}" type="sibTrans" cxnId="{940C2DB0-C00A-435A-9C78-6E04EFDD8474}">
      <dgm:prSet/>
      <dgm:spPr/>
      <dgm:t>
        <a:bodyPr/>
        <a:lstStyle/>
        <a:p>
          <a:endParaRPr lang="en-US"/>
        </a:p>
      </dgm:t>
    </dgm:pt>
    <dgm:pt modelId="{B415678A-CFF6-4CC8-9537-ACD142140E6A}">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Better able to engage with diverse cultural groups;</a:t>
          </a:r>
        </a:p>
      </dgm:t>
    </dgm:pt>
    <dgm:pt modelId="{18B64EFE-EF18-40D6-A156-2AEF4DF5A9B9}" type="parTrans" cxnId="{D7043E11-00CB-4EC0-8682-979E58EC9270}">
      <dgm:prSet/>
      <dgm:spPr/>
      <dgm:t>
        <a:bodyPr/>
        <a:lstStyle/>
        <a:p>
          <a:endParaRPr lang="en-US"/>
        </a:p>
      </dgm:t>
    </dgm:pt>
    <dgm:pt modelId="{FA82C2DD-FC95-4F42-A8C5-72755B56E83D}" type="sibTrans" cxnId="{D7043E11-00CB-4EC0-8682-979E58EC9270}">
      <dgm:prSet/>
      <dgm:spPr/>
      <dgm:t>
        <a:bodyPr/>
        <a:lstStyle/>
        <a:p>
          <a:endParaRPr lang="en-US"/>
        </a:p>
      </dgm:t>
    </dgm:pt>
    <dgm:pt modelId="{9F89E895-6E5E-48A7-AAE4-6D55B342A70A}">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have citizen complaints filed against them.</a:t>
          </a:r>
          <a:endParaRPr lang="en-US" dirty="0">
            <a:solidFill>
              <a:schemeClr val="tx2">
                <a:lumMod val="75000"/>
              </a:schemeClr>
            </a:solidFill>
          </a:endParaRPr>
        </a:p>
      </dgm:t>
    </dgm:pt>
    <dgm:pt modelId="{89B95635-CF38-4D19-809D-AF8154DD1B93}" type="parTrans" cxnId="{AF6381C9-FF32-4952-A4B9-01F25110F801}">
      <dgm:prSet/>
      <dgm:spPr/>
      <dgm:t>
        <a:bodyPr/>
        <a:lstStyle/>
        <a:p>
          <a:endParaRPr lang="en-US"/>
        </a:p>
      </dgm:t>
    </dgm:pt>
    <dgm:pt modelId="{C522DB48-013D-4BB7-B90C-7E337392B4F7}" type="sibTrans" cxnId="{AF6381C9-FF32-4952-A4B9-01F25110F801}">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1433868-25B0-4422-9C82-CD80FCA2CF31}" type="pres">
      <dgm:prSet presAssocID="{D5AD15FA-2F7A-497C-B54D-2D92466CD6B5}" presName="parentText" presStyleLbl="node1" presStyleIdx="0" presStyleCnt="9">
        <dgm:presLayoutVars>
          <dgm:chMax val="0"/>
          <dgm:bulletEnabled val="1"/>
        </dgm:presLayoutVars>
      </dgm:prSet>
      <dgm:spPr/>
    </dgm:pt>
    <dgm:pt modelId="{48B3B447-FBBF-456C-93CB-F2A61A171DA0}" type="pres">
      <dgm:prSet presAssocID="{4FB3CA6C-2065-44C1-B529-BA925D8A03EB}" presName="spacer" presStyleCnt="0"/>
      <dgm:spPr/>
    </dgm:pt>
    <dgm:pt modelId="{7BAAC258-25D0-4BE3-9F29-EC397C693FF7}" type="pres">
      <dgm:prSet presAssocID="{C4036A80-6F54-4275-B18D-4760941D671F}" presName="parentText" presStyleLbl="node1" presStyleIdx="1" presStyleCnt="9">
        <dgm:presLayoutVars>
          <dgm:chMax val="0"/>
          <dgm:bulletEnabled val="1"/>
        </dgm:presLayoutVars>
      </dgm:prSet>
      <dgm:spPr/>
    </dgm:pt>
    <dgm:pt modelId="{93E940A7-8B2C-4978-A3A5-81F990983375}" type="pres">
      <dgm:prSet presAssocID="{B0139673-0442-4173-9B03-8FEB2F1AD486}" presName="spacer" presStyleCnt="0"/>
      <dgm:spPr/>
    </dgm:pt>
    <dgm:pt modelId="{64984C68-9B4C-4FFF-BEDA-527E4500A227}" type="pres">
      <dgm:prSet presAssocID="{A0353A19-3B58-4CDA-9A90-545FA14D993D}" presName="parentText" presStyleLbl="node1" presStyleIdx="2" presStyleCnt="9">
        <dgm:presLayoutVars>
          <dgm:chMax val="0"/>
          <dgm:bulletEnabled val="1"/>
        </dgm:presLayoutVars>
      </dgm:prSet>
      <dgm:spPr/>
    </dgm:pt>
    <dgm:pt modelId="{1A471340-09F8-47DA-A602-42EDEC29E02A}" type="pres">
      <dgm:prSet presAssocID="{C5744533-CB28-4DEE-AD29-B2AC8169F4C2}" presName="spacer" presStyleCnt="0"/>
      <dgm:spPr/>
    </dgm:pt>
    <dgm:pt modelId="{FECAD8E1-C5BD-4AF6-8639-306F7D522BEC}" type="pres">
      <dgm:prSet presAssocID="{B7948DB4-E67A-460D-80AE-15EB42FFA0FE}" presName="parentText" presStyleLbl="node1" presStyleIdx="3" presStyleCnt="9">
        <dgm:presLayoutVars>
          <dgm:chMax val="0"/>
          <dgm:bulletEnabled val="1"/>
        </dgm:presLayoutVars>
      </dgm:prSet>
      <dgm:spPr/>
    </dgm:pt>
    <dgm:pt modelId="{581D1042-9757-49A2-B9D8-3AB8E88B47FD}" type="pres">
      <dgm:prSet presAssocID="{858E8F19-911A-4766-8F39-C18CBA915706}" presName="spacer" presStyleCnt="0"/>
      <dgm:spPr/>
    </dgm:pt>
    <dgm:pt modelId="{37AF5764-007C-4B69-A65A-957F8F2C5999}" type="pres">
      <dgm:prSet presAssocID="{E5B603A7-C282-4D57-A06C-A1B131EB583A}" presName="parentText" presStyleLbl="node1" presStyleIdx="4" presStyleCnt="9">
        <dgm:presLayoutVars>
          <dgm:chMax val="0"/>
          <dgm:bulletEnabled val="1"/>
        </dgm:presLayoutVars>
      </dgm:prSet>
      <dgm:spPr/>
    </dgm:pt>
    <dgm:pt modelId="{A032C124-DCCD-4F53-BD48-7DBD434D3579}" type="pres">
      <dgm:prSet presAssocID="{08B5F481-0FA7-4543-9397-95F3550942E7}" presName="spacer" presStyleCnt="0"/>
      <dgm:spPr/>
    </dgm:pt>
    <dgm:pt modelId="{2EF6B5B5-D670-4787-B8FF-27064C99DF0F}" type="pres">
      <dgm:prSet presAssocID="{590749D3-AA9A-45A8-A73A-07540573F70E}" presName="parentText" presStyleLbl="node1" presStyleIdx="5" presStyleCnt="9">
        <dgm:presLayoutVars>
          <dgm:chMax val="0"/>
          <dgm:bulletEnabled val="1"/>
        </dgm:presLayoutVars>
      </dgm:prSet>
      <dgm:spPr/>
    </dgm:pt>
    <dgm:pt modelId="{A0EA68F1-09A1-4B19-AF4D-28EE7947C96D}" type="pres">
      <dgm:prSet presAssocID="{935F4AC7-C6B7-43AE-BB67-9E98BDECA4B2}" presName="spacer" presStyleCnt="0"/>
      <dgm:spPr/>
    </dgm:pt>
    <dgm:pt modelId="{DA90EB4F-8ABF-449F-B602-8F84F946620B}" type="pres">
      <dgm:prSet presAssocID="{BD9339CF-E862-49F6-BCDC-8CE184F21BCA}" presName="parentText" presStyleLbl="node1" presStyleIdx="6" presStyleCnt="9">
        <dgm:presLayoutVars>
          <dgm:chMax val="0"/>
          <dgm:bulletEnabled val="1"/>
        </dgm:presLayoutVars>
      </dgm:prSet>
      <dgm:spPr/>
    </dgm:pt>
    <dgm:pt modelId="{82D88AAE-8ABD-4F31-AED9-A7849A1E0907}" type="pres">
      <dgm:prSet presAssocID="{9EF6F36F-B1D3-4654-B3A5-B5A268D28304}" presName="spacer" presStyleCnt="0"/>
      <dgm:spPr/>
    </dgm:pt>
    <dgm:pt modelId="{B6AC1766-ED6F-49A1-946A-A5F8CF13236F}" type="pres">
      <dgm:prSet presAssocID="{B415678A-CFF6-4CC8-9537-ACD142140E6A}" presName="parentText" presStyleLbl="node1" presStyleIdx="7" presStyleCnt="9">
        <dgm:presLayoutVars>
          <dgm:chMax val="0"/>
          <dgm:bulletEnabled val="1"/>
        </dgm:presLayoutVars>
      </dgm:prSet>
      <dgm:spPr/>
    </dgm:pt>
    <dgm:pt modelId="{059F88A3-5A2F-491D-B1CE-17BE9B1A56B2}" type="pres">
      <dgm:prSet presAssocID="{FA82C2DD-FC95-4F42-A8C5-72755B56E83D}" presName="spacer" presStyleCnt="0"/>
      <dgm:spPr/>
    </dgm:pt>
    <dgm:pt modelId="{F09AB15F-A199-462A-9954-ADBF017BE5B5}" type="pres">
      <dgm:prSet presAssocID="{9F89E895-6E5E-48A7-AAE4-6D55B342A70A}" presName="parentText" presStyleLbl="node1" presStyleIdx="8" presStyleCnt="9">
        <dgm:presLayoutVars>
          <dgm:chMax val="0"/>
          <dgm:bulletEnabled val="1"/>
        </dgm:presLayoutVars>
      </dgm:prSet>
      <dgm:spPr/>
    </dgm:pt>
  </dgm:ptLst>
  <dgm:cxnLst>
    <dgm:cxn modelId="{1A41F202-02F1-4FE1-88B9-8451DD83C1A1}" srcId="{8EA381E5-FE6E-459E-98AF-083038FFCAF1}" destId="{E5B603A7-C282-4D57-A06C-A1B131EB583A}" srcOrd="4" destOrd="0" parTransId="{B5389801-C44D-48F5-B00B-6860E9CA2C8A}" sibTransId="{08B5F481-0FA7-4543-9397-95F3550942E7}"/>
    <dgm:cxn modelId="{3E175303-3B01-47D1-9C55-E2085F8A5376}" type="presOf" srcId="{BD9339CF-E862-49F6-BCDC-8CE184F21BCA}" destId="{DA90EB4F-8ABF-449F-B602-8F84F946620B}" srcOrd="0" destOrd="0" presId="urn:microsoft.com/office/officeart/2005/8/layout/vList2"/>
    <dgm:cxn modelId="{D7043E11-00CB-4EC0-8682-979E58EC9270}" srcId="{8EA381E5-FE6E-459E-98AF-083038FFCAF1}" destId="{B415678A-CFF6-4CC8-9537-ACD142140E6A}" srcOrd="7" destOrd="0" parTransId="{18B64EFE-EF18-40D6-A156-2AEF4DF5A9B9}" sibTransId="{FA82C2DD-FC95-4F42-A8C5-72755B56E83D}"/>
    <dgm:cxn modelId="{1E815E19-C939-402D-9F40-0C3E1787E041}" type="presOf" srcId="{9F89E895-6E5E-48A7-AAE4-6D55B342A70A}" destId="{F09AB15F-A199-462A-9954-ADBF017BE5B5}" srcOrd="0" destOrd="0" presId="urn:microsoft.com/office/officeart/2005/8/layout/vList2"/>
    <dgm:cxn modelId="{CC682D1C-D8F3-4245-9DD6-C125DF73C616}" type="presOf" srcId="{B415678A-CFF6-4CC8-9537-ACD142140E6A}" destId="{B6AC1766-ED6F-49A1-946A-A5F8CF13236F}" srcOrd="0" destOrd="0" presId="urn:microsoft.com/office/officeart/2005/8/layout/vList2"/>
    <dgm:cxn modelId="{CFA91F27-52BA-4BD5-A18D-F9BA2C6A055F}" type="presOf" srcId="{D5AD15FA-2F7A-497C-B54D-2D92466CD6B5}" destId="{E1433868-25B0-4422-9C82-CD80FCA2CF31}" srcOrd="0" destOrd="0" presId="urn:microsoft.com/office/officeart/2005/8/layout/vList2"/>
    <dgm:cxn modelId="{CAB59071-E380-4172-8839-69DFCE4ED970}" srcId="{8EA381E5-FE6E-459E-98AF-083038FFCAF1}" destId="{D5AD15FA-2F7A-497C-B54D-2D92466CD6B5}" srcOrd="0" destOrd="0" parTransId="{18D6E6D2-1E88-4FB1-9C3C-40E9D5F63670}" sibTransId="{4FB3CA6C-2065-44C1-B529-BA925D8A03EB}"/>
    <dgm:cxn modelId="{3C775754-0477-4F95-9490-D7103F25B938}" srcId="{8EA381E5-FE6E-459E-98AF-083038FFCAF1}" destId="{B7948DB4-E67A-460D-80AE-15EB42FFA0FE}" srcOrd="3" destOrd="0" parTransId="{7765D6E7-18F3-4905-92A3-BC893D9A7CF2}" sibTransId="{858E8F19-911A-4766-8F39-C18CBA915706}"/>
    <dgm:cxn modelId="{9420EF7E-7B37-43E2-8F89-A468632CE18B}" type="presOf" srcId="{8EA381E5-FE6E-459E-98AF-083038FFCAF1}" destId="{67F2998F-7055-40AB-B826-A4E43A8CF4DE}" srcOrd="0" destOrd="0" presId="urn:microsoft.com/office/officeart/2005/8/layout/vList2"/>
    <dgm:cxn modelId="{30428F83-7984-4298-8B70-0CD6431628B6}" type="presOf" srcId="{A0353A19-3B58-4CDA-9A90-545FA14D993D}" destId="{64984C68-9B4C-4FFF-BEDA-527E4500A227}" srcOrd="0" destOrd="0" presId="urn:microsoft.com/office/officeart/2005/8/layout/vList2"/>
    <dgm:cxn modelId="{940C2DB0-C00A-435A-9C78-6E04EFDD8474}" srcId="{8EA381E5-FE6E-459E-98AF-083038FFCAF1}" destId="{BD9339CF-E862-49F6-BCDC-8CE184F21BCA}" srcOrd="6" destOrd="0" parTransId="{04303D97-BF1F-4F24-A125-53CCF15B34B7}" sibTransId="{9EF6F36F-B1D3-4654-B3A5-B5A268D28304}"/>
    <dgm:cxn modelId="{14F4D2BA-9DEB-49C0-956B-68C51A22EDE6}" srcId="{8EA381E5-FE6E-459E-98AF-083038FFCAF1}" destId="{A0353A19-3B58-4CDA-9A90-545FA14D993D}" srcOrd="2" destOrd="0" parTransId="{AFC29DD6-E95B-418B-86C6-36A77CDB7D7C}" sibTransId="{C5744533-CB28-4DEE-AD29-B2AC8169F4C2}"/>
    <dgm:cxn modelId="{D00097BC-0392-4C39-8D56-2D5F41C2AD3E}" type="presOf" srcId="{C4036A80-6F54-4275-B18D-4760941D671F}" destId="{7BAAC258-25D0-4BE3-9F29-EC397C693FF7}" srcOrd="0" destOrd="0" presId="urn:microsoft.com/office/officeart/2005/8/layout/vList2"/>
    <dgm:cxn modelId="{D42525C3-AB88-47E0-88D7-D435D7EE9B45}" srcId="{8EA381E5-FE6E-459E-98AF-083038FFCAF1}" destId="{C4036A80-6F54-4275-B18D-4760941D671F}" srcOrd="1" destOrd="0" parTransId="{9D636060-460E-4A4F-97AF-14372F76248C}" sibTransId="{B0139673-0442-4173-9B03-8FEB2F1AD486}"/>
    <dgm:cxn modelId="{AF6381C9-FF32-4952-A4B9-01F25110F801}" srcId="{8EA381E5-FE6E-459E-98AF-083038FFCAF1}" destId="{9F89E895-6E5E-48A7-AAE4-6D55B342A70A}" srcOrd="8" destOrd="0" parTransId="{89B95635-CF38-4D19-809D-AF8154DD1B93}" sibTransId="{C522DB48-013D-4BB7-B90C-7E337392B4F7}"/>
    <dgm:cxn modelId="{3CEA89E5-0375-4D4C-AC09-948DF818667F}" srcId="{8EA381E5-FE6E-459E-98AF-083038FFCAF1}" destId="{590749D3-AA9A-45A8-A73A-07540573F70E}" srcOrd="5" destOrd="0" parTransId="{F93B5AA6-78FD-47C6-A164-96AAFC70DD5B}" sibTransId="{935F4AC7-C6B7-43AE-BB67-9E98BDECA4B2}"/>
    <dgm:cxn modelId="{DBFB4DF4-D5BD-401E-A289-7334E9CCA550}" type="presOf" srcId="{E5B603A7-C282-4D57-A06C-A1B131EB583A}" destId="{37AF5764-007C-4B69-A65A-957F8F2C5999}" srcOrd="0" destOrd="0" presId="urn:microsoft.com/office/officeart/2005/8/layout/vList2"/>
    <dgm:cxn modelId="{7D9257F6-0366-4A46-BABA-B7F4DFB3356B}" type="presOf" srcId="{B7948DB4-E67A-460D-80AE-15EB42FFA0FE}" destId="{FECAD8E1-C5BD-4AF6-8639-306F7D522BEC}" srcOrd="0" destOrd="0" presId="urn:microsoft.com/office/officeart/2005/8/layout/vList2"/>
    <dgm:cxn modelId="{2E56F9FF-2C1A-4EFD-BFB0-54B29E1B61E3}" type="presOf" srcId="{590749D3-AA9A-45A8-A73A-07540573F70E}" destId="{2EF6B5B5-D670-4787-B8FF-27064C99DF0F}" srcOrd="0" destOrd="0" presId="urn:microsoft.com/office/officeart/2005/8/layout/vList2"/>
    <dgm:cxn modelId="{F2F6DC4E-9F5F-42D8-B937-AAB384065895}" type="presParOf" srcId="{67F2998F-7055-40AB-B826-A4E43A8CF4DE}" destId="{E1433868-25B0-4422-9C82-CD80FCA2CF31}" srcOrd="0" destOrd="0" presId="urn:microsoft.com/office/officeart/2005/8/layout/vList2"/>
    <dgm:cxn modelId="{0343DD70-0D5C-4EC6-842C-F9EDE593D3E3}" type="presParOf" srcId="{67F2998F-7055-40AB-B826-A4E43A8CF4DE}" destId="{48B3B447-FBBF-456C-93CB-F2A61A171DA0}" srcOrd="1" destOrd="0" presId="urn:microsoft.com/office/officeart/2005/8/layout/vList2"/>
    <dgm:cxn modelId="{A70FB2E0-EF4F-405F-BBF8-A1129311F67F}" type="presParOf" srcId="{67F2998F-7055-40AB-B826-A4E43A8CF4DE}" destId="{7BAAC258-25D0-4BE3-9F29-EC397C693FF7}" srcOrd="2" destOrd="0" presId="urn:microsoft.com/office/officeart/2005/8/layout/vList2"/>
    <dgm:cxn modelId="{C593A70C-998F-4401-AFEE-5571ABE25B8E}" type="presParOf" srcId="{67F2998F-7055-40AB-B826-A4E43A8CF4DE}" destId="{93E940A7-8B2C-4978-A3A5-81F990983375}" srcOrd="3" destOrd="0" presId="urn:microsoft.com/office/officeart/2005/8/layout/vList2"/>
    <dgm:cxn modelId="{5880463F-51D4-402F-8761-10C988C28034}" type="presParOf" srcId="{67F2998F-7055-40AB-B826-A4E43A8CF4DE}" destId="{64984C68-9B4C-4FFF-BEDA-527E4500A227}" srcOrd="4" destOrd="0" presId="urn:microsoft.com/office/officeart/2005/8/layout/vList2"/>
    <dgm:cxn modelId="{14A3A1CF-98D7-44BC-A854-462F718791D2}" type="presParOf" srcId="{67F2998F-7055-40AB-B826-A4E43A8CF4DE}" destId="{1A471340-09F8-47DA-A602-42EDEC29E02A}" srcOrd="5" destOrd="0" presId="urn:microsoft.com/office/officeart/2005/8/layout/vList2"/>
    <dgm:cxn modelId="{2C605B33-C208-41A7-8F30-53ACCE04E147}" type="presParOf" srcId="{67F2998F-7055-40AB-B826-A4E43A8CF4DE}" destId="{FECAD8E1-C5BD-4AF6-8639-306F7D522BEC}" srcOrd="6" destOrd="0" presId="urn:microsoft.com/office/officeart/2005/8/layout/vList2"/>
    <dgm:cxn modelId="{AFB0B377-CE39-4E70-BD34-F4C717A36621}" type="presParOf" srcId="{67F2998F-7055-40AB-B826-A4E43A8CF4DE}" destId="{581D1042-9757-49A2-B9D8-3AB8E88B47FD}" srcOrd="7" destOrd="0" presId="urn:microsoft.com/office/officeart/2005/8/layout/vList2"/>
    <dgm:cxn modelId="{FCA2EB18-54EA-440C-92C1-992B9E43606E}" type="presParOf" srcId="{67F2998F-7055-40AB-B826-A4E43A8CF4DE}" destId="{37AF5764-007C-4B69-A65A-957F8F2C5999}" srcOrd="8" destOrd="0" presId="urn:microsoft.com/office/officeart/2005/8/layout/vList2"/>
    <dgm:cxn modelId="{3C145F1A-CC93-4AD5-AA71-178B9F8AD6CF}" type="presParOf" srcId="{67F2998F-7055-40AB-B826-A4E43A8CF4DE}" destId="{A032C124-DCCD-4F53-BD48-7DBD434D3579}" srcOrd="9" destOrd="0" presId="urn:microsoft.com/office/officeart/2005/8/layout/vList2"/>
    <dgm:cxn modelId="{5A84113B-22AA-431A-95F5-7437414D28EA}" type="presParOf" srcId="{67F2998F-7055-40AB-B826-A4E43A8CF4DE}" destId="{2EF6B5B5-D670-4787-B8FF-27064C99DF0F}" srcOrd="10" destOrd="0" presId="urn:microsoft.com/office/officeart/2005/8/layout/vList2"/>
    <dgm:cxn modelId="{E3D5D019-A7A4-4F8A-BC8D-D1FB6E3763A8}" type="presParOf" srcId="{67F2998F-7055-40AB-B826-A4E43A8CF4DE}" destId="{A0EA68F1-09A1-4B19-AF4D-28EE7947C96D}" srcOrd="11" destOrd="0" presId="urn:microsoft.com/office/officeart/2005/8/layout/vList2"/>
    <dgm:cxn modelId="{EDE189A1-7254-41CC-AE25-E3272AC79C02}" type="presParOf" srcId="{67F2998F-7055-40AB-B826-A4E43A8CF4DE}" destId="{DA90EB4F-8ABF-449F-B602-8F84F946620B}" srcOrd="12" destOrd="0" presId="urn:microsoft.com/office/officeart/2005/8/layout/vList2"/>
    <dgm:cxn modelId="{535D3AB2-EE40-4439-9A2B-B572F214C699}" type="presParOf" srcId="{67F2998F-7055-40AB-B826-A4E43A8CF4DE}" destId="{82D88AAE-8ABD-4F31-AED9-A7849A1E0907}" srcOrd="13" destOrd="0" presId="urn:microsoft.com/office/officeart/2005/8/layout/vList2"/>
    <dgm:cxn modelId="{949BF16E-FB61-4B40-9FA8-2F0D813493C0}" type="presParOf" srcId="{67F2998F-7055-40AB-B826-A4E43A8CF4DE}" destId="{B6AC1766-ED6F-49A1-946A-A5F8CF13236F}" srcOrd="14" destOrd="0" presId="urn:microsoft.com/office/officeart/2005/8/layout/vList2"/>
    <dgm:cxn modelId="{765CD8F5-CDF9-47C1-A9D6-C2BC6154FE00}" type="presParOf" srcId="{67F2998F-7055-40AB-B826-A4E43A8CF4DE}" destId="{059F88A3-5A2F-491D-B1CE-17BE9B1A56B2}" srcOrd="15" destOrd="0" presId="urn:microsoft.com/office/officeart/2005/8/layout/vList2"/>
    <dgm:cxn modelId="{82DE6F8D-98BF-4A1E-B163-D8C901457B21}" type="presParOf" srcId="{67F2998F-7055-40AB-B826-A4E43A8CF4DE}" destId="{F09AB15F-A199-462A-9954-ADBF017BE5B5}"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5AD15FA-2F7A-497C-B54D-2D92466CD6B5}">
      <dgm:prSet/>
      <dgm:spPr/>
      <dgm:t>
        <a:bodyPr/>
        <a:lstStyle/>
        <a:p>
          <a:r>
            <a:rPr lang="en-US" b="1" u="sng" dirty="0"/>
            <a:t>Recommendations</a:t>
          </a:r>
        </a:p>
      </dgm:t>
    </dgm:pt>
    <dgm:pt modelId="{18D6E6D2-1E88-4FB1-9C3C-40E9D5F63670}" type="parTrans" cxnId="{CAB59071-E380-4172-8839-69DFCE4ED970}">
      <dgm:prSet/>
      <dgm:spPr/>
      <dgm:t>
        <a:bodyPr/>
        <a:lstStyle/>
        <a:p>
          <a:endParaRPr lang="en-US"/>
        </a:p>
      </dgm:t>
    </dgm:pt>
    <dgm:pt modelId="{4FB3CA6C-2065-44C1-B529-BA925D8A03EB}" type="sibTrans" cxnId="{CAB59071-E380-4172-8839-69DFCE4ED970}">
      <dgm:prSet/>
      <dgm:spPr/>
      <dgm:t>
        <a:bodyPr/>
        <a:lstStyle/>
        <a:p>
          <a:endParaRPr lang="en-US"/>
        </a:p>
      </dgm:t>
    </dgm:pt>
    <dgm:pt modelId="{C4036A80-6F54-4275-B18D-4760941D671F}">
      <dgm:prSet/>
      <dgm:spPr/>
      <dgm:t>
        <a:bodyPr/>
        <a:lstStyle/>
        <a:p>
          <a:r>
            <a:rPr lang="en-US" dirty="0"/>
            <a:t>Who are we looking for as an employee?</a:t>
          </a:r>
        </a:p>
      </dgm:t>
    </dgm:pt>
    <dgm:pt modelId="{9D636060-460E-4A4F-97AF-14372F76248C}" type="parTrans" cxnId="{D42525C3-AB88-47E0-88D7-D435D7EE9B45}">
      <dgm:prSet/>
      <dgm:spPr/>
      <dgm:t>
        <a:bodyPr/>
        <a:lstStyle/>
        <a:p>
          <a:endParaRPr lang="en-US"/>
        </a:p>
      </dgm:t>
    </dgm:pt>
    <dgm:pt modelId="{B0139673-0442-4173-9B03-8FEB2F1AD486}" type="sibTrans" cxnId="{D42525C3-AB88-47E0-88D7-D435D7EE9B45}">
      <dgm:prSet/>
      <dgm:spPr/>
      <dgm:t>
        <a:bodyPr/>
        <a:lstStyle/>
        <a:p>
          <a:endParaRPr lang="en-US"/>
        </a:p>
      </dgm:t>
    </dgm:pt>
    <dgm:pt modelId="{28C003A7-A341-40E3-8719-5095190804BD}">
      <dgm:prSet/>
      <dgm:spPr/>
      <dgm:t>
        <a:bodyPr/>
        <a:lstStyle/>
        <a:p>
          <a:r>
            <a:rPr lang="en-US" dirty="0"/>
            <a:t>Hire more women</a:t>
          </a:r>
        </a:p>
      </dgm:t>
    </dgm:pt>
    <dgm:pt modelId="{141C77D4-209B-42C5-83D0-D4CDBDB976F7}" type="parTrans" cxnId="{B2ED9042-3324-471E-A3ED-880DBF7CD500}">
      <dgm:prSet/>
      <dgm:spPr/>
      <dgm:t>
        <a:bodyPr/>
        <a:lstStyle/>
        <a:p>
          <a:endParaRPr lang="en-US"/>
        </a:p>
      </dgm:t>
    </dgm:pt>
    <dgm:pt modelId="{99C0B33F-5B97-461C-9ECD-0E9DBBACF5E2}" type="sibTrans" cxnId="{B2ED9042-3324-471E-A3ED-880DBF7CD500}">
      <dgm:prSet/>
      <dgm:spPr/>
      <dgm:t>
        <a:bodyPr/>
        <a:lstStyle/>
        <a:p>
          <a:endParaRPr lang="en-US"/>
        </a:p>
      </dgm:t>
    </dgm:pt>
    <dgm:pt modelId="{960BA8E7-B279-440C-92C2-18877EC9711B}">
      <dgm:prSet/>
      <dgm:spPr/>
      <dgm:t>
        <a:bodyPr/>
        <a:lstStyle/>
        <a:p>
          <a:r>
            <a:rPr lang="en-US" dirty="0"/>
            <a:t>Duty to mirror community.</a:t>
          </a:r>
        </a:p>
      </dgm:t>
    </dgm:pt>
    <dgm:pt modelId="{7E70F28C-25D3-4DBD-9633-B5573B88AD3B}" type="parTrans" cxnId="{6F94B39B-ABC3-4B5C-B43E-B10CE803FC63}">
      <dgm:prSet/>
      <dgm:spPr/>
      <dgm:t>
        <a:bodyPr/>
        <a:lstStyle/>
        <a:p>
          <a:endParaRPr lang="en-US"/>
        </a:p>
      </dgm:t>
    </dgm:pt>
    <dgm:pt modelId="{8FF50901-E44A-404A-AA62-8EDA661A1033}" type="sibTrans" cxnId="{6F94B39B-ABC3-4B5C-B43E-B10CE803FC63}">
      <dgm:prSet/>
      <dgm:spPr/>
      <dgm:t>
        <a:bodyPr/>
        <a:lstStyle/>
        <a:p>
          <a:endParaRPr lang="en-US"/>
        </a:p>
      </dgm:t>
    </dgm:pt>
    <dgm:pt modelId="{D626D391-8715-490D-AE82-FCD52740CF0B}">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Men are far more likely to apply for jobs they don’t believe they are qualified for</a:t>
          </a:r>
          <a:r>
            <a:rPr lang="en-US" dirty="0">
              <a:solidFill>
                <a:schemeClr val="tx2">
                  <a:lumMod val="75000"/>
                </a:schemeClr>
              </a:solidFill>
            </a:rPr>
            <a:t>.</a:t>
          </a:r>
        </a:p>
      </dgm:t>
    </dgm:pt>
    <dgm:pt modelId="{31ED2185-F58C-405C-9F14-E2B4029403F1}" type="parTrans" cxnId="{6A57B4B3-DE8F-446F-B513-2EC8E274796D}">
      <dgm:prSet/>
      <dgm:spPr/>
      <dgm:t>
        <a:bodyPr/>
        <a:lstStyle/>
        <a:p>
          <a:endParaRPr lang="en-US"/>
        </a:p>
      </dgm:t>
    </dgm:pt>
    <dgm:pt modelId="{01A42944-5CE8-47B5-BE84-D79D8E3B7E1C}" type="sibTrans" cxnId="{6A57B4B3-DE8F-446F-B513-2EC8E274796D}">
      <dgm:prSet/>
      <dgm:spPr/>
      <dgm:t>
        <a:bodyPr/>
        <a:lstStyle/>
        <a:p>
          <a:endParaRPr lang="en-US"/>
        </a:p>
      </dgm:t>
    </dgm:pt>
    <dgm:pt modelId="{6A3864DB-9172-40B6-B654-D4A7424B9FCD}">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Women score higher in key job competencies including behavioral and technical skills</a:t>
          </a:r>
          <a:r>
            <a:rPr lang="en-US" dirty="0">
              <a:solidFill>
                <a:schemeClr val="tx2">
                  <a:lumMod val="75000"/>
                </a:schemeClr>
              </a:solidFill>
            </a:rPr>
            <a:t>.</a:t>
          </a:r>
        </a:p>
      </dgm:t>
    </dgm:pt>
    <dgm:pt modelId="{D5E3DAD7-17CE-4927-90FA-7BD3AA99BE11}" type="parTrans" cxnId="{EA213312-BE2B-43E8-8D4F-F0A15D2F5460}">
      <dgm:prSet/>
      <dgm:spPr/>
      <dgm:t>
        <a:bodyPr/>
        <a:lstStyle/>
        <a:p>
          <a:endParaRPr lang="en-US"/>
        </a:p>
      </dgm:t>
    </dgm:pt>
    <dgm:pt modelId="{F1221380-4BA3-419E-B13A-8C50F46FE936}" type="sibTrans" cxnId="{EA213312-BE2B-43E8-8D4F-F0A15D2F546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1433868-25B0-4422-9C82-CD80FCA2CF31}" type="pres">
      <dgm:prSet presAssocID="{D5AD15FA-2F7A-497C-B54D-2D92466CD6B5}" presName="parentText" presStyleLbl="node1" presStyleIdx="0" presStyleCnt="6">
        <dgm:presLayoutVars>
          <dgm:chMax val="0"/>
          <dgm:bulletEnabled val="1"/>
        </dgm:presLayoutVars>
      </dgm:prSet>
      <dgm:spPr/>
    </dgm:pt>
    <dgm:pt modelId="{48B3B447-FBBF-456C-93CB-F2A61A171DA0}" type="pres">
      <dgm:prSet presAssocID="{4FB3CA6C-2065-44C1-B529-BA925D8A03EB}" presName="spacer" presStyleCnt="0"/>
      <dgm:spPr/>
    </dgm:pt>
    <dgm:pt modelId="{7BAAC258-25D0-4BE3-9F29-EC397C693FF7}" type="pres">
      <dgm:prSet presAssocID="{C4036A80-6F54-4275-B18D-4760941D671F}" presName="parentText" presStyleLbl="node1" presStyleIdx="1" presStyleCnt="6">
        <dgm:presLayoutVars>
          <dgm:chMax val="0"/>
          <dgm:bulletEnabled val="1"/>
        </dgm:presLayoutVars>
      </dgm:prSet>
      <dgm:spPr/>
    </dgm:pt>
    <dgm:pt modelId="{93E940A7-8B2C-4978-A3A5-81F990983375}" type="pres">
      <dgm:prSet presAssocID="{B0139673-0442-4173-9B03-8FEB2F1AD486}" presName="spacer" presStyleCnt="0"/>
      <dgm:spPr/>
    </dgm:pt>
    <dgm:pt modelId="{04B54DDA-9BF2-4588-BEB8-1367599A9D40}" type="pres">
      <dgm:prSet presAssocID="{28C003A7-A341-40E3-8719-5095190804BD}" presName="parentText" presStyleLbl="node1" presStyleIdx="2" presStyleCnt="6">
        <dgm:presLayoutVars>
          <dgm:chMax val="0"/>
          <dgm:bulletEnabled val="1"/>
        </dgm:presLayoutVars>
      </dgm:prSet>
      <dgm:spPr/>
    </dgm:pt>
    <dgm:pt modelId="{56CBEA99-1D4B-4888-993E-6C8870996738}" type="pres">
      <dgm:prSet presAssocID="{99C0B33F-5B97-461C-9ECD-0E9DBBACF5E2}" presName="spacer" presStyleCnt="0"/>
      <dgm:spPr/>
    </dgm:pt>
    <dgm:pt modelId="{DAAF5DC3-AFCE-4DCA-924F-AD1C9A9E6A96}" type="pres">
      <dgm:prSet presAssocID="{960BA8E7-B279-440C-92C2-18877EC9711B}" presName="parentText" presStyleLbl="node1" presStyleIdx="3" presStyleCnt="6">
        <dgm:presLayoutVars>
          <dgm:chMax val="0"/>
          <dgm:bulletEnabled val="1"/>
        </dgm:presLayoutVars>
      </dgm:prSet>
      <dgm:spPr/>
    </dgm:pt>
    <dgm:pt modelId="{EE1EA2E9-E40F-4AFE-AB69-23D6CCD85BA5}" type="pres">
      <dgm:prSet presAssocID="{8FF50901-E44A-404A-AA62-8EDA661A1033}" presName="spacer" presStyleCnt="0"/>
      <dgm:spPr/>
    </dgm:pt>
    <dgm:pt modelId="{D084383B-2CC1-484E-A400-D55C2E2E30C8}" type="pres">
      <dgm:prSet presAssocID="{D626D391-8715-490D-AE82-FCD52740CF0B}" presName="parentText" presStyleLbl="node1" presStyleIdx="4" presStyleCnt="6">
        <dgm:presLayoutVars>
          <dgm:chMax val="0"/>
          <dgm:bulletEnabled val="1"/>
        </dgm:presLayoutVars>
      </dgm:prSet>
      <dgm:spPr/>
    </dgm:pt>
    <dgm:pt modelId="{1D278DD6-C08C-4B51-972B-0C6B56FC09A0}" type="pres">
      <dgm:prSet presAssocID="{01A42944-5CE8-47B5-BE84-D79D8E3B7E1C}" presName="spacer" presStyleCnt="0"/>
      <dgm:spPr/>
    </dgm:pt>
    <dgm:pt modelId="{37D7B07C-A4E7-45B8-A3E0-05DB05F93BD1}" type="pres">
      <dgm:prSet presAssocID="{6A3864DB-9172-40B6-B654-D4A7424B9FCD}" presName="parentText" presStyleLbl="node1" presStyleIdx="5" presStyleCnt="6">
        <dgm:presLayoutVars>
          <dgm:chMax val="0"/>
          <dgm:bulletEnabled val="1"/>
        </dgm:presLayoutVars>
      </dgm:prSet>
      <dgm:spPr/>
    </dgm:pt>
  </dgm:ptLst>
  <dgm:cxnLst>
    <dgm:cxn modelId="{9355E401-2855-4F2D-A458-194416A98715}" type="presOf" srcId="{D626D391-8715-490D-AE82-FCD52740CF0B}" destId="{D084383B-2CC1-484E-A400-D55C2E2E30C8}" srcOrd="0" destOrd="0" presId="urn:microsoft.com/office/officeart/2005/8/layout/vList2"/>
    <dgm:cxn modelId="{EA213312-BE2B-43E8-8D4F-F0A15D2F5460}" srcId="{8EA381E5-FE6E-459E-98AF-083038FFCAF1}" destId="{6A3864DB-9172-40B6-B654-D4A7424B9FCD}" srcOrd="5" destOrd="0" parTransId="{D5E3DAD7-17CE-4927-90FA-7BD3AA99BE11}" sibTransId="{F1221380-4BA3-419E-B13A-8C50F46FE936}"/>
    <dgm:cxn modelId="{CFA91F27-52BA-4BD5-A18D-F9BA2C6A055F}" type="presOf" srcId="{D5AD15FA-2F7A-497C-B54D-2D92466CD6B5}" destId="{E1433868-25B0-4422-9C82-CD80FCA2CF31}" srcOrd="0" destOrd="0" presId="urn:microsoft.com/office/officeart/2005/8/layout/vList2"/>
    <dgm:cxn modelId="{B2ED9042-3324-471E-A3ED-880DBF7CD500}" srcId="{8EA381E5-FE6E-459E-98AF-083038FFCAF1}" destId="{28C003A7-A341-40E3-8719-5095190804BD}" srcOrd="2" destOrd="0" parTransId="{141C77D4-209B-42C5-83D0-D4CDBDB976F7}" sibTransId="{99C0B33F-5B97-461C-9ECD-0E9DBBACF5E2}"/>
    <dgm:cxn modelId="{B3D0BD6F-CDBC-4849-B55F-F6CD0B9E1665}" type="presOf" srcId="{6A3864DB-9172-40B6-B654-D4A7424B9FCD}" destId="{37D7B07C-A4E7-45B8-A3E0-05DB05F93BD1}" srcOrd="0" destOrd="0" presId="urn:microsoft.com/office/officeart/2005/8/layout/vList2"/>
    <dgm:cxn modelId="{CAB59071-E380-4172-8839-69DFCE4ED970}" srcId="{8EA381E5-FE6E-459E-98AF-083038FFCAF1}" destId="{D5AD15FA-2F7A-497C-B54D-2D92466CD6B5}" srcOrd="0" destOrd="0" parTransId="{18D6E6D2-1E88-4FB1-9C3C-40E9D5F63670}" sibTransId="{4FB3CA6C-2065-44C1-B529-BA925D8A03EB}"/>
    <dgm:cxn modelId="{9420EF7E-7B37-43E2-8F89-A468632CE18B}" type="presOf" srcId="{8EA381E5-FE6E-459E-98AF-083038FFCAF1}" destId="{67F2998F-7055-40AB-B826-A4E43A8CF4DE}" srcOrd="0" destOrd="0" presId="urn:microsoft.com/office/officeart/2005/8/layout/vList2"/>
    <dgm:cxn modelId="{A2363780-DC9C-4BEE-A256-97A5EEF363CA}" type="presOf" srcId="{960BA8E7-B279-440C-92C2-18877EC9711B}" destId="{DAAF5DC3-AFCE-4DCA-924F-AD1C9A9E6A96}" srcOrd="0" destOrd="0" presId="urn:microsoft.com/office/officeart/2005/8/layout/vList2"/>
    <dgm:cxn modelId="{6F94B39B-ABC3-4B5C-B43E-B10CE803FC63}" srcId="{8EA381E5-FE6E-459E-98AF-083038FFCAF1}" destId="{960BA8E7-B279-440C-92C2-18877EC9711B}" srcOrd="3" destOrd="0" parTransId="{7E70F28C-25D3-4DBD-9633-B5573B88AD3B}" sibTransId="{8FF50901-E44A-404A-AA62-8EDA661A1033}"/>
    <dgm:cxn modelId="{E4BB11AF-C058-4FB9-B78A-F55CD0CEF6B8}" type="presOf" srcId="{28C003A7-A341-40E3-8719-5095190804BD}" destId="{04B54DDA-9BF2-4588-BEB8-1367599A9D40}" srcOrd="0" destOrd="0" presId="urn:microsoft.com/office/officeart/2005/8/layout/vList2"/>
    <dgm:cxn modelId="{6A57B4B3-DE8F-446F-B513-2EC8E274796D}" srcId="{8EA381E5-FE6E-459E-98AF-083038FFCAF1}" destId="{D626D391-8715-490D-AE82-FCD52740CF0B}" srcOrd="4" destOrd="0" parTransId="{31ED2185-F58C-405C-9F14-E2B4029403F1}" sibTransId="{01A42944-5CE8-47B5-BE84-D79D8E3B7E1C}"/>
    <dgm:cxn modelId="{D00097BC-0392-4C39-8D56-2D5F41C2AD3E}" type="presOf" srcId="{C4036A80-6F54-4275-B18D-4760941D671F}" destId="{7BAAC258-25D0-4BE3-9F29-EC397C693FF7}" srcOrd="0" destOrd="0" presId="urn:microsoft.com/office/officeart/2005/8/layout/vList2"/>
    <dgm:cxn modelId="{D42525C3-AB88-47E0-88D7-D435D7EE9B45}" srcId="{8EA381E5-FE6E-459E-98AF-083038FFCAF1}" destId="{C4036A80-6F54-4275-B18D-4760941D671F}" srcOrd="1" destOrd="0" parTransId="{9D636060-460E-4A4F-97AF-14372F76248C}" sibTransId="{B0139673-0442-4173-9B03-8FEB2F1AD486}"/>
    <dgm:cxn modelId="{F2F6DC4E-9F5F-42D8-B937-AAB384065895}" type="presParOf" srcId="{67F2998F-7055-40AB-B826-A4E43A8CF4DE}" destId="{E1433868-25B0-4422-9C82-CD80FCA2CF31}" srcOrd="0" destOrd="0" presId="urn:microsoft.com/office/officeart/2005/8/layout/vList2"/>
    <dgm:cxn modelId="{0343DD70-0D5C-4EC6-842C-F9EDE593D3E3}" type="presParOf" srcId="{67F2998F-7055-40AB-B826-A4E43A8CF4DE}" destId="{48B3B447-FBBF-456C-93CB-F2A61A171DA0}" srcOrd="1" destOrd="0" presId="urn:microsoft.com/office/officeart/2005/8/layout/vList2"/>
    <dgm:cxn modelId="{A70FB2E0-EF4F-405F-BBF8-A1129311F67F}" type="presParOf" srcId="{67F2998F-7055-40AB-B826-A4E43A8CF4DE}" destId="{7BAAC258-25D0-4BE3-9F29-EC397C693FF7}" srcOrd="2" destOrd="0" presId="urn:microsoft.com/office/officeart/2005/8/layout/vList2"/>
    <dgm:cxn modelId="{C593A70C-998F-4401-AFEE-5571ABE25B8E}" type="presParOf" srcId="{67F2998F-7055-40AB-B826-A4E43A8CF4DE}" destId="{93E940A7-8B2C-4978-A3A5-81F990983375}" srcOrd="3" destOrd="0" presId="urn:microsoft.com/office/officeart/2005/8/layout/vList2"/>
    <dgm:cxn modelId="{ECF70AFC-8579-47D8-BF5E-7D4EBA6CE576}" type="presParOf" srcId="{67F2998F-7055-40AB-B826-A4E43A8CF4DE}" destId="{04B54DDA-9BF2-4588-BEB8-1367599A9D40}" srcOrd="4" destOrd="0" presId="urn:microsoft.com/office/officeart/2005/8/layout/vList2"/>
    <dgm:cxn modelId="{7455BDF0-346F-4D2C-86F5-E50E82CFF46A}" type="presParOf" srcId="{67F2998F-7055-40AB-B826-A4E43A8CF4DE}" destId="{56CBEA99-1D4B-4888-993E-6C8870996738}" srcOrd="5" destOrd="0" presId="urn:microsoft.com/office/officeart/2005/8/layout/vList2"/>
    <dgm:cxn modelId="{B6C6EDF9-D6D9-45CE-8BEF-7611ABB85609}" type="presParOf" srcId="{67F2998F-7055-40AB-B826-A4E43A8CF4DE}" destId="{DAAF5DC3-AFCE-4DCA-924F-AD1C9A9E6A96}" srcOrd="6" destOrd="0" presId="urn:microsoft.com/office/officeart/2005/8/layout/vList2"/>
    <dgm:cxn modelId="{136FC5E3-F1A7-49DC-B136-5443089AD60A}" type="presParOf" srcId="{67F2998F-7055-40AB-B826-A4E43A8CF4DE}" destId="{EE1EA2E9-E40F-4AFE-AB69-23D6CCD85BA5}" srcOrd="7" destOrd="0" presId="urn:microsoft.com/office/officeart/2005/8/layout/vList2"/>
    <dgm:cxn modelId="{B703B72D-CB40-45C3-A15B-515FDAEACD7E}" type="presParOf" srcId="{67F2998F-7055-40AB-B826-A4E43A8CF4DE}" destId="{D084383B-2CC1-484E-A400-D55C2E2E30C8}" srcOrd="8" destOrd="0" presId="urn:microsoft.com/office/officeart/2005/8/layout/vList2"/>
    <dgm:cxn modelId="{639DD262-79B8-40C4-B56F-B400B8C408CF}" type="presParOf" srcId="{67F2998F-7055-40AB-B826-A4E43A8CF4DE}" destId="{1D278DD6-C08C-4B51-972B-0C6B56FC09A0}" srcOrd="9" destOrd="0" presId="urn:microsoft.com/office/officeart/2005/8/layout/vList2"/>
    <dgm:cxn modelId="{FF8D8ADA-AEC2-49D8-89C0-A579A6322B69}" type="presParOf" srcId="{67F2998F-7055-40AB-B826-A4E43A8CF4DE}" destId="{37D7B07C-A4E7-45B8-A3E0-05DB05F93BD1}"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5AD15FA-2F7A-497C-B54D-2D92466CD6B5}">
      <dgm:prSet/>
      <dgm:spPr/>
      <dgm:t>
        <a:bodyPr/>
        <a:lstStyle/>
        <a:p>
          <a:r>
            <a:rPr lang="en-US" b="1" u="sng" dirty="0"/>
            <a:t>Recommendations</a:t>
          </a:r>
        </a:p>
      </dgm:t>
    </dgm:pt>
    <dgm:pt modelId="{18D6E6D2-1E88-4FB1-9C3C-40E9D5F63670}" type="parTrans" cxnId="{CAB59071-E380-4172-8839-69DFCE4ED970}">
      <dgm:prSet/>
      <dgm:spPr/>
      <dgm:t>
        <a:bodyPr/>
        <a:lstStyle/>
        <a:p>
          <a:endParaRPr lang="en-US"/>
        </a:p>
      </dgm:t>
    </dgm:pt>
    <dgm:pt modelId="{4FB3CA6C-2065-44C1-B529-BA925D8A03EB}" type="sibTrans" cxnId="{CAB59071-E380-4172-8839-69DFCE4ED970}">
      <dgm:prSet/>
      <dgm:spPr/>
      <dgm:t>
        <a:bodyPr/>
        <a:lstStyle/>
        <a:p>
          <a:endParaRPr lang="en-US"/>
        </a:p>
      </dgm:t>
    </dgm:pt>
    <dgm:pt modelId="{C4036A80-6F54-4275-B18D-4760941D671F}">
      <dgm:prSet/>
      <dgm:spPr/>
      <dgm:t>
        <a:bodyPr/>
        <a:lstStyle/>
        <a:p>
          <a:r>
            <a:rPr lang="en-US" dirty="0"/>
            <a:t>Who are we looking for as an employee?</a:t>
          </a:r>
        </a:p>
      </dgm:t>
    </dgm:pt>
    <dgm:pt modelId="{9D636060-460E-4A4F-97AF-14372F76248C}" type="parTrans" cxnId="{D42525C3-AB88-47E0-88D7-D435D7EE9B45}">
      <dgm:prSet/>
      <dgm:spPr/>
      <dgm:t>
        <a:bodyPr/>
        <a:lstStyle/>
        <a:p>
          <a:endParaRPr lang="en-US"/>
        </a:p>
      </dgm:t>
    </dgm:pt>
    <dgm:pt modelId="{B0139673-0442-4173-9B03-8FEB2F1AD486}" type="sibTrans" cxnId="{D42525C3-AB88-47E0-88D7-D435D7EE9B45}">
      <dgm:prSet/>
      <dgm:spPr/>
      <dgm:t>
        <a:bodyPr/>
        <a:lstStyle/>
        <a:p>
          <a:endParaRPr lang="en-US"/>
        </a:p>
      </dgm:t>
    </dgm:pt>
    <dgm:pt modelId="{30D17CCD-8397-4E61-9158-3BEA2492C512}">
      <dgm:prSet/>
      <dgm:spPr/>
      <dgm:t>
        <a:bodyPr/>
        <a:lstStyle/>
        <a:p>
          <a:r>
            <a:rPr lang="en-US"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Perceived to be honest and compassionate</a:t>
          </a:r>
        </a:p>
      </dgm:t>
    </dgm:pt>
    <dgm:pt modelId="{D44FDAE1-5F8C-43CC-9BFA-15BE5F48B697}" type="parTrans" cxnId="{D81D9DAA-06AC-42CB-8771-5EC9CAE27E12}">
      <dgm:prSet/>
      <dgm:spPr/>
      <dgm:t>
        <a:bodyPr/>
        <a:lstStyle/>
        <a:p>
          <a:endParaRPr lang="en-US"/>
        </a:p>
      </dgm:t>
    </dgm:pt>
    <dgm:pt modelId="{5A526F05-8AC8-493A-A75E-6BF941FE5F15}" type="sibTrans" cxnId="{D81D9DAA-06AC-42CB-8771-5EC9CAE27E12}">
      <dgm:prSet/>
      <dgm:spPr/>
      <dgm:t>
        <a:bodyPr/>
        <a:lstStyle/>
        <a:p>
          <a:endParaRPr lang="en-US"/>
        </a:p>
      </dgm:t>
    </dgm:pt>
    <dgm:pt modelId="{25821A15-1838-4A4B-9B32-09970CFAE38C}">
      <dgm:prSet/>
      <dgm:spPr/>
      <dgm:t>
        <a:bodyPr/>
        <a:lstStyle/>
        <a:p>
          <a:r>
            <a:rPr lang="en-US"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Better outcomes for crime victims especially sexual assault victims.</a:t>
          </a:r>
        </a:p>
      </dgm:t>
    </dgm:pt>
    <dgm:pt modelId="{158C4E6B-45AF-4D73-BA65-46E70C19672A}" type="parTrans" cxnId="{9496AAD8-01E9-4895-BBDD-60E5B863AB06}">
      <dgm:prSet/>
      <dgm:spPr/>
      <dgm:t>
        <a:bodyPr/>
        <a:lstStyle/>
        <a:p>
          <a:endParaRPr lang="en-US"/>
        </a:p>
      </dgm:t>
    </dgm:pt>
    <dgm:pt modelId="{3C6E9BBE-5B11-4C4B-8CB7-C5A961C79F2A}" type="sibTrans" cxnId="{9496AAD8-01E9-4895-BBDD-60E5B863AB06}">
      <dgm:prSet/>
      <dgm:spPr/>
      <dgm:t>
        <a:bodyPr/>
        <a:lstStyle/>
        <a:p>
          <a:endParaRPr lang="en-US"/>
        </a:p>
      </dgm:t>
    </dgm:pt>
    <dgm:pt modelId="{8F9CEB60-34D1-49D2-933D-314BE6E6CAE1}">
      <dgm:prSet/>
      <dgm:spPr/>
      <dgm:t>
        <a:bodyPr/>
        <a:lstStyle/>
        <a:p>
          <a:r>
            <a:rPr lang="en-US"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Make fewer discretionary arrests</a:t>
          </a:r>
          <a:r>
            <a:rPr lang="en-US" dirty="0">
              <a:solidFill>
                <a:srgbClr val="002060"/>
              </a:solidFill>
            </a:rPr>
            <a:t>.</a:t>
          </a:r>
        </a:p>
      </dgm:t>
    </dgm:pt>
    <dgm:pt modelId="{3C2E9EBA-2017-45A7-A7D3-7DD70D349AFE}" type="parTrans" cxnId="{E3A726DA-AC78-4333-96F6-10554E4AB54D}">
      <dgm:prSet/>
      <dgm:spPr/>
      <dgm:t>
        <a:bodyPr/>
        <a:lstStyle/>
        <a:p>
          <a:endParaRPr lang="en-US"/>
        </a:p>
      </dgm:t>
    </dgm:pt>
    <dgm:pt modelId="{F33CA318-C4C6-4F8F-B77D-263BD24A45E4}" type="sibTrans" cxnId="{E3A726DA-AC78-4333-96F6-10554E4AB54D}">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1433868-25B0-4422-9C82-CD80FCA2CF31}" type="pres">
      <dgm:prSet presAssocID="{D5AD15FA-2F7A-497C-B54D-2D92466CD6B5}" presName="parentText" presStyleLbl="node1" presStyleIdx="0" presStyleCnt="5">
        <dgm:presLayoutVars>
          <dgm:chMax val="0"/>
          <dgm:bulletEnabled val="1"/>
        </dgm:presLayoutVars>
      </dgm:prSet>
      <dgm:spPr/>
    </dgm:pt>
    <dgm:pt modelId="{48B3B447-FBBF-456C-93CB-F2A61A171DA0}" type="pres">
      <dgm:prSet presAssocID="{4FB3CA6C-2065-44C1-B529-BA925D8A03EB}" presName="spacer" presStyleCnt="0"/>
      <dgm:spPr/>
    </dgm:pt>
    <dgm:pt modelId="{7BAAC258-25D0-4BE3-9F29-EC397C693FF7}" type="pres">
      <dgm:prSet presAssocID="{C4036A80-6F54-4275-B18D-4760941D671F}" presName="parentText" presStyleLbl="node1" presStyleIdx="1" presStyleCnt="5">
        <dgm:presLayoutVars>
          <dgm:chMax val="0"/>
          <dgm:bulletEnabled val="1"/>
        </dgm:presLayoutVars>
      </dgm:prSet>
      <dgm:spPr/>
    </dgm:pt>
    <dgm:pt modelId="{93E940A7-8B2C-4978-A3A5-81F990983375}" type="pres">
      <dgm:prSet presAssocID="{B0139673-0442-4173-9B03-8FEB2F1AD486}" presName="spacer" presStyleCnt="0"/>
      <dgm:spPr/>
    </dgm:pt>
    <dgm:pt modelId="{3EECB894-D27A-47FD-AB17-B55536B7D01E}" type="pres">
      <dgm:prSet presAssocID="{30D17CCD-8397-4E61-9158-3BEA2492C512}" presName="parentText" presStyleLbl="node1" presStyleIdx="2" presStyleCnt="5">
        <dgm:presLayoutVars>
          <dgm:chMax val="0"/>
          <dgm:bulletEnabled val="1"/>
        </dgm:presLayoutVars>
      </dgm:prSet>
      <dgm:spPr/>
    </dgm:pt>
    <dgm:pt modelId="{72CCA024-89EB-4519-8746-2A95914DCA24}" type="pres">
      <dgm:prSet presAssocID="{5A526F05-8AC8-493A-A75E-6BF941FE5F15}" presName="spacer" presStyleCnt="0"/>
      <dgm:spPr/>
    </dgm:pt>
    <dgm:pt modelId="{F4D9525B-C909-448A-BC13-E6E97068FEF6}" type="pres">
      <dgm:prSet presAssocID="{25821A15-1838-4A4B-9B32-09970CFAE38C}" presName="parentText" presStyleLbl="node1" presStyleIdx="3" presStyleCnt="5">
        <dgm:presLayoutVars>
          <dgm:chMax val="0"/>
          <dgm:bulletEnabled val="1"/>
        </dgm:presLayoutVars>
      </dgm:prSet>
      <dgm:spPr/>
    </dgm:pt>
    <dgm:pt modelId="{0A85CA48-E2E0-433B-902F-ACDBAF34ADDF}" type="pres">
      <dgm:prSet presAssocID="{3C6E9BBE-5B11-4C4B-8CB7-C5A961C79F2A}" presName="spacer" presStyleCnt="0"/>
      <dgm:spPr/>
    </dgm:pt>
    <dgm:pt modelId="{1D2DBD9E-DDC2-451D-97E6-0DDBA9085B94}" type="pres">
      <dgm:prSet presAssocID="{8F9CEB60-34D1-49D2-933D-314BE6E6CAE1}" presName="parentText" presStyleLbl="node1" presStyleIdx="4" presStyleCnt="5">
        <dgm:presLayoutVars>
          <dgm:chMax val="0"/>
          <dgm:bulletEnabled val="1"/>
        </dgm:presLayoutVars>
      </dgm:prSet>
      <dgm:spPr/>
    </dgm:pt>
  </dgm:ptLst>
  <dgm:cxnLst>
    <dgm:cxn modelId="{CFA91F27-52BA-4BD5-A18D-F9BA2C6A055F}" type="presOf" srcId="{D5AD15FA-2F7A-497C-B54D-2D92466CD6B5}" destId="{E1433868-25B0-4422-9C82-CD80FCA2CF31}" srcOrd="0" destOrd="0" presId="urn:microsoft.com/office/officeart/2005/8/layout/vList2"/>
    <dgm:cxn modelId="{CAB59071-E380-4172-8839-69DFCE4ED970}" srcId="{8EA381E5-FE6E-459E-98AF-083038FFCAF1}" destId="{D5AD15FA-2F7A-497C-B54D-2D92466CD6B5}" srcOrd="0" destOrd="0" parTransId="{18D6E6D2-1E88-4FB1-9C3C-40E9D5F63670}" sibTransId="{4FB3CA6C-2065-44C1-B529-BA925D8A03EB}"/>
    <dgm:cxn modelId="{9420EF7E-7B37-43E2-8F89-A468632CE18B}" type="presOf" srcId="{8EA381E5-FE6E-459E-98AF-083038FFCAF1}" destId="{67F2998F-7055-40AB-B826-A4E43A8CF4DE}" srcOrd="0" destOrd="0" presId="urn:microsoft.com/office/officeart/2005/8/layout/vList2"/>
    <dgm:cxn modelId="{D81D9DAA-06AC-42CB-8771-5EC9CAE27E12}" srcId="{8EA381E5-FE6E-459E-98AF-083038FFCAF1}" destId="{30D17CCD-8397-4E61-9158-3BEA2492C512}" srcOrd="2" destOrd="0" parTransId="{D44FDAE1-5F8C-43CC-9BFA-15BE5F48B697}" sibTransId="{5A526F05-8AC8-493A-A75E-6BF941FE5F15}"/>
    <dgm:cxn modelId="{B9AEA4AD-5FD9-4586-85A2-87F9CFB8CDAF}" type="presOf" srcId="{25821A15-1838-4A4B-9B32-09970CFAE38C}" destId="{F4D9525B-C909-448A-BC13-E6E97068FEF6}" srcOrd="0" destOrd="0" presId="urn:microsoft.com/office/officeart/2005/8/layout/vList2"/>
    <dgm:cxn modelId="{D00097BC-0392-4C39-8D56-2D5F41C2AD3E}" type="presOf" srcId="{C4036A80-6F54-4275-B18D-4760941D671F}" destId="{7BAAC258-25D0-4BE3-9F29-EC397C693FF7}" srcOrd="0" destOrd="0" presId="urn:microsoft.com/office/officeart/2005/8/layout/vList2"/>
    <dgm:cxn modelId="{D42525C3-AB88-47E0-88D7-D435D7EE9B45}" srcId="{8EA381E5-FE6E-459E-98AF-083038FFCAF1}" destId="{C4036A80-6F54-4275-B18D-4760941D671F}" srcOrd="1" destOrd="0" parTransId="{9D636060-460E-4A4F-97AF-14372F76248C}" sibTransId="{B0139673-0442-4173-9B03-8FEB2F1AD486}"/>
    <dgm:cxn modelId="{02E419D8-FE2E-40BA-A920-EBD29244F35C}" type="presOf" srcId="{8F9CEB60-34D1-49D2-933D-314BE6E6CAE1}" destId="{1D2DBD9E-DDC2-451D-97E6-0DDBA9085B94}" srcOrd="0" destOrd="0" presId="urn:microsoft.com/office/officeart/2005/8/layout/vList2"/>
    <dgm:cxn modelId="{9496AAD8-01E9-4895-BBDD-60E5B863AB06}" srcId="{8EA381E5-FE6E-459E-98AF-083038FFCAF1}" destId="{25821A15-1838-4A4B-9B32-09970CFAE38C}" srcOrd="3" destOrd="0" parTransId="{158C4E6B-45AF-4D73-BA65-46E70C19672A}" sibTransId="{3C6E9BBE-5B11-4C4B-8CB7-C5A961C79F2A}"/>
    <dgm:cxn modelId="{E3A726DA-AC78-4333-96F6-10554E4AB54D}" srcId="{8EA381E5-FE6E-459E-98AF-083038FFCAF1}" destId="{8F9CEB60-34D1-49D2-933D-314BE6E6CAE1}" srcOrd="4" destOrd="0" parTransId="{3C2E9EBA-2017-45A7-A7D3-7DD70D349AFE}" sibTransId="{F33CA318-C4C6-4F8F-B77D-263BD24A45E4}"/>
    <dgm:cxn modelId="{97AF96E7-8A0A-4077-A13D-EAC23B985583}" type="presOf" srcId="{30D17CCD-8397-4E61-9158-3BEA2492C512}" destId="{3EECB894-D27A-47FD-AB17-B55536B7D01E}" srcOrd="0" destOrd="0" presId="urn:microsoft.com/office/officeart/2005/8/layout/vList2"/>
    <dgm:cxn modelId="{F2F6DC4E-9F5F-42D8-B937-AAB384065895}" type="presParOf" srcId="{67F2998F-7055-40AB-B826-A4E43A8CF4DE}" destId="{E1433868-25B0-4422-9C82-CD80FCA2CF31}" srcOrd="0" destOrd="0" presId="urn:microsoft.com/office/officeart/2005/8/layout/vList2"/>
    <dgm:cxn modelId="{0343DD70-0D5C-4EC6-842C-F9EDE593D3E3}" type="presParOf" srcId="{67F2998F-7055-40AB-B826-A4E43A8CF4DE}" destId="{48B3B447-FBBF-456C-93CB-F2A61A171DA0}" srcOrd="1" destOrd="0" presId="urn:microsoft.com/office/officeart/2005/8/layout/vList2"/>
    <dgm:cxn modelId="{A70FB2E0-EF4F-405F-BBF8-A1129311F67F}" type="presParOf" srcId="{67F2998F-7055-40AB-B826-A4E43A8CF4DE}" destId="{7BAAC258-25D0-4BE3-9F29-EC397C693FF7}" srcOrd="2" destOrd="0" presId="urn:microsoft.com/office/officeart/2005/8/layout/vList2"/>
    <dgm:cxn modelId="{C593A70C-998F-4401-AFEE-5571ABE25B8E}" type="presParOf" srcId="{67F2998F-7055-40AB-B826-A4E43A8CF4DE}" destId="{93E940A7-8B2C-4978-A3A5-81F990983375}" srcOrd="3" destOrd="0" presId="urn:microsoft.com/office/officeart/2005/8/layout/vList2"/>
    <dgm:cxn modelId="{6FC88803-9142-443D-A7C1-652E8B587658}" type="presParOf" srcId="{67F2998F-7055-40AB-B826-A4E43A8CF4DE}" destId="{3EECB894-D27A-47FD-AB17-B55536B7D01E}" srcOrd="4" destOrd="0" presId="urn:microsoft.com/office/officeart/2005/8/layout/vList2"/>
    <dgm:cxn modelId="{2FCB8016-3C83-47D0-B99D-2EC5EB7C36F1}" type="presParOf" srcId="{67F2998F-7055-40AB-B826-A4E43A8CF4DE}" destId="{72CCA024-89EB-4519-8746-2A95914DCA24}" srcOrd="5" destOrd="0" presId="urn:microsoft.com/office/officeart/2005/8/layout/vList2"/>
    <dgm:cxn modelId="{F4303950-94C5-4854-898D-47F342958F12}" type="presParOf" srcId="{67F2998F-7055-40AB-B826-A4E43A8CF4DE}" destId="{F4D9525B-C909-448A-BC13-E6E97068FEF6}" srcOrd="6" destOrd="0" presId="urn:microsoft.com/office/officeart/2005/8/layout/vList2"/>
    <dgm:cxn modelId="{DACC1158-D3C0-4A96-A0BB-DB51ABAD387C}" type="presParOf" srcId="{67F2998F-7055-40AB-B826-A4E43A8CF4DE}" destId="{0A85CA48-E2E0-433B-902F-ACDBAF34ADDF}" srcOrd="7" destOrd="0" presId="urn:microsoft.com/office/officeart/2005/8/layout/vList2"/>
    <dgm:cxn modelId="{7B5018A1-3FCD-4927-B7B4-2B86D41F21DB}" type="presParOf" srcId="{67F2998F-7055-40AB-B826-A4E43A8CF4DE}" destId="{1D2DBD9E-DDC2-451D-97E6-0DDBA9085B9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7036193F-5187-4057-AFD2-8871FDB932B3}">
      <dgm:prSet/>
      <dgm:spPr/>
      <dgm:t>
        <a:bodyPr/>
        <a:lstStyle/>
        <a:p>
          <a:r>
            <a:rPr lang="en-US" dirty="0"/>
            <a:t>Who are we looking for as an employee?</a:t>
          </a:r>
        </a:p>
      </dgm:t>
    </dgm:pt>
    <dgm:pt modelId="{70C5B7DB-DEF7-4495-9AE3-09D82840DD94}" type="parTrans" cxnId="{17F89AA2-7017-4578-B91F-0F42F25FD045}">
      <dgm:prSet/>
      <dgm:spPr/>
      <dgm:t>
        <a:bodyPr/>
        <a:lstStyle/>
        <a:p>
          <a:endParaRPr lang="en-US"/>
        </a:p>
      </dgm:t>
    </dgm:pt>
    <dgm:pt modelId="{0152172C-C0ED-42F6-8CF5-03D0D2028F82}" type="sibTrans" cxnId="{17F89AA2-7017-4578-B91F-0F42F25FD045}">
      <dgm:prSet/>
      <dgm:spPr/>
      <dgm:t>
        <a:bodyPr/>
        <a:lstStyle/>
        <a:p>
          <a:endParaRPr lang="en-US"/>
        </a:p>
      </dgm:t>
    </dgm:pt>
    <dgm:pt modelId="{A6BD83B2-7390-4972-8516-BC41117374FB}">
      <dgm:prSet/>
      <dgm:spPr/>
      <dgm:t>
        <a:bodyPr/>
        <a:lstStyle/>
        <a:p>
          <a:r>
            <a:rPr lang="en-US" dirty="0"/>
            <a:t>Also consider older candidates</a:t>
          </a:r>
        </a:p>
      </dgm:t>
    </dgm:pt>
    <dgm:pt modelId="{1FB26189-D99B-46F0-8C37-F99828C54771}" type="parTrans" cxnId="{D1C0A049-3E88-4BFC-9E24-56D86E1293B4}">
      <dgm:prSet/>
      <dgm:spPr/>
      <dgm:t>
        <a:bodyPr/>
        <a:lstStyle/>
        <a:p>
          <a:endParaRPr lang="en-US"/>
        </a:p>
      </dgm:t>
    </dgm:pt>
    <dgm:pt modelId="{BB992D59-39AB-4EA4-B660-7B41C39E945C}" type="sibTrans" cxnId="{D1C0A049-3E88-4BFC-9E24-56D86E1293B4}">
      <dgm:prSet/>
      <dgm:spPr/>
      <dgm:t>
        <a:bodyPr/>
        <a:lstStyle/>
        <a:p>
          <a:endParaRPr lang="en-US"/>
        </a:p>
      </dgm:t>
    </dgm:pt>
    <dgm:pt modelId="{FB33D310-CCED-4F02-B41C-3AC70F7C989D}">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Private security and military can hire at age 18 initially. These individuals can be service-oriented and law enforcement is an attractive employment option as a second career when eligible.</a:t>
          </a:r>
        </a:p>
      </dgm:t>
    </dgm:pt>
    <dgm:pt modelId="{BC6C43D9-3175-43AC-B6FC-15076E799735}" type="parTrans" cxnId="{692D8705-19D5-41F7-A0EF-23EC4167CC91}">
      <dgm:prSet/>
      <dgm:spPr/>
      <dgm:t>
        <a:bodyPr/>
        <a:lstStyle/>
        <a:p>
          <a:endParaRPr lang="en-US"/>
        </a:p>
      </dgm:t>
    </dgm:pt>
    <dgm:pt modelId="{B137ADB9-CEE4-4C43-BEA8-12BE22B835C3}" type="sibTrans" cxnId="{692D8705-19D5-41F7-A0EF-23EC4167CC91}">
      <dgm:prSet/>
      <dgm:spPr/>
      <dgm:t>
        <a:bodyPr/>
        <a:lstStyle/>
        <a:p>
          <a:endParaRPr lang="en-US"/>
        </a:p>
      </dgm:t>
    </dgm:pt>
    <dgm:pt modelId="{72FAB374-1083-44A3-A667-C16F944AAE10}">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America’s population, in general, is aging with less potential applicants between ages 21 and 35 than in the past.</a:t>
          </a:r>
        </a:p>
      </dgm:t>
    </dgm:pt>
    <dgm:pt modelId="{6381010D-4C80-422E-AD02-D3F6E2EB54E4}" type="parTrans" cxnId="{C2589790-FBC8-4AC2-9169-D71E267AE119}">
      <dgm:prSet/>
      <dgm:spPr/>
      <dgm:t>
        <a:bodyPr/>
        <a:lstStyle/>
        <a:p>
          <a:endParaRPr lang="en-US"/>
        </a:p>
      </dgm:t>
    </dgm:pt>
    <dgm:pt modelId="{599BDC77-55DC-47BD-B10E-D449CC2EA975}" type="sibTrans" cxnId="{C2589790-FBC8-4AC2-9169-D71E267AE119}">
      <dgm:prSet/>
      <dgm:spPr/>
      <dgm:t>
        <a:bodyPr/>
        <a:lstStyle/>
        <a:p>
          <a:endParaRPr lang="en-US"/>
        </a:p>
      </dgm:t>
    </dgm:pt>
    <dgm:pt modelId="{FB84FED6-A8AE-4595-BFC6-773D24FA3248}">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Applicants can be more mature and have more life-experience even if their careers might not be as long as a younger recruit</a:t>
          </a:r>
          <a:r>
            <a:rPr lang="en-US" dirty="0">
              <a:solidFill>
                <a:schemeClr val="tx2">
                  <a:lumMod val="75000"/>
                </a:schemeClr>
              </a:solidFill>
            </a:rPr>
            <a:t>.</a:t>
          </a:r>
        </a:p>
      </dgm:t>
    </dgm:pt>
    <dgm:pt modelId="{7CB6B752-767D-4934-B686-99915BE8597A}" type="parTrans" cxnId="{20A3B9F8-CF6F-4CBE-8FCB-AE4D3125F9A9}">
      <dgm:prSet/>
      <dgm:spPr/>
      <dgm:t>
        <a:bodyPr/>
        <a:lstStyle/>
        <a:p>
          <a:endParaRPr lang="en-US"/>
        </a:p>
      </dgm:t>
    </dgm:pt>
    <dgm:pt modelId="{5FFE0678-E5CA-46BD-8CD8-ABDD00274DBB}" type="sibTrans" cxnId="{20A3B9F8-CF6F-4CBE-8FCB-AE4D3125F9A9}">
      <dgm:prSet/>
      <dgm:spPr/>
      <dgm:t>
        <a:bodyPr/>
        <a:lstStyle/>
        <a:p>
          <a:endParaRPr lang="en-US"/>
        </a:p>
      </dgm:t>
    </dgm:pt>
    <dgm:pt modelId="{B58916CE-A2A6-4BF3-81F8-136B7728ED68}">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Diversity means variety and employee age &amp; experiences can benefit an organization greatly</a:t>
          </a:r>
          <a:r>
            <a:rPr lang="en-US" dirty="0">
              <a:solidFill>
                <a:schemeClr val="tx2">
                  <a:lumMod val="75000"/>
                </a:schemeClr>
              </a:solidFill>
            </a:rPr>
            <a:t>.</a:t>
          </a:r>
        </a:p>
      </dgm:t>
    </dgm:pt>
    <dgm:pt modelId="{8EA5B1B6-AB66-4EA1-B171-7DFAD2686BEB}" type="parTrans" cxnId="{E9E0A029-358A-4C25-8A2D-B3B53DF9E35B}">
      <dgm:prSet/>
      <dgm:spPr/>
      <dgm:t>
        <a:bodyPr/>
        <a:lstStyle/>
        <a:p>
          <a:endParaRPr lang="en-US"/>
        </a:p>
      </dgm:t>
    </dgm:pt>
    <dgm:pt modelId="{1CA67EA4-0548-4E7A-B534-280735379005}" type="sibTrans" cxnId="{E9E0A029-358A-4C25-8A2D-B3B53DF9E35B}">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7">
        <dgm:presLayoutVars>
          <dgm:chMax val="0"/>
          <dgm:bulletEnabled val="1"/>
        </dgm:presLayoutVars>
      </dgm:prSet>
      <dgm:spPr/>
    </dgm:pt>
    <dgm:pt modelId="{5DD56121-54C2-41CD-807D-78E09CB50520}" type="pres">
      <dgm:prSet presAssocID="{F899A098-256F-4E4D-A69F-6CBFC98D7E7F}" presName="spacer" presStyleCnt="0"/>
      <dgm:spPr/>
    </dgm:pt>
    <dgm:pt modelId="{301F8EA1-6FF0-401F-825C-4673B2B83F34}" type="pres">
      <dgm:prSet presAssocID="{7036193F-5187-4057-AFD2-8871FDB932B3}" presName="parentText" presStyleLbl="node1" presStyleIdx="1" presStyleCnt="7">
        <dgm:presLayoutVars>
          <dgm:chMax val="0"/>
          <dgm:bulletEnabled val="1"/>
        </dgm:presLayoutVars>
      </dgm:prSet>
      <dgm:spPr/>
    </dgm:pt>
    <dgm:pt modelId="{9818B33A-8C9A-415D-B82D-9944846EC5F0}" type="pres">
      <dgm:prSet presAssocID="{0152172C-C0ED-42F6-8CF5-03D0D2028F82}" presName="spacer" presStyleCnt="0"/>
      <dgm:spPr/>
    </dgm:pt>
    <dgm:pt modelId="{9B22BA48-E53A-438A-8A2B-66A5456740A7}" type="pres">
      <dgm:prSet presAssocID="{A6BD83B2-7390-4972-8516-BC41117374FB}" presName="parentText" presStyleLbl="node1" presStyleIdx="2" presStyleCnt="7">
        <dgm:presLayoutVars>
          <dgm:chMax val="0"/>
          <dgm:bulletEnabled val="1"/>
        </dgm:presLayoutVars>
      </dgm:prSet>
      <dgm:spPr/>
    </dgm:pt>
    <dgm:pt modelId="{04DC6562-C06E-44DF-A3B4-1EDBEB3E9CCD}" type="pres">
      <dgm:prSet presAssocID="{BB992D59-39AB-4EA4-B660-7B41C39E945C}" presName="spacer" presStyleCnt="0"/>
      <dgm:spPr/>
    </dgm:pt>
    <dgm:pt modelId="{6317F6FF-25BE-47B9-9CE0-3A3F8F2CB7DA}" type="pres">
      <dgm:prSet presAssocID="{FB33D310-CCED-4F02-B41C-3AC70F7C989D}" presName="parentText" presStyleLbl="node1" presStyleIdx="3" presStyleCnt="7">
        <dgm:presLayoutVars>
          <dgm:chMax val="0"/>
          <dgm:bulletEnabled val="1"/>
        </dgm:presLayoutVars>
      </dgm:prSet>
      <dgm:spPr/>
    </dgm:pt>
    <dgm:pt modelId="{54E8396B-B2BD-40A5-9AA9-CB11A6211E76}" type="pres">
      <dgm:prSet presAssocID="{B137ADB9-CEE4-4C43-BEA8-12BE22B835C3}" presName="spacer" presStyleCnt="0"/>
      <dgm:spPr/>
    </dgm:pt>
    <dgm:pt modelId="{9CE18D06-9E3F-42A0-AA51-8519A2C8471D}" type="pres">
      <dgm:prSet presAssocID="{72FAB374-1083-44A3-A667-C16F944AAE10}" presName="parentText" presStyleLbl="node1" presStyleIdx="4" presStyleCnt="7">
        <dgm:presLayoutVars>
          <dgm:chMax val="0"/>
          <dgm:bulletEnabled val="1"/>
        </dgm:presLayoutVars>
      </dgm:prSet>
      <dgm:spPr/>
    </dgm:pt>
    <dgm:pt modelId="{CC86423F-293D-4A10-BF01-15749FA7F0A1}" type="pres">
      <dgm:prSet presAssocID="{599BDC77-55DC-47BD-B10E-D449CC2EA975}" presName="spacer" presStyleCnt="0"/>
      <dgm:spPr/>
    </dgm:pt>
    <dgm:pt modelId="{9E170478-454D-4E1B-8051-AB696290DE80}" type="pres">
      <dgm:prSet presAssocID="{FB84FED6-A8AE-4595-BFC6-773D24FA3248}" presName="parentText" presStyleLbl="node1" presStyleIdx="5" presStyleCnt="7">
        <dgm:presLayoutVars>
          <dgm:chMax val="0"/>
          <dgm:bulletEnabled val="1"/>
        </dgm:presLayoutVars>
      </dgm:prSet>
      <dgm:spPr/>
    </dgm:pt>
    <dgm:pt modelId="{98123976-8FE2-4AFB-9FAB-C732BB16FD6A}" type="pres">
      <dgm:prSet presAssocID="{5FFE0678-E5CA-46BD-8CD8-ABDD00274DBB}" presName="spacer" presStyleCnt="0"/>
      <dgm:spPr/>
    </dgm:pt>
    <dgm:pt modelId="{F16A3A84-1F3A-4ABA-9D44-863DA2359347}" type="pres">
      <dgm:prSet presAssocID="{B58916CE-A2A6-4BF3-81F8-136B7728ED68}" presName="parentText" presStyleLbl="node1" presStyleIdx="6" presStyleCnt="7">
        <dgm:presLayoutVars>
          <dgm:chMax val="0"/>
          <dgm:bulletEnabled val="1"/>
        </dgm:presLayoutVars>
      </dgm:prSet>
      <dgm:spPr/>
    </dgm:pt>
  </dgm:ptLst>
  <dgm:cxnLst>
    <dgm:cxn modelId="{692D8705-19D5-41F7-A0EF-23EC4167CC91}" srcId="{8EA381E5-FE6E-459E-98AF-083038FFCAF1}" destId="{FB33D310-CCED-4F02-B41C-3AC70F7C989D}" srcOrd="3" destOrd="0" parTransId="{BC6C43D9-3175-43AC-B6FC-15076E799735}" sibTransId="{B137ADB9-CEE4-4C43-BEA8-12BE22B835C3}"/>
    <dgm:cxn modelId="{E9E0A029-358A-4C25-8A2D-B3B53DF9E35B}" srcId="{8EA381E5-FE6E-459E-98AF-083038FFCAF1}" destId="{B58916CE-A2A6-4BF3-81F8-136B7728ED68}" srcOrd="6" destOrd="0" parTransId="{8EA5B1B6-AB66-4EA1-B171-7DFAD2686BEB}" sibTransId="{1CA67EA4-0548-4E7A-B534-280735379005}"/>
    <dgm:cxn modelId="{C3E15C3E-0A81-42E2-87F8-3A05FB2DE23F}" type="presOf" srcId="{A6BD83B2-7390-4972-8516-BC41117374FB}" destId="{9B22BA48-E53A-438A-8A2B-66A5456740A7}" srcOrd="0" destOrd="0" presId="urn:microsoft.com/office/officeart/2005/8/layout/vList2"/>
    <dgm:cxn modelId="{D1C0A049-3E88-4BFC-9E24-56D86E1293B4}" srcId="{8EA381E5-FE6E-459E-98AF-083038FFCAF1}" destId="{A6BD83B2-7390-4972-8516-BC41117374FB}" srcOrd="2" destOrd="0" parTransId="{1FB26189-D99B-46F0-8C37-F99828C54771}" sibTransId="{BB992D59-39AB-4EA4-B660-7B41C39E945C}"/>
    <dgm:cxn modelId="{69167957-4901-4FBE-9194-ECACE4BDA563}" type="presOf" srcId="{72FAB374-1083-44A3-A667-C16F944AAE10}" destId="{9CE18D06-9E3F-42A0-AA51-8519A2C8471D}"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AC42B38D-AB83-458B-9C9C-8734F90411DD}" type="presOf" srcId="{7036193F-5187-4057-AFD2-8871FDB932B3}" destId="{301F8EA1-6FF0-401F-825C-4673B2B83F34}" srcOrd="0" destOrd="0" presId="urn:microsoft.com/office/officeart/2005/8/layout/vList2"/>
    <dgm:cxn modelId="{2EAE3A8F-5175-4F1A-8C49-0AAAFA48BDBA}" type="presOf" srcId="{FB33D310-CCED-4F02-B41C-3AC70F7C989D}" destId="{6317F6FF-25BE-47B9-9CE0-3A3F8F2CB7DA}" srcOrd="0" destOrd="0" presId="urn:microsoft.com/office/officeart/2005/8/layout/vList2"/>
    <dgm:cxn modelId="{C2589790-FBC8-4AC2-9169-D71E267AE119}" srcId="{8EA381E5-FE6E-459E-98AF-083038FFCAF1}" destId="{72FAB374-1083-44A3-A667-C16F944AAE10}" srcOrd="4" destOrd="0" parTransId="{6381010D-4C80-422E-AD02-D3F6E2EB54E4}" sibTransId="{599BDC77-55DC-47BD-B10E-D449CC2EA975}"/>
    <dgm:cxn modelId="{E3912293-60CB-4D30-B7DF-B349CB6FC521}" type="presOf" srcId="{6760A66F-3595-4A81-AD21-0CCB58E164BF}" destId="{8C454B4B-74B3-45ED-8F3F-2E819FC22148}" srcOrd="0" destOrd="0" presId="urn:microsoft.com/office/officeart/2005/8/layout/vList2"/>
    <dgm:cxn modelId="{17F89AA2-7017-4578-B91F-0F42F25FD045}" srcId="{8EA381E5-FE6E-459E-98AF-083038FFCAF1}" destId="{7036193F-5187-4057-AFD2-8871FDB932B3}" srcOrd="1" destOrd="0" parTransId="{70C5B7DB-DEF7-4495-9AE3-09D82840DD94}" sibTransId="{0152172C-C0ED-42F6-8CF5-03D0D2028F82}"/>
    <dgm:cxn modelId="{FD4526B7-ACB8-46E3-ABC1-2C8DF814728C}" type="presOf" srcId="{FB84FED6-A8AE-4595-BFC6-773D24FA3248}" destId="{9E170478-454D-4E1B-8051-AB696290DE80}" srcOrd="0" destOrd="0" presId="urn:microsoft.com/office/officeart/2005/8/layout/vList2"/>
    <dgm:cxn modelId="{541776CB-4275-48AF-9D4F-909FBA0A05E8}" type="presOf" srcId="{B58916CE-A2A6-4BF3-81F8-136B7728ED68}" destId="{F16A3A84-1F3A-4ABA-9D44-863DA2359347}" srcOrd="0" destOrd="0" presId="urn:microsoft.com/office/officeart/2005/8/layout/vList2"/>
    <dgm:cxn modelId="{490B62D2-E183-40AC-A9BE-987137B54A3D}" srcId="{8EA381E5-FE6E-459E-98AF-083038FFCAF1}" destId="{6760A66F-3595-4A81-AD21-0CCB58E164BF}" srcOrd="0" destOrd="0" parTransId="{61F108F6-FC1D-49AA-8F60-361F70691F6B}" sibTransId="{F899A098-256F-4E4D-A69F-6CBFC98D7E7F}"/>
    <dgm:cxn modelId="{20A3B9F8-CF6F-4CBE-8FCB-AE4D3125F9A9}" srcId="{8EA381E5-FE6E-459E-98AF-083038FFCAF1}" destId="{FB84FED6-A8AE-4595-BFC6-773D24FA3248}" srcOrd="5" destOrd="0" parTransId="{7CB6B752-767D-4934-B686-99915BE8597A}" sibTransId="{5FFE0678-E5CA-46BD-8CD8-ABDD00274DBB}"/>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88753222-DE49-4A8D-9C0B-F04D6A44E5C9}" type="presParOf" srcId="{67F2998F-7055-40AB-B826-A4E43A8CF4DE}" destId="{301F8EA1-6FF0-401F-825C-4673B2B83F34}" srcOrd="2" destOrd="0" presId="urn:microsoft.com/office/officeart/2005/8/layout/vList2"/>
    <dgm:cxn modelId="{1831FBD2-2AEB-49E1-8AE6-B993C64D83D0}" type="presParOf" srcId="{67F2998F-7055-40AB-B826-A4E43A8CF4DE}" destId="{9818B33A-8C9A-415D-B82D-9944846EC5F0}" srcOrd="3" destOrd="0" presId="urn:microsoft.com/office/officeart/2005/8/layout/vList2"/>
    <dgm:cxn modelId="{37BE8F1F-818C-4D9D-B495-09DFBDD42666}" type="presParOf" srcId="{67F2998F-7055-40AB-B826-A4E43A8CF4DE}" destId="{9B22BA48-E53A-438A-8A2B-66A5456740A7}" srcOrd="4" destOrd="0" presId="urn:microsoft.com/office/officeart/2005/8/layout/vList2"/>
    <dgm:cxn modelId="{74D51A73-4AD2-4531-BBFA-750288D41197}" type="presParOf" srcId="{67F2998F-7055-40AB-B826-A4E43A8CF4DE}" destId="{04DC6562-C06E-44DF-A3B4-1EDBEB3E9CCD}" srcOrd="5" destOrd="0" presId="urn:microsoft.com/office/officeart/2005/8/layout/vList2"/>
    <dgm:cxn modelId="{97601CEF-DC07-4EBB-B76F-96F59BA03F0F}" type="presParOf" srcId="{67F2998F-7055-40AB-B826-A4E43A8CF4DE}" destId="{6317F6FF-25BE-47B9-9CE0-3A3F8F2CB7DA}" srcOrd="6" destOrd="0" presId="urn:microsoft.com/office/officeart/2005/8/layout/vList2"/>
    <dgm:cxn modelId="{EE68CBED-E454-4921-8AC9-7B7721324CE1}" type="presParOf" srcId="{67F2998F-7055-40AB-B826-A4E43A8CF4DE}" destId="{54E8396B-B2BD-40A5-9AA9-CB11A6211E76}" srcOrd="7" destOrd="0" presId="urn:microsoft.com/office/officeart/2005/8/layout/vList2"/>
    <dgm:cxn modelId="{E35B41BE-2A19-494F-8A0C-FF0324EB3076}" type="presParOf" srcId="{67F2998F-7055-40AB-B826-A4E43A8CF4DE}" destId="{9CE18D06-9E3F-42A0-AA51-8519A2C8471D}" srcOrd="8" destOrd="0" presId="urn:microsoft.com/office/officeart/2005/8/layout/vList2"/>
    <dgm:cxn modelId="{FDCDE9CE-04F6-4661-9F57-4354A4254E30}" type="presParOf" srcId="{67F2998F-7055-40AB-B826-A4E43A8CF4DE}" destId="{CC86423F-293D-4A10-BF01-15749FA7F0A1}" srcOrd="9" destOrd="0" presId="urn:microsoft.com/office/officeart/2005/8/layout/vList2"/>
    <dgm:cxn modelId="{FE2A7736-1893-48D2-989D-C6CC5D4D8CAD}" type="presParOf" srcId="{67F2998F-7055-40AB-B826-A4E43A8CF4DE}" destId="{9E170478-454D-4E1B-8051-AB696290DE80}" srcOrd="10" destOrd="0" presId="urn:microsoft.com/office/officeart/2005/8/layout/vList2"/>
    <dgm:cxn modelId="{C47964F4-3A37-48C1-8A20-CE1077ED6C52}" type="presParOf" srcId="{67F2998F-7055-40AB-B826-A4E43A8CF4DE}" destId="{98123976-8FE2-4AFB-9FAB-C732BB16FD6A}" srcOrd="11" destOrd="0" presId="urn:microsoft.com/office/officeart/2005/8/layout/vList2"/>
    <dgm:cxn modelId="{3C8BC2F8-0D3F-4D82-9AE9-53143CED7CE5}" type="presParOf" srcId="{67F2998F-7055-40AB-B826-A4E43A8CF4DE}" destId="{F16A3A84-1F3A-4ABA-9D44-863DA235934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7036193F-5187-4057-AFD2-8871FDB932B3}">
      <dgm:prSet/>
      <dgm:spPr/>
      <dgm:t>
        <a:bodyPr/>
        <a:lstStyle/>
        <a:p>
          <a:r>
            <a:rPr lang="en-US" dirty="0"/>
            <a:t>Who are we looking for as an employee?</a:t>
          </a:r>
        </a:p>
      </dgm:t>
    </dgm:pt>
    <dgm:pt modelId="{70C5B7DB-DEF7-4495-9AE3-09D82840DD94}" type="parTrans" cxnId="{17F89AA2-7017-4578-B91F-0F42F25FD045}">
      <dgm:prSet/>
      <dgm:spPr/>
      <dgm:t>
        <a:bodyPr/>
        <a:lstStyle/>
        <a:p>
          <a:endParaRPr lang="en-US"/>
        </a:p>
      </dgm:t>
    </dgm:pt>
    <dgm:pt modelId="{0152172C-C0ED-42F6-8CF5-03D0D2028F82}" type="sibTrans" cxnId="{17F89AA2-7017-4578-B91F-0F42F25FD045}">
      <dgm:prSet/>
      <dgm:spPr/>
      <dgm:t>
        <a:bodyPr/>
        <a:lstStyle/>
        <a:p>
          <a:endParaRPr lang="en-US"/>
        </a:p>
      </dgm:t>
    </dgm:pt>
    <dgm:pt modelId="{68103335-8D89-4087-88F1-6BED1D9E608B}">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Studies have shown agencies should consider developing a Recruiting Team</a:t>
          </a:r>
          <a:endParaRPr lang="en-US" dirty="0">
            <a:solidFill>
              <a:schemeClr val="tx2">
                <a:lumMod val="75000"/>
              </a:schemeClr>
            </a:solidFill>
          </a:endParaRPr>
        </a:p>
      </dgm:t>
    </dgm:pt>
    <dgm:pt modelId="{0F2246EC-2F56-408C-BC0F-C689E6CCC112}" type="parTrans" cxnId="{EC7E51DB-2D3B-4CC7-A77F-08DDE1FAE5D9}">
      <dgm:prSet/>
      <dgm:spPr/>
      <dgm:t>
        <a:bodyPr/>
        <a:lstStyle/>
        <a:p>
          <a:endParaRPr lang="en-US"/>
        </a:p>
      </dgm:t>
    </dgm:pt>
    <dgm:pt modelId="{881A64ED-9E14-4181-95B6-F8CD99326F93}" type="sibTrans" cxnId="{EC7E51DB-2D3B-4CC7-A77F-08DDE1FAE5D9}">
      <dgm:prSet/>
      <dgm:spPr/>
      <dgm:t>
        <a:bodyPr/>
        <a:lstStyle/>
        <a:p>
          <a:endParaRPr lang="en-US"/>
        </a:p>
      </dgm:t>
    </dgm:pt>
    <dgm:pt modelId="{588302F4-0CF6-4829-9CFD-A6A06DD44FE7}">
      <dgm:prSet/>
      <dgm:spPr/>
      <dgm:t>
        <a:bodyPr/>
        <a:lstStyle/>
        <a:p>
          <a:r>
            <a:rPr lang="en-US" dirty="0"/>
            <a:t>Select diverse personnel that represent the agency well. Self-motivated and personable. Demonstrate agency commitment to demographic diversity.</a:t>
          </a:r>
        </a:p>
      </dgm:t>
    </dgm:pt>
    <dgm:pt modelId="{062D4989-6827-4409-A3E0-5E795B7F26C7}" type="parTrans" cxnId="{46F9B75E-D1D0-4471-A3F8-822696D7CB8D}">
      <dgm:prSet/>
      <dgm:spPr/>
      <dgm:t>
        <a:bodyPr/>
        <a:lstStyle/>
        <a:p>
          <a:endParaRPr lang="en-US"/>
        </a:p>
      </dgm:t>
    </dgm:pt>
    <dgm:pt modelId="{3686013F-6EA6-4BD6-9ADD-3C15D097B2D2}" type="sibTrans" cxnId="{46F9B75E-D1D0-4471-A3F8-822696D7CB8D}">
      <dgm:prSet/>
      <dgm:spPr/>
      <dgm:t>
        <a:bodyPr/>
        <a:lstStyle/>
        <a:p>
          <a:endParaRPr lang="en-US"/>
        </a:p>
      </dgm:t>
    </dgm:pt>
    <dgm:pt modelId="{41DEE2D0-51CC-432F-B0B4-BEC31E83744A}">
      <dgm:prSet/>
      <dgm:spPr/>
      <dgm:t>
        <a:bodyPr/>
        <a:lstStyle/>
        <a:p>
          <a:r>
            <a:rPr lang="en-US" dirty="0"/>
            <a:t>Select a Recruiting Team Coordinator. Consider a first line supervisor who also will have oversight. Give them the support they need to succeed.</a:t>
          </a:r>
        </a:p>
      </dgm:t>
    </dgm:pt>
    <dgm:pt modelId="{620777D9-04C9-4796-9985-14F689306A43}" type="parTrans" cxnId="{840C365E-25AC-4EE1-8F64-E239B2ED74E0}">
      <dgm:prSet/>
      <dgm:spPr/>
      <dgm:t>
        <a:bodyPr/>
        <a:lstStyle/>
        <a:p>
          <a:endParaRPr lang="en-US"/>
        </a:p>
      </dgm:t>
    </dgm:pt>
    <dgm:pt modelId="{BC0DFF46-9D7A-4913-A3B8-24727CE5DDB5}" type="sibTrans" cxnId="{840C365E-25AC-4EE1-8F64-E239B2ED74E0}">
      <dgm:prSet/>
      <dgm:spPr/>
      <dgm:t>
        <a:bodyPr/>
        <a:lstStyle/>
        <a:p>
          <a:endParaRPr lang="en-US"/>
        </a:p>
      </dgm:t>
    </dgm:pt>
    <dgm:pt modelId="{E4266797-F332-4AFF-AA81-AA546D0A35AE}">
      <dgm:prSet/>
      <dgm:spPr/>
      <dgm:t>
        <a:bodyPr/>
        <a:lstStyle/>
        <a:p>
          <a:r>
            <a:rPr lang="en-US" dirty="0"/>
            <a:t>Ensure time is given for the team to develop relationships with the community, youth and local academies/schools/universities.</a:t>
          </a:r>
        </a:p>
      </dgm:t>
    </dgm:pt>
    <dgm:pt modelId="{2FA2648D-34FB-42A4-85C4-CE6DA8584FEF}" type="parTrans" cxnId="{F0E1003F-FCF6-4B3A-A655-5D9E38F37A91}">
      <dgm:prSet/>
      <dgm:spPr/>
      <dgm:t>
        <a:bodyPr/>
        <a:lstStyle/>
        <a:p>
          <a:endParaRPr lang="en-US"/>
        </a:p>
      </dgm:t>
    </dgm:pt>
    <dgm:pt modelId="{6E79F089-3327-4BBA-B964-BF19AE27A9A9}" type="sibTrans" cxnId="{F0E1003F-FCF6-4B3A-A655-5D9E38F37A91}">
      <dgm:prSet/>
      <dgm:spPr/>
      <dgm:t>
        <a:bodyPr/>
        <a:lstStyle/>
        <a:p>
          <a:endParaRPr lang="en-US"/>
        </a:p>
      </dgm:t>
    </dgm:pt>
    <dgm:pt modelId="{69C62669-4BB3-49C8-8022-EBC85502945E}">
      <dgm:prSet/>
      <dgm:spPr/>
      <dgm:t>
        <a:bodyPr/>
        <a:lstStyle/>
        <a:p>
          <a:r>
            <a:rPr lang="en-US" dirty="0"/>
            <a:t>Provide EEO training to the team.</a:t>
          </a:r>
        </a:p>
      </dgm:t>
    </dgm:pt>
    <dgm:pt modelId="{61154534-2E3C-428B-A95C-5C2D6060F62B}" type="parTrans" cxnId="{A6D788F2-807D-40E1-9707-A25D295C0B66}">
      <dgm:prSet/>
      <dgm:spPr/>
      <dgm:t>
        <a:bodyPr/>
        <a:lstStyle/>
        <a:p>
          <a:endParaRPr lang="en-US"/>
        </a:p>
      </dgm:t>
    </dgm:pt>
    <dgm:pt modelId="{B72E94B1-6064-4E53-AAF3-41526A0A75F5}" type="sibTrans" cxnId="{A6D788F2-807D-40E1-9707-A25D295C0B66}">
      <dgm:prSet/>
      <dgm:spPr/>
      <dgm:t>
        <a:bodyPr/>
        <a:lstStyle/>
        <a:p>
          <a:endParaRPr lang="en-US"/>
        </a:p>
      </dgm:t>
    </dgm:pt>
    <dgm:pt modelId="{7A479E2F-FDD1-4A47-9F02-DB55DFFC7D73}">
      <dgm:prSet/>
      <dgm:spPr/>
      <dgm:t>
        <a:bodyPr/>
        <a:lstStyle/>
        <a:p>
          <a:r>
            <a:rPr lang="en-US" dirty="0"/>
            <a:t>Obtain feedback from the team members.</a:t>
          </a:r>
        </a:p>
      </dgm:t>
    </dgm:pt>
    <dgm:pt modelId="{0DAE7C84-397F-47C8-B47D-AD0E4E94698E}" type="parTrans" cxnId="{684763E2-1DFA-44E8-9655-5ED50B40B877}">
      <dgm:prSet/>
      <dgm:spPr/>
      <dgm:t>
        <a:bodyPr/>
        <a:lstStyle/>
        <a:p>
          <a:endParaRPr lang="en-US"/>
        </a:p>
      </dgm:t>
    </dgm:pt>
    <dgm:pt modelId="{58BCA22B-4CBF-48C6-BF5D-954AA6C5B607}" type="sibTrans" cxnId="{684763E2-1DFA-44E8-9655-5ED50B40B877}">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8">
        <dgm:presLayoutVars>
          <dgm:chMax val="0"/>
          <dgm:bulletEnabled val="1"/>
        </dgm:presLayoutVars>
      </dgm:prSet>
      <dgm:spPr/>
    </dgm:pt>
    <dgm:pt modelId="{5DD56121-54C2-41CD-807D-78E09CB50520}" type="pres">
      <dgm:prSet presAssocID="{F899A098-256F-4E4D-A69F-6CBFC98D7E7F}" presName="spacer" presStyleCnt="0"/>
      <dgm:spPr/>
    </dgm:pt>
    <dgm:pt modelId="{301F8EA1-6FF0-401F-825C-4673B2B83F34}" type="pres">
      <dgm:prSet presAssocID="{7036193F-5187-4057-AFD2-8871FDB932B3}" presName="parentText" presStyleLbl="node1" presStyleIdx="1" presStyleCnt="8">
        <dgm:presLayoutVars>
          <dgm:chMax val="0"/>
          <dgm:bulletEnabled val="1"/>
        </dgm:presLayoutVars>
      </dgm:prSet>
      <dgm:spPr/>
    </dgm:pt>
    <dgm:pt modelId="{9818B33A-8C9A-415D-B82D-9944846EC5F0}" type="pres">
      <dgm:prSet presAssocID="{0152172C-C0ED-42F6-8CF5-03D0D2028F82}" presName="spacer" presStyleCnt="0"/>
      <dgm:spPr/>
    </dgm:pt>
    <dgm:pt modelId="{597C9560-E3E6-4493-A566-EC7D53C0D670}" type="pres">
      <dgm:prSet presAssocID="{68103335-8D89-4087-88F1-6BED1D9E608B}" presName="parentText" presStyleLbl="node1" presStyleIdx="2" presStyleCnt="8">
        <dgm:presLayoutVars>
          <dgm:chMax val="0"/>
          <dgm:bulletEnabled val="1"/>
        </dgm:presLayoutVars>
      </dgm:prSet>
      <dgm:spPr/>
    </dgm:pt>
    <dgm:pt modelId="{3755EEA5-D1F6-4C0F-9E20-00DF19A83F11}" type="pres">
      <dgm:prSet presAssocID="{881A64ED-9E14-4181-95B6-F8CD99326F93}" presName="spacer" presStyleCnt="0"/>
      <dgm:spPr/>
    </dgm:pt>
    <dgm:pt modelId="{3D32A858-9A2E-4732-A81B-DBF7CF31E711}" type="pres">
      <dgm:prSet presAssocID="{588302F4-0CF6-4829-9CFD-A6A06DD44FE7}" presName="parentText" presStyleLbl="node1" presStyleIdx="3" presStyleCnt="8">
        <dgm:presLayoutVars>
          <dgm:chMax val="0"/>
          <dgm:bulletEnabled val="1"/>
        </dgm:presLayoutVars>
      </dgm:prSet>
      <dgm:spPr/>
    </dgm:pt>
    <dgm:pt modelId="{7D0AB763-E154-4DE5-B73B-680505A4A4A5}" type="pres">
      <dgm:prSet presAssocID="{3686013F-6EA6-4BD6-9ADD-3C15D097B2D2}" presName="spacer" presStyleCnt="0"/>
      <dgm:spPr/>
    </dgm:pt>
    <dgm:pt modelId="{C688BD44-894A-40CC-B104-E75ADFD1C00B}" type="pres">
      <dgm:prSet presAssocID="{41DEE2D0-51CC-432F-B0B4-BEC31E83744A}" presName="parentText" presStyleLbl="node1" presStyleIdx="4" presStyleCnt="8">
        <dgm:presLayoutVars>
          <dgm:chMax val="0"/>
          <dgm:bulletEnabled val="1"/>
        </dgm:presLayoutVars>
      </dgm:prSet>
      <dgm:spPr/>
    </dgm:pt>
    <dgm:pt modelId="{3A8B2E1B-FD34-4B06-B106-36D6F4ED22A6}" type="pres">
      <dgm:prSet presAssocID="{BC0DFF46-9D7A-4913-A3B8-24727CE5DDB5}" presName="spacer" presStyleCnt="0"/>
      <dgm:spPr/>
    </dgm:pt>
    <dgm:pt modelId="{5456637D-31D4-4BF1-AC42-BAE922567C60}" type="pres">
      <dgm:prSet presAssocID="{E4266797-F332-4AFF-AA81-AA546D0A35AE}" presName="parentText" presStyleLbl="node1" presStyleIdx="5" presStyleCnt="8">
        <dgm:presLayoutVars>
          <dgm:chMax val="0"/>
          <dgm:bulletEnabled val="1"/>
        </dgm:presLayoutVars>
      </dgm:prSet>
      <dgm:spPr/>
    </dgm:pt>
    <dgm:pt modelId="{37940491-A06D-44C3-AD7C-6A73D69D6FCF}" type="pres">
      <dgm:prSet presAssocID="{6E79F089-3327-4BBA-B964-BF19AE27A9A9}" presName="spacer" presStyleCnt="0"/>
      <dgm:spPr/>
    </dgm:pt>
    <dgm:pt modelId="{755BE210-9E38-41EF-9BD8-5F49F73F56E3}" type="pres">
      <dgm:prSet presAssocID="{69C62669-4BB3-49C8-8022-EBC85502945E}" presName="parentText" presStyleLbl="node1" presStyleIdx="6" presStyleCnt="8">
        <dgm:presLayoutVars>
          <dgm:chMax val="0"/>
          <dgm:bulletEnabled val="1"/>
        </dgm:presLayoutVars>
      </dgm:prSet>
      <dgm:spPr/>
    </dgm:pt>
    <dgm:pt modelId="{637C8AB0-FFE7-4532-A9AA-1B590A3E5AF6}" type="pres">
      <dgm:prSet presAssocID="{B72E94B1-6064-4E53-AAF3-41526A0A75F5}" presName="spacer" presStyleCnt="0"/>
      <dgm:spPr/>
    </dgm:pt>
    <dgm:pt modelId="{E409A110-A643-467B-A9A4-1C13CFAD0132}" type="pres">
      <dgm:prSet presAssocID="{7A479E2F-FDD1-4A47-9F02-DB55DFFC7D73}" presName="parentText" presStyleLbl="node1" presStyleIdx="7" presStyleCnt="8">
        <dgm:presLayoutVars>
          <dgm:chMax val="0"/>
          <dgm:bulletEnabled val="1"/>
        </dgm:presLayoutVars>
      </dgm:prSet>
      <dgm:spPr/>
    </dgm:pt>
  </dgm:ptLst>
  <dgm:cxnLst>
    <dgm:cxn modelId="{4E4ED92D-B8E4-43FA-BE0E-CFA16BD71FAA}" type="presOf" srcId="{588302F4-0CF6-4829-9CFD-A6A06DD44FE7}" destId="{3D32A858-9A2E-4732-A81B-DBF7CF31E711}" srcOrd="0" destOrd="0" presId="urn:microsoft.com/office/officeart/2005/8/layout/vList2"/>
    <dgm:cxn modelId="{F0E1003F-FCF6-4B3A-A655-5D9E38F37A91}" srcId="{8EA381E5-FE6E-459E-98AF-083038FFCAF1}" destId="{E4266797-F332-4AFF-AA81-AA546D0A35AE}" srcOrd="5" destOrd="0" parTransId="{2FA2648D-34FB-42A4-85C4-CE6DA8584FEF}" sibTransId="{6E79F089-3327-4BBA-B964-BF19AE27A9A9}"/>
    <dgm:cxn modelId="{12B0B53F-A97F-46DF-96BF-3F5F3EBFC5C0}" type="presOf" srcId="{69C62669-4BB3-49C8-8022-EBC85502945E}" destId="{755BE210-9E38-41EF-9BD8-5F49F73F56E3}" srcOrd="0" destOrd="0" presId="urn:microsoft.com/office/officeart/2005/8/layout/vList2"/>
    <dgm:cxn modelId="{840C365E-25AC-4EE1-8F64-E239B2ED74E0}" srcId="{8EA381E5-FE6E-459E-98AF-083038FFCAF1}" destId="{41DEE2D0-51CC-432F-B0B4-BEC31E83744A}" srcOrd="4" destOrd="0" parTransId="{620777D9-04C9-4796-9985-14F689306A43}" sibTransId="{BC0DFF46-9D7A-4913-A3B8-24727CE5DDB5}"/>
    <dgm:cxn modelId="{46F9B75E-D1D0-4471-A3F8-822696D7CB8D}" srcId="{8EA381E5-FE6E-459E-98AF-083038FFCAF1}" destId="{588302F4-0CF6-4829-9CFD-A6A06DD44FE7}" srcOrd="3" destOrd="0" parTransId="{062D4989-6827-4409-A3E0-5E795B7F26C7}" sibTransId="{3686013F-6EA6-4BD6-9ADD-3C15D097B2D2}"/>
    <dgm:cxn modelId="{DBBB0F7B-D2D9-40F0-B355-DAE3D4E9CB90}" type="presOf" srcId="{E4266797-F332-4AFF-AA81-AA546D0A35AE}" destId="{5456637D-31D4-4BF1-AC42-BAE922567C60}"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AC42B38D-AB83-458B-9C9C-8734F90411DD}" type="presOf" srcId="{7036193F-5187-4057-AFD2-8871FDB932B3}" destId="{301F8EA1-6FF0-401F-825C-4673B2B83F34}" srcOrd="0" destOrd="0" presId="urn:microsoft.com/office/officeart/2005/8/layout/vList2"/>
    <dgm:cxn modelId="{C897DD90-BC58-4B26-A871-58C94A7012EF}" type="presOf" srcId="{7A479E2F-FDD1-4A47-9F02-DB55DFFC7D73}" destId="{E409A110-A643-467B-A9A4-1C13CFAD0132}"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17F89AA2-7017-4578-B91F-0F42F25FD045}" srcId="{8EA381E5-FE6E-459E-98AF-083038FFCAF1}" destId="{7036193F-5187-4057-AFD2-8871FDB932B3}" srcOrd="1" destOrd="0" parTransId="{70C5B7DB-DEF7-4495-9AE3-09D82840DD94}" sibTransId="{0152172C-C0ED-42F6-8CF5-03D0D2028F82}"/>
    <dgm:cxn modelId="{720E5BA3-4532-4C9F-B113-F7CA3B8F01A7}" type="presOf" srcId="{68103335-8D89-4087-88F1-6BED1D9E608B}" destId="{597C9560-E3E6-4493-A566-EC7D53C0D670}" srcOrd="0" destOrd="0" presId="urn:microsoft.com/office/officeart/2005/8/layout/vList2"/>
    <dgm:cxn modelId="{DE000AC0-07FD-4401-A52A-4AA97DF14A37}" type="presOf" srcId="{41DEE2D0-51CC-432F-B0B4-BEC31E83744A}" destId="{C688BD44-894A-40CC-B104-E75ADFD1C00B}" srcOrd="0" destOrd="0" presId="urn:microsoft.com/office/officeart/2005/8/layout/vList2"/>
    <dgm:cxn modelId="{490B62D2-E183-40AC-A9BE-987137B54A3D}" srcId="{8EA381E5-FE6E-459E-98AF-083038FFCAF1}" destId="{6760A66F-3595-4A81-AD21-0CCB58E164BF}" srcOrd="0" destOrd="0" parTransId="{61F108F6-FC1D-49AA-8F60-361F70691F6B}" sibTransId="{F899A098-256F-4E4D-A69F-6CBFC98D7E7F}"/>
    <dgm:cxn modelId="{EC7E51DB-2D3B-4CC7-A77F-08DDE1FAE5D9}" srcId="{8EA381E5-FE6E-459E-98AF-083038FFCAF1}" destId="{68103335-8D89-4087-88F1-6BED1D9E608B}" srcOrd="2" destOrd="0" parTransId="{0F2246EC-2F56-408C-BC0F-C689E6CCC112}" sibTransId="{881A64ED-9E14-4181-95B6-F8CD99326F93}"/>
    <dgm:cxn modelId="{684763E2-1DFA-44E8-9655-5ED50B40B877}" srcId="{8EA381E5-FE6E-459E-98AF-083038FFCAF1}" destId="{7A479E2F-FDD1-4A47-9F02-DB55DFFC7D73}" srcOrd="7" destOrd="0" parTransId="{0DAE7C84-397F-47C8-B47D-AD0E4E94698E}" sibTransId="{58BCA22B-4CBF-48C6-BF5D-954AA6C5B607}"/>
    <dgm:cxn modelId="{A6D788F2-807D-40E1-9707-A25D295C0B66}" srcId="{8EA381E5-FE6E-459E-98AF-083038FFCAF1}" destId="{69C62669-4BB3-49C8-8022-EBC85502945E}" srcOrd="6" destOrd="0" parTransId="{61154534-2E3C-428B-A95C-5C2D6060F62B}" sibTransId="{B72E94B1-6064-4E53-AAF3-41526A0A75F5}"/>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88753222-DE49-4A8D-9C0B-F04D6A44E5C9}" type="presParOf" srcId="{67F2998F-7055-40AB-B826-A4E43A8CF4DE}" destId="{301F8EA1-6FF0-401F-825C-4673B2B83F34}" srcOrd="2" destOrd="0" presId="urn:microsoft.com/office/officeart/2005/8/layout/vList2"/>
    <dgm:cxn modelId="{1831FBD2-2AEB-49E1-8AE6-B993C64D83D0}" type="presParOf" srcId="{67F2998F-7055-40AB-B826-A4E43A8CF4DE}" destId="{9818B33A-8C9A-415D-B82D-9944846EC5F0}" srcOrd="3" destOrd="0" presId="urn:microsoft.com/office/officeart/2005/8/layout/vList2"/>
    <dgm:cxn modelId="{32BE3201-8DCC-4DAC-B328-55FAD7BFF22A}" type="presParOf" srcId="{67F2998F-7055-40AB-B826-A4E43A8CF4DE}" destId="{597C9560-E3E6-4493-A566-EC7D53C0D670}" srcOrd="4" destOrd="0" presId="urn:microsoft.com/office/officeart/2005/8/layout/vList2"/>
    <dgm:cxn modelId="{CEF3DDC8-BA83-42DE-A333-057829D561C3}" type="presParOf" srcId="{67F2998F-7055-40AB-B826-A4E43A8CF4DE}" destId="{3755EEA5-D1F6-4C0F-9E20-00DF19A83F11}" srcOrd="5" destOrd="0" presId="urn:microsoft.com/office/officeart/2005/8/layout/vList2"/>
    <dgm:cxn modelId="{9F43C3C7-EE70-4F13-A035-03316E94AB09}" type="presParOf" srcId="{67F2998F-7055-40AB-B826-A4E43A8CF4DE}" destId="{3D32A858-9A2E-4732-A81B-DBF7CF31E711}" srcOrd="6" destOrd="0" presId="urn:microsoft.com/office/officeart/2005/8/layout/vList2"/>
    <dgm:cxn modelId="{48DF6067-4DEF-483C-BF59-B1C5DE495AFD}" type="presParOf" srcId="{67F2998F-7055-40AB-B826-A4E43A8CF4DE}" destId="{7D0AB763-E154-4DE5-B73B-680505A4A4A5}" srcOrd="7" destOrd="0" presId="urn:microsoft.com/office/officeart/2005/8/layout/vList2"/>
    <dgm:cxn modelId="{1295ED47-D773-4794-88BD-72A5DD2043A6}" type="presParOf" srcId="{67F2998F-7055-40AB-B826-A4E43A8CF4DE}" destId="{C688BD44-894A-40CC-B104-E75ADFD1C00B}" srcOrd="8" destOrd="0" presId="urn:microsoft.com/office/officeart/2005/8/layout/vList2"/>
    <dgm:cxn modelId="{73835548-F2AE-4E9B-BC9C-6FEA7231DF3C}" type="presParOf" srcId="{67F2998F-7055-40AB-B826-A4E43A8CF4DE}" destId="{3A8B2E1B-FD34-4B06-B106-36D6F4ED22A6}" srcOrd="9" destOrd="0" presId="urn:microsoft.com/office/officeart/2005/8/layout/vList2"/>
    <dgm:cxn modelId="{A3C9F1F0-3D90-46FC-BF21-C6D8E474250E}" type="presParOf" srcId="{67F2998F-7055-40AB-B826-A4E43A8CF4DE}" destId="{5456637D-31D4-4BF1-AC42-BAE922567C60}" srcOrd="10" destOrd="0" presId="urn:microsoft.com/office/officeart/2005/8/layout/vList2"/>
    <dgm:cxn modelId="{7AD659EB-E40D-45F1-8D83-FF5541542E28}" type="presParOf" srcId="{67F2998F-7055-40AB-B826-A4E43A8CF4DE}" destId="{37940491-A06D-44C3-AD7C-6A73D69D6FCF}" srcOrd="11" destOrd="0" presId="urn:microsoft.com/office/officeart/2005/8/layout/vList2"/>
    <dgm:cxn modelId="{D1C3BE7D-5097-471C-AAE9-D9357BD35C3D}" type="presParOf" srcId="{67F2998F-7055-40AB-B826-A4E43A8CF4DE}" destId="{755BE210-9E38-41EF-9BD8-5F49F73F56E3}" srcOrd="12" destOrd="0" presId="urn:microsoft.com/office/officeart/2005/8/layout/vList2"/>
    <dgm:cxn modelId="{EFDD9AF4-69C7-422D-BE99-1E35415328BE}" type="presParOf" srcId="{67F2998F-7055-40AB-B826-A4E43A8CF4DE}" destId="{637C8AB0-FFE7-4532-A9AA-1B590A3E5AF6}" srcOrd="13" destOrd="0" presId="urn:microsoft.com/office/officeart/2005/8/layout/vList2"/>
    <dgm:cxn modelId="{5635D5C1-E791-4CC0-97FD-D0F5DF3C6257}" type="presParOf" srcId="{67F2998F-7055-40AB-B826-A4E43A8CF4DE}" destId="{E409A110-A643-467B-A9A4-1C13CFAD013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8EB36DC6-F363-4309-A800-52C4FFC4D316}">
      <dgm:prSet/>
      <dgm:spPr/>
      <dgm:t>
        <a:bodyPr/>
        <a:lstStyle/>
        <a:p>
          <a:r>
            <a:rPr lang="en-US" dirty="0"/>
            <a:t>Develop Relationships with:</a:t>
          </a:r>
        </a:p>
      </dgm:t>
    </dgm:pt>
    <dgm:pt modelId="{B61C6915-F9EA-45DD-8A2E-882B39D95F86}" type="parTrans" cxnId="{930A8062-2871-4513-B98E-247333ACDAC3}">
      <dgm:prSet/>
      <dgm:spPr/>
      <dgm:t>
        <a:bodyPr/>
        <a:lstStyle/>
        <a:p>
          <a:endParaRPr lang="en-US"/>
        </a:p>
      </dgm:t>
    </dgm:pt>
    <dgm:pt modelId="{971F973E-151F-45D3-A2D5-350D93BE07C3}" type="sibTrans" cxnId="{930A8062-2871-4513-B98E-247333ACDAC3}">
      <dgm:prSet/>
      <dgm:spPr/>
      <dgm:t>
        <a:bodyPr/>
        <a:lstStyle/>
        <a:p>
          <a:endParaRPr lang="en-US"/>
        </a:p>
      </dgm:t>
    </dgm:pt>
    <dgm:pt modelId="{0A6999D5-0259-4F16-B235-B4C6EE55E4E0}">
      <dgm:prSet/>
      <dgm:spPr/>
      <dgm:t>
        <a:bodyPr/>
        <a:lstStyle/>
        <a:p>
          <a:r>
            <a:rPr lang="en-US" dirty="0"/>
            <a:t>Community</a:t>
          </a:r>
        </a:p>
      </dgm:t>
    </dgm:pt>
    <dgm:pt modelId="{933006CE-4275-4697-99F8-E0AD5A635511}" type="parTrans" cxnId="{A6DB4EEE-1F22-494C-B9A0-95E6081979CE}">
      <dgm:prSet/>
      <dgm:spPr/>
      <dgm:t>
        <a:bodyPr/>
        <a:lstStyle/>
        <a:p>
          <a:endParaRPr lang="en-US"/>
        </a:p>
      </dgm:t>
    </dgm:pt>
    <dgm:pt modelId="{A4E136AC-9424-411A-BA1A-07B4E0201195}" type="sibTrans" cxnId="{A6DB4EEE-1F22-494C-B9A0-95E6081979CE}">
      <dgm:prSet/>
      <dgm:spPr/>
      <dgm:t>
        <a:bodyPr/>
        <a:lstStyle/>
        <a:p>
          <a:endParaRPr lang="en-US"/>
        </a:p>
      </dgm:t>
    </dgm:pt>
    <dgm:pt modelId="{6ABDEB4A-3894-4126-8951-7B5E641B7530}">
      <dgm:prSet/>
      <dgm:spPr/>
      <dgm:t>
        <a:bodyPr/>
        <a:lstStyle/>
        <a:p>
          <a:r>
            <a:rPr lang="en-US" dirty="0"/>
            <a:t>Youth</a:t>
          </a:r>
        </a:p>
      </dgm:t>
    </dgm:pt>
    <dgm:pt modelId="{82575711-1F76-4DE1-BBFD-2EF1C272C96A}" type="parTrans" cxnId="{0D6B8AA6-67B3-400F-9471-D145A930A974}">
      <dgm:prSet/>
      <dgm:spPr/>
      <dgm:t>
        <a:bodyPr/>
        <a:lstStyle/>
        <a:p>
          <a:endParaRPr lang="en-US"/>
        </a:p>
      </dgm:t>
    </dgm:pt>
    <dgm:pt modelId="{8CBA781E-EB8D-4C6E-A4C5-32002F68AA35}" type="sibTrans" cxnId="{0D6B8AA6-67B3-400F-9471-D145A930A974}">
      <dgm:prSet/>
      <dgm:spPr/>
      <dgm:t>
        <a:bodyPr/>
        <a:lstStyle/>
        <a:p>
          <a:endParaRPr lang="en-US"/>
        </a:p>
      </dgm:t>
    </dgm:pt>
    <dgm:pt modelId="{639F6B06-6949-4E0B-9DAB-F2DB99277D97}">
      <dgm:prSet/>
      <dgm:spPr/>
      <dgm:t>
        <a:bodyPr/>
        <a:lstStyle/>
        <a:p>
          <a:r>
            <a:rPr lang="en-US" dirty="0"/>
            <a:t>Local Academies</a:t>
          </a:r>
        </a:p>
      </dgm:t>
    </dgm:pt>
    <dgm:pt modelId="{ACDAD72B-88A6-40E8-B7FE-1C3E67D46F3C}" type="parTrans" cxnId="{246450DF-97C0-433C-B656-DB1F161D52FB}">
      <dgm:prSet/>
      <dgm:spPr/>
      <dgm:t>
        <a:bodyPr/>
        <a:lstStyle/>
        <a:p>
          <a:endParaRPr lang="en-US"/>
        </a:p>
      </dgm:t>
    </dgm:pt>
    <dgm:pt modelId="{073A1B23-9C22-4878-AA7B-081E19D3F5B9}" type="sibTrans" cxnId="{246450DF-97C0-433C-B656-DB1F161D52FB}">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5">
        <dgm:presLayoutVars>
          <dgm:chMax val="0"/>
          <dgm:bulletEnabled val="1"/>
        </dgm:presLayoutVars>
      </dgm:prSet>
      <dgm:spPr/>
    </dgm:pt>
    <dgm:pt modelId="{5DD56121-54C2-41CD-807D-78E09CB50520}" type="pres">
      <dgm:prSet presAssocID="{F899A098-256F-4E4D-A69F-6CBFC98D7E7F}" presName="spacer" presStyleCnt="0"/>
      <dgm:spPr/>
    </dgm:pt>
    <dgm:pt modelId="{AAF7F290-A206-4DA0-88B6-58B3AF1DDD74}" type="pres">
      <dgm:prSet presAssocID="{8EB36DC6-F363-4309-A800-52C4FFC4D316}" presName="parentText" presStyleLbl="node1" presStyleIdx="1" presStyleCnt="5">
        <dgm:presLayoutVars>
          <dgm:chMax val="0"/>
          <dgm:bulletEnabled val="1"/>
        </dgm:presLayoutVars>
      </dgm:prSet>
      <dgm:spPr/>
    </dgm:pt>
    <dgm:pt modelId="{3B3B78AA-99CC-4D0F-BAAA-D3FFBB8561B9}" type="pres">
      <dgm:prSet presAssocID="{971F973E-151F-45D3-A2D5-350D93BE07C3}" presName="spacer" presStyleCnt="0"/>
      <dgm:spPr/>
    </dgm:pt>
    <dgm:pt modelId="{2F56CC03-82A0-43D5-B6CE-5010F460DC07}" type="pres">
      <dgm:prSet presAssocID="{0A6999D5-0259-4F16-B235-B4C6EE55E4E0}" presName="parentText" presStyleLbl="node1" presStyleIdx="2" presStyleCnt="5">
        <dgm:presLayoutVars>
          <dgm:chMax val="0"/>
          <dgm:bulletEnabled val="1"/>
        </dgm:presLayoutVars>
      </dgm:prSet>
      <dgm:spPr/>
    </dgm:pt>
    <dgm:pt modelId="{B4CB0B14-B647-4B4F-9E52-51E5C2AE34B4}" type="pres">
      <dgm:prSet presAssocID="{A4E136AC-9424-411A-BA1A-07B4E0201195}" presName="spacer" presStyleCnt="0"/>
      <dgm:spPr/>
    </dgm:pt>
    <dgm:pt modelId="{289BDA5D-8198-4A0E-BFD0-50F454D13A88}" type="pres">
      <dgm:prSet presAssocID="{6ABDEB4A-3894-4126-8951-7B5E641B7530}" presName="parentText" presStyleLbl="node1" presStyleIdx="3" presStyleCnt="5">
        <dgm:presLayoutVars>
          <dgm:chMax val="0"/>
          <dgm:bulletEnabled val="1"/>
        </dgm:presLayoutVars>
      </dgm:prSet>
      <dgm:spPr/>
    </dgm:pt>
    <dgm:pt modelId="{30CD29A2-95F3-4A6A-A943-0754E0B33EF0}" type="pres">
      <dgm:prSet presAssocID="{8CBA781E-EB8D-4C6E-A4C5-32002F68AA35}" presName="spacer" presStyleCnt="0"/>
      <dgm:spPr/>
    </dgm:pt>
    <dgm:pt modelId="{094E0D7D-6EF6-4A94-9726-ACD0D8B05366}" type="pres">
      <dgm:prSet presAssocID="{639F6B06-6949-4E0B-9DAB-F2DB99277D97}" presName="parentText" presStyleLbl="node1" presStyleIdx="4" presStyleCnt="5">
        <dgm:presLayoutVars>
          <dgm:chMax val="0"/>
          <dgm:bulletEnabled val="1"/>
        </dgm:presLayoutVars>
      </dgm:prSet>
      <dgm:spPr/>
    </dgm:pt>
  </dgm:ptLst>
  <dgm:cxnLst>
    <dgm:cxn modelId="{8D006300-1F9F-4ADC-878C-693B9CD7DAF3}" type="presOf" srcId="{0A6999D5-0259-4F16-B235-B4C6EE55E4E0}" destId="{2F56CC03-82A0-43D5-B6CE-5010F460DC07}" srcOrd="0" destOrd="0" presId="urn:microsoft.com/office/officeart/2005/8/layout/vList2"/>
    <dgm:cxn modelId="{50B6CC28-627F-4CD1-BE2F-178E4A59E8FC}" type="presOf" srcId="{639F6B06-6949-4E0B-9DAB-F2DB99277D97}" destId="{094E0D7D-6EF6-4A94-9726-ACD0D8B05366}" srcOrd="0" destOrd="0" presId="urn:microsoft.com/office/officeart/2005/8/layout/vList2"/>
    <dgm:cxn modelId="{930A8062-2871-4513-B98E-247333ACDAC3}" srcId="{8EA381E5-FE6E-459E-98AF-083038FFCAF1}" destId="{8EB36DC6-F363-4309-A800-52C4FFC4D316}" srcOrd="1" destOrd="0" parTransId="{B61C6915-F9EA-45DD-8A2E-882B39D95F86}" sibTransId="{971F973E-151F-45D3-A2D5-350D93BE07C3}"/>
    <dgm:cxn modelId="{9420EF7E-7B37-43E2-8F89-A468632CE18B}" type="presOf" srcId="{8EA381E5-FE6E-459E-98AF-083038FFCAF1}" destId="{67F2998F-7055-40AB-B826-A4E43A8CF4DE}" srcOrd="0" destOrd="0" presId="urn:microsoft.com/office/officeart/2005/8/layout/vList2"/>
    <dgm:cxn modelId="{EECA4A89-0213-4934-BBBD-C9C3711C8AF7}" type="presOf" srcId="{6ABDEB4A-3894-4126-8951-7B5E641B7530}" destId="{289BDA5D-8198-4A0E-BFD0-50F454D13A88}"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0D6B8AA6-67B3-400F-9471-D145A930A974}" srcId="{8EA381E5-FE6E-459E-98AF-083038FFCAF1}" destId="{6ABDEB4A-3894-4126-8951-7B5E641B7530}" srcOrd="3" destOrd="0" parTransId="{82575711-1F76-4DE1-BBFD-2EF1C272C96A}" sibTransId="{8CBA781E-EB8D-4C6E-A4C5-32002F68AA35}"/>
    <dgm:cxn modelId="{6AEE58C4-4082-47FE-A682-44B20AD1791D}" type="presOf" srcId="{8EB36DC6-F363-4309-A800-52C4FFC4D316}" destId="{AAF7F290-A206-4DA0-88B6-58B3AF1DDD74}" srcOrd="0" destOrd="0" presId="urn:microsoft.com/office/officeart/2005/8/layout/vList2"/>
    <dgm:cxn modelId="{490B62D2-E183-40AC-A9BE-987137B54A3D}" srcId="{8EA381E5-FE6E-459E-98AF-083038FFCAF1}" destId="{6760A66F-3595-4A81-AD21-0CCB58E164BF}" srcOrd="0" destOrd="0" parTransId="{61F108F6-FC1D-49AA-8F60-361F70691F6B}" sibTransId="{F899A098-256F-4E4D-A69F-6CBFC98D7E7F}"/>
    <dgm:cxn modelId="{246450DF-97C0-433C-B656-DB1F161D52FB}" srcId="{8EA381E5-FE6E-459E-98AF-083038FFCAF1}" destId="{639F6B06-6949-4E0B-9DAB-F2DB99277D97}" srcOrd="4" destOrd="0" parTransId="{ACDAD72B-88A6-40E8-B7FE-1C3E67D46F3C}" sibTransId="{073A1B23-9C22-4878-AA7B-081E19D3F5B9}"/>
    <dgm:cxn modelId="{A6DB4EEE-1F22-494C-B9A0-95E6081979CE}" srcId="{8EA381E5-FE6E-459E-98AF-083038FFCAF1}" destId="{0A6999D5-0259-4F16-B235-B4C6EE55E4E0}" srcOrd="2" destOrd="0" parTransId="{933006CE-4275-4697-99F8-E0AD5A635511}" sibTransId="{A4E136AC-9424-411A-BA1A-07B4E0201195}"/>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860D7DF0-D678-48FA-B687-9E6ABE6EC6DB}" type="presParOf" srcId="{67F2998F-7055-40AB-B826-A4E43A8CF4DE}" destId="{AAF7F290-A206-4DA0-88B6-58B3AF1DDD74}" srcOrd="2" destOrd="0" presId="urn:microsoft.com/office/officeart/2005/8/layout/vList2"/>
    <dgm:cxn modelId="{FC1D4C82-CFF5-4A9B-AE74-DABC7C32CBAC}" type="presParOf" srcId="{67F2998F-7055-40AB-B826-A4E43A8CF4DE}" destId="{3B3B78AA-99CC-4D0F-BAAA-D3FFBB8561B9}" srcOrd="3" destOrd="0" presId="urn:microsoft.com/office/officeart/2005/8/layout/vList2"/>
    <dgm:cxn modelId="{F3A6406A-37E1-49A1-AD9D-BE18226E41B7}" type="presParOf" srcId="{67F2998F-7055-40AB-B826-A4E43A8CF4DE}" destId="{2F56CC03-82A0-43D5-B6CE-5010F460DC07}" srcOrd="4" destOrd="0" presId="urn:microsoft.com/office/officeart/2005/8/layout/vList2"/>
    <dgm:cxn modelId="{92A2B40D-8406-4BBC-8CCC-6C4EAD08D2BF}" type="presParOf" srcId="{67F2998F-7055-40AB-B826-A4E43A8CF4DE}" destId="{B4CB0B14-B647-4B4F-9E52-51E5C2AE34B4}" srcOrd="5" destOrd="0" presId="urn:microsoft.com/office/officeart/2005/8/layout/vList2"/>
    <dgm:cxn modelId="{619D5376-B774-4C94-BFD7-1AEF57DDD1B7}" type="presParOf" srcId="{67F2998F-7055-40AB-B826-A4E43A8CF4DE}" destId="{289BDA5D-8198-4A0E-BFD0-50F454D13A88}" srcOrd="6" destOrd="0" presId="urn:microsoft.com/office/officeart/2005/8/layout/vList2"/>
    <dgm:cxn modelId="{26E9C3E6-B977-489C-B1BE-962542641207}" type="presParOf" srcId="{67F2998F-7055-40AB-B826-A4E43A8CF4DE}" destId="{30CD29A2-95F3-4A6A-A943-0754E0B33EF0}" srcOrd="7" destOrd="0" presId="urn:microsoft.com/office/officeart/2005/8/layout/vList2"/>
    <dgm:cxn modelId="{2EADE28A-2368-4B98-A66D-DDA0ED51B09E}" type="presParOf" srcId="{67F2998F-7055-40AB-B826-A4E43A8CF4DE}" destId="{094E0D7D-6EF6-4A94-9726-ACD0D8B0536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0908681E-5AA4-42BE-89BF-86B2B9B63AD0}">
      <dgm:prSet/>
      <dgm:spPr/>
      <dgm:t>
        <a:bodyPr/>
        <a:lstStyle/>
        <a:p>
          <a:r>
            <a:rPr lang="en-US" b="1" u="sng" dirty="0"/>
            <a:t>Community</a:t>
          </a:r>
        </a:p>
      </dgm:t>
    </dgm:pt>
    <dgm:pt modelId="{E2445226-2F29-405E-B56A-298EF7980EAD}" type="sibTrans" cxnId="{81F5BABE-95BB-4AD0-BC01-3ADC50DC636E}">
      <dgm:prSet/>
      <dgm:spPr/>
      <dgm:t>
        <a:bodyPr/>
        <a:lstStyle/>
        <a:p>
          <a:endParaRPr lang="en-US"/>
        </a:p>
      </dgm:t>
    </dgm:pt>
    <dgm:pt modelId="{4D951DC9-D9D6-4F40-AE58-992CC663C089}" type="parTrans" cxnId="{81F5BABE-95BB-4AD0-BC01-3ADC50DC636E}">
      <dgm:prSet/>
      <dgm:spPr/>
      <dgm:t>
        <a:bodyPr/>
        <a:lstStyle/>
        <a:p>
          <a:endParaRPr lang="en-US"/>
        </a:p>
      </dgm:t>
    </dgm:pt>
    <dgm:pt modelId="{03040294-2601-4FDD-A7C6-6F1347CE259D}">
      <dgm:prSet/>
      <dgm:spPr/>
      <dgm:t>
        <a:bodyPr/>
        <a:lstStyle/>
        <a:p>
          <a:r>
            <a:rPr lang="en-US" dirty="0"/>
            <a:t>Actively engage the community. Take every opportunity to speak to citizens, host tours &amp; events and establish lines of communication</a:t>
          </a:r>
        </a:p>
      </dgm:t>
    </dgm:pt>
    <dgm:pt modelId="{A41F3CE5-3F0A-44FC-9A02-84C170F63AEA}" type="sibTrans" cxnId="{0F5F9A6C-9F19-4770-9171-C35D8BD12E74}">
      <dgm:prSet/>
      <dgm:spPr/>
      <dgm:t>
        <a:bodyPr/>
        <a:lstStyle/>
        <a:p>
          <a:endParaRPr lang="en-US"/>
        </a:p>
      </dgm:t>
    </dgm:pt>
    <dgm:pt modelId="{8F377C26-1D16-4E9A-A63C-AFA00E08DB13}" type="parTrans" cxnId="{0F5F9A6C-9F19-4770-9171-C35D8BD12E74}">
      <dgm:prSet/>
      <dgm:spPr/>
      <dgm:t>
        <a:bodyPr/>
        <a:lstStyle/>
        <a:p>
          <a:endParaRPr lang="en-US"/>
        </a:p>
      </dgm:t>
    </dgm:pt>
    <dgm:pt modelId="{92F04D1C-541D-4BA5-AC12-59DDDED1A310}">
      <dgm:prSet/>
      <dgm:spPr/>
      <dgm:t>
        <a:bodyPr/>
        <a:lstStyle/>
        <a:p>
          <a:r>
            <a:rPr lang="en-US" b="1" u="sng" dirty="0"/>
            <a:t>A B R</a:t>
          </a:r>
        </a:p>
      </dgm:t>
    </dgm:pt>
    <dgm:pt modelId="{9FCF6195-F60E-4B13-8EA7-D4F75AFE62CF}" type="sibTrans" cxnId="{10DFCF9A-161F-4604-B3B9-326E529234EE}">
      <dgm:prSet/>
      <dgm:spPr/>
      <dgm:t>
        <a:bodyPr/>
        <a:lstStyle/>
        <a:p>
          <a:endParaRPr lang="en-US"/>
        </a:p>
      </dgm:t>
    </dgm:pt>
    <dgm:pt modelId="{5733C765-6344-411B-BA4F-5D28F09A7E88}" type="parTrans" cxnId="{10DFCF9A-161F-4604-B3B9-326E529234EE}">
      <dgm:prSet/>
      <dgm:spPr/>
      <dgm:t>
        <a:bodyPr/>
        <a:lstStyle/>
        <a:p>
          <a:endParaRPr lang="en-US"/>
        </a:p>
      </dgm:t>
    </dgm:pt>
    <dgm:pt modelId="{91783B05-309A-4EE4-8469-E3E405192649}">
      <dgm:prSet/>
      <dgm:spPr/>
      <dgm:t>
        <a:bodyPr/>
        <a:lstStyle/>
        <a:p>
          <a:r>
            <a:rPr lang="en-US" dirty="0"/>
            <a:t>A-Always</a:t>
          </a:r>
        </a:p>
      </dgm:t>
    </dgm:pt>
    <dgm:pt modelId="{3F64A351-27E1-403A-BCAB-18167EA83984}" type="sibTrans" cxnId="{8A12F0AB-E5C4-4D73-8FE2-4AFD8E07B36E}">
      <dgm:prSet/>
      <dgm:spPr/>
      <dgm:t>
        <a:bodyPr/>
        <a:lstStyle/>
        <a:p>
          <a:endParaRPr lang="en-US"/>
        </a:p>
      </dgm:t>
    </dgm:pt>
    <dgm:pt modelId="{415E4EA4-CBC1-431B-82A0-238942904C56}" type="parTrans" cxnId="{8A12F0AB-E5C4-4D73-8FE2-4AFD8E07B36E}">
      <dgm:prSet/>
      <dgm:spPr/>
      <dgm:t>
        <a:bodyPr/>
        <a:lstStyle/>
        <a:p>
          <a:endParaRPr lang="en-US"/>
        </a:p>
      </dgm:t>
    </dgm:pt>
    <dgm:pt modelId="{745C7E39-F8BB-48B5-A85E-E2ABF92E56A0}">
      <dgm:prSet/>
      <dgm:spPr/>
      <dgm:t>
        <a:bodyPr/>
        <a:lstStyle/>
        <a:p>
          <a:r>
            <a:rPr lang="en-US" dirty="0"/>
            <a:t>B-Be</a:t>
          </a:r>
        </a:p>
      </dgm:t>
    </dgm:pt>
    <dgm:pt modelId="{B3B80472-C88F-4906-9F29-79B787877E79}" type="sibTrans" cxnId="{D3092535-C8DC-410B-8FEA-49C57ADF4159}">
      <dgm:prSet/>
      <dgm:spPr/>
      <dgm:t>
        <a:bodyPr/>
        <a:lstStyle/>
        <a:p>
          <a:endParaRPr lang="en-US"/>
        </a:p>
      </dgm:t>
    </dgm:pt>
    <dgm:pt modelId="{9467B64A-86F7-46AF-BD43-70B4BCEC65CC}" type="parTrans" cxnId="{D3092535-C8DC-410B-8FEA-49C57ADF4159}">
      <dgm:prSet/>
      <dgm:spPr/>
      <dgm:t>
        <a:bodyPr/>
        <a:lstStyle/>
        <a:p>
          <a:endParaRPr lang="en-US"/>
        </a:p>
      </dgm:t>
    </dgm:pt>
    <dgm:pt modelId="{EB02EE40-978F-4490-BC04-AE3A884269A6}">
      <dgm:prSet/>
      <dgm:spPr/>
      <dgm:t>
        <a:bodyPr/>
        <a:lstStyle/>
        <a:p>
          <a:r>
            <a:rPr lang="en-US" dirty="0"/>
            <a:t>R-Recruiting</a:t>
          </a:r>
        </a:p>
      </dgm:t>
    </dgm:pt>
    <dgm:pt modelId="{0B5CE7AB-77AF-4119-99F2-851FB8F8E9A5}" type="sibTrans" cxnId="{32C1A6E0-4490-427A-90B2-F6A575C5C1CB}">
      <dgm:prSet/>
      <dgm:spPr/>
      <dgm:t>
        <a:bodyPr/>
        <a:lstStyle/>
        <a:p>
          <a:endParaRPr lang="en-US"/>
        </a:p>
      </dgm:t>
    </dgm:pt>
    <dgm:pt modelId="{FB0F0026-6931-4BE7-B8F9-C0BD889018ED}" type="parTrans" cxnId="{32C1A6E0-4490-427A-90B2-F6A575C5C1CB}">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7">
        <dgm:presLayoutVars>
          <dgm:chMax val="0"/>
          <dgm:bulletEnabled val="1"/>
        </dgm:presLayoutVars>
      </dgm:prSet>
      <dgm:spPr/>
    </dgm:pt>
    <dgm:pt modelId="{5DD56121-54C2-41CD-807D-78E09CB50520}" type="pres">
      <dgm:prSet presAssocID="{F899A098-256F-4E4D-A69F-6CBFC98D7E7F}" presName="spacer" presStyleCnt="0"/>
      <dgm:spPr/>
    </dgm:pt>
    <dgm:pt modelId="{646A1AC0-326C-4D2F-8EDE-E52A82135E09}" type="pres">
      <dgm:prSet presAssocID="{0908681E-5AA4-42BE-89BF-86B2B9B63AD0}" presName="parentText" presStyleLbl="node1" presStyleIdx="1" presStyleCnt="7">
        <dgm:presLayoutVars>
          <dgm:chMax val="0"/>
          <dgm:bulletEnabled val="1"/>
        </dgm:presLayoutVars>
      </dgm:prSet>
      <dgm:spPr/>
    </dgm:pt>
    <dgm:pt modelId="{0A3E0303-C618-4E9F-AF2D-3AB60F00C04B}" type="pres">
      <dgm:prSet presAssocID="{E2445226-2F29-405E-B56A-298EF7980EAD}" presName="spacer" presStyleCnt="0"/>
      <dgm:spPr/>
    </dgm:pt>
    <dgm:pt modelId="{FDDC8ED0-0B93-45B5-ACC4-549713B269F3}" type="pres">
      <dgm:prSet presAssocID="{03040294-2601-4FDD-A7C6-6F1347CE259D}" presName="parentText" presStyleLbl="node1" presStyleIdx="2" presStyleCnt="7">
        <dgm:presLayoutVars>
          <dgm:chMax val="0"/>
          <dgm:bulletEnabled val="1"/>
        </dgm:presLayoutVars>
      </dgm:prSet>
      <dgm:spPr/>
    </dgm:pt>
    <dgm:pt modelId="{3D0DF49A-72F8-4392-868A-30375B190BF7}" type="pres">
      <dgm:prSet presAssocID="{A41F3CE5-3F0A-44FC-9A02-84C170F63AEA}" presName="spacer" presStyleCnt="0"/>
      <dgm:spPr/>
    </dgm:pt>
    <dgm:pt modelId="{B67F0D4A-4951-4DA6-8B49-8A1D653C713B}" type="pres">
      <dgm:prSet presAssocID="{92F04D1C-541D-4BA5-AC12-59DDDED1A310}" presName="parentText" presStyleLbl="node1" presStyleIdx="3" presStyleCnt="7">
        <dgm:presLayoutVars>
          <dgm:chMax val="0"/>
          <dgm:bulletEnabled val="1"/>
        </dgm:presLayoutVars>
      </dgm:prSet>
      <dgm:spPr/>
    </dgm:pt>
    <dgm:pt modelId="{97A888A6-3339-415A-984F-C1052AB77787}" type="pres">
      <dgm:prSet presAssocID="{9FCF6195-F60E-4B13-8EA7-D4F75AFE62CF}" presName="spacer" presStyleCnt="0"/>
      <dgm:spPr/>
    </dgm:pt>
    <dgm:pt modelId="{11C60A12-F5AB-4457-8F44-D2728EAC38EE}" type="pres">
      <dgm:prSet presAssocID="{91783B05-309A-4EE4-8469-E3E405192649}" presName="parentText" presStyleLbl="node1" presStyleIdx="4" presStyleCnt="7">
        <dgm:presLayoutVars>
          <dgm:chMax val="0"/>
          <dgm:bulletEnabled val="1"/>
        </dgm:presLayoutVars>
      </dgm:prSet>
      <dgm:spPr/>
    </dgm:pt>
    <dgm:pt modelId="{84078B57-E5CD-49C5-BC78-564920EEB01F}" type="pres">
      <dgm:prSet presAssocID="{3F64A351-27E1-403A-BCAB-18167EA83984}" presName="spacer" presStyleCnt="0"/>
      <dgm:spPr/>
    </dgm:pt>
    <dgm:pt modelId="{F9248697-442B-43E8-A7AB-DF4E745CD6E0}" type="pres">
      <dgm:prSet presAssocID="{745C7E39-F8BB-48B5-A85E-E2ABF92E56A0}" presName="parentText" presStyleLbl="node1" presStyleIdx="5" presStyleCnt="7">
        <dgm:presLayoutVars>
          <dgm:chMax val="0"/>
          <dgm:bulletEnabled val="1"/>
        </dgm:presLayoutVars>
      </dgm:prSet>
      <dgm:spPr/>
    </dgm:pt>
    <dgm:pt modelId="{6DC66C2F-5E20-4B1A-949A-9B08E91E3C72}" type="pres">
      <dgm:prSet presAssocID="{B3B80472-C88F-4906-9F29-79B787877E79}" presName="spacer" presStyleCnt="0"/>
      <dgm:spPr/>
    </dgm:pt>
    <dgm:pt modelId="{747B1BFA-45A5-4881-8CAA-0D19E6A55B74}" type="pres">
      <dgm:prSet presAssocID="{EB02EE40-978F-4490-BC04-AE3A884269A6}" presName="parentText" presStyleLbl="node1" presStyleIdx="6" presStyleCnt="7">
        <dgm:presLayoutVars>
          <dgm:chMax val="0"/>
          <dgm:bulletEnabled val="1"/>
        </dgm:presLayoutVars>
      </dgm:prSet>
      <dgm:spPr/>
    </dgm:pt>
  </dgm:ptLst>
  <dgm:cxnLst>
    <dgm:cxn modelId="{044BB708-F7F5-4FEB-B6C3-00DFA8B78750}" type="presOf" srcId="{EB02EE40-978F-4490-BC04-AE3A884269A6}" destId="{747B1BFA-45A5-4881-8CAA-0D19E6A55B74}" srcOrd="0" destOrd="0" presId="urn:microsoft.com/office/officeart/2005/8/layout/vList2"/>
    <dgm:cxn modelId="{BFE46617-FD8B-4F67-B3C0-A6EA29D80126}" type="presOf" srcId="{91783B05-309A-4EE4-8469-E3E405192649}" destId="{11C60A12-F5AB-4457-8F44-D2728EAC38EE}" srcOrd="0" destOrd="0" presId="urn:microsoft.com/office/officeart/2005/8/layout/vList2"/>
    <dgm:cxn modelId="{D3092535-C8DC-410B-8FEA-49C57ADF4159}" srcId="{8EA381E5-FE6E-459E-98AF-083038FFCAF1}" destId="{745C7E39-F8BB-48B5-A85E-E2ABF92E56A0}" srcOrd="5" destOrd="0" parTransId="{9467B64A-86F7-46AF-BD43-70B4BCEC65CC}" sibTransId="{B3B80472-C88F-4906-9F29-79B787877E79}"/>
    <dgm:cxn modelId="{C5D2895B-3CF6-40C8-AA65-5B6EC9204ACB}" type="presOf" srcId="{745C7E39-F8BB-48B5-A85E-E2ABF92E56A0}" destId="{F9248697-442B-43E8-A7AB-DF4E745CD6E0}" srcOrd="0" destOrd="0" presId="urn:microsoft.com/office/officeart/2005/8/layout/vList2"/>
    <dgm:cxn modelId="{5DAE7361-3A19-4B47-A4FF-C3C4EC4A2D57}" type="presOf" srcId="{03040294-2601-4FDD-A7C6-6F1347CE259D}" destId="{FDDC8ED0-0B93-45B5-ACC4-549713B269F3}" srcOrd="0" destOrd="0" presId="urn:microsoft.com/office/officeart/2005/8/layout/vList2"/>
    <dgm:cxn modelId="{A750B767-F302-448D-8B34-CD8EBE10D495}" type="presOf" srcId="{92F04D1C-541D-4BA5-AC12-59DDDED1A310}" destId="{B67F0D4A-4951-4DA6-8B49-8A1D653C713B}" srcOrd="0" destOrd="0" presId="urn:microsoft.com/office/officeart/2005/8/layout/vList2"/>
    <dgm:cxn modelId="{0F5F9A6C-9F19-4770-9171-C35D8BD12E74}" srcId="{8EA381E5-FE6E-459E-98AF-083038FFCAF1}" destId="{03040294-2601-4FDD-A7C6-6F1347CE259D}" srcOrd="2" destOrd="0" parTransId="{8F377C26-1D16-4E9A-A63C-AFA00E08DB13}" sibTransId="{A41F3CE5-3F0A-44FC-9A02-84C170F63AEA}"/>
    <dgm:cxn modelId="{9420EF7E-7B37-43E2-8F89-A468632CE18B}" type="presOf" srcId="{8EA381E5-FE6E-459E-98AF-083038FFCAF1}" destId="{67F2998F-7055-40AB-B826-A4E43A8CF4DE}"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10DFCF9A-161F-4604-B3B9-326E529234EE}" srcId="{8EA381E5-FE6E-459E-98AF-083038FFCAF1}" destId="{92F04D1C-541D-4BA5-AC12-59DDDED1A310}" srcOrd="3" destOrd="0" parTransId="{5733C765-6344-411B-BA4F-5D28F09A7E88}" sibTransId="{9FCF6195-F60E-4B13-8EA7-D4F75AFE62CF}"/>
    <dgm:cxn modelId="{03118BA4-C6D5-49FB-8C09-4AF9911F0E8D}" type="presOf" srcId="{0908681E-5AA4-42BE-89BF-86B2B9B63AD0}" destId="{646A1AC0-326C-4D2F-8EDE-E52A82135E09}" srcOrd="0" destOrd="0" presId="urn:microsoft.com/office/officeart/2005/8/layout/vList2"/>
    <dgm:cxn modelId="{8A12F0AB-E5C4-4D73-8FE2-4AFD8E07B36E}" srcId="{8EA381E5-FE6E-459E-98AF-083038FFCAF1}" destId="{91783B05-309A-4EE4-8469-E3E405192649}" srcOrd="4" destOrd="0" parTransId="{415E4EA4-CBC1-431B-82A0-238942904C56}" sibTransId="{3F64A351-27E1-403A-BCAB-18167EA83984}"/>
    <dgm:cxn modelId="{81F5BABE-95BB-4AD0-BC01-3ADC50DC636E}" srcId="{8EA381E5-FE6E-459E-98AF-083038FFCAF1}" destId="{0908681E-5AA4-42BE-89BF-86B2B9B63AD0}" srcOrd="1" destOrd="0" parTransId="{4D951DC9-D9D6-4F40-AE58-992CC663C089}" sibTransId="{E2445226-2F29-405E-B56A-298EF7980EAD}"/>
    <dgm:cxn modelId="{490B62D2-E183-40AC-A9BE-987137B54A3D}" srcId="{8EA381E5-FE6E-459E-98AF-083038FFCAF1}" destId="{6760A66F-3595-4A81-AD21-0CCB58E164BF}" srcOrd="0" destOrd="0" parTransId="{61F108F6-FC1D-49AA-8F60-361F70691F6B}" sibTransId="{F899A098-256F-4E4D-A69F-6CBFC98D7E7F}"/>
    <dgm:cxn modelId="{32C1A6E0-4490-427A-90B2-F6A575C5C1CB}" srcId="{8EA381E5-FE6E-459E-98AF-083038FFCAF1}" destId="{EB02EE40-978F-4490-BC04-AE3A884269A6}" srcOrd="6" destOrd="0" parTransId="{FB0F0026-6931-4BE7-B8F9-C0BD889018ED}" sibTransId="{0B5CE7AB-77AF-4119-99F2-851FB8F8E9A5}"/>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FE09C5A1-0275-401A-AD2B-9CABC7850971}" type="presParOf" srcId="{67F2998F-7055-40AB-B826-A4E43A8CF4DE}" destId="{646A1AC0-326C-4D2F-8EDE-E52A82135E09}" srcOrd="2" destOrd="0" presId="urn:microsoft.com/office/officeart/2005/8/layout/vList2"/>
    <dgm:cxn modelId="{10C460B1-8FB9-4255-8E95-E796B4E25544}" type="presParOf" srcId="{67F2998F-7055-40AB-B826-A4E43A8CF4DE}" destId="{0A3E0303-C618-4E9F-AF2D-3AB60F00C04B}" srcOrd="3" destOrd="0" presId="urn:microsoft.com/office/officeart/2005/8/layout/vList2"/>
    <dgm:cxn modelId="{B35A0E2A-10C6-4B21-AF6A-D64ABEC876ED}" type="presParOf" srcId="{67F2998F-7055-40AB-B826-A4E43A8CF4DE}" destId="{FDDC8ED0-0B93-45B5-ACC4-549713B269F3}" srcOrd="4" destOrd="0" presId="urn:microsoft.com/office/officeart/2005/8/layout/vList2"/>
    <dgm:cxn modelId="{F01C1D8E-F04D-4820-9367-C5ADD73E81B7}" type="presParOf" srcId="{67F2998F-7055-40AB-B826-A4E43A8CF4DE}" destId="{3D0DF49A-72F8-4392-868A-30375B190BF7}" srcOrd="5" destOrd="0" presId="urn:microsoft.com/office/officeart/2005/8/layout/vList2"/>
    <dgm:cxn modelId="{935C9EC5-B486-4274-B270-3D0BA5FB58E1}" type="presParOf" srcId="{67F2998F-7055-40AB-B826-A4E43A8CF4DE}" destId="{B67F0D4A-4951-4DA6-8B49-8A1D653C713B}" srcOrd="6" destOrd="0" presId="urn:microsoft.com/office/officeart/2005/8/layout/vList2"/>
    <dgm:cxn modelId="{3E49EAF3-4EE7-42B0-83E4-C08D5038AE99}" type="presParOf" srcId="{67F2998F-7055-40AB-B826-A4E43A8CF4DE}" destId="{97A888A6-3339-415A-984F-C1052AB77787}" srcOrd="7" destOrd="0" presId="urn:microsoft.com/office/officeart/2005/8/layout/vList2"/>
    <dgm:cxn modelId="{E1097102-3094-482E-B1C4-3F02D88489EA}" type="presParOf" srcId="{67F2998F-7055-40AB-B826-A4E43A8CF4DE}" destId="{11C60A12-F5AB-4457-8F44-D2728EAC38EE}" srcOrd="8" destOrd="0" presId="urn:microsoft.com/office/officeart/2005/8/layout/vList2"/>
    <dgm:cxn modelId="{C3E1A824-3F10-43C6-8340-115125EFB2F5}" type="presParOf" srcId="{67F2998F-7055-40AB-B826-A4E43A8CF4DE}" destId="{84078B57-E5CD-49C5-BC78-564920EEB01F}" srcOrd="9" destOrd="0" presId="urn:microsoft.com/office/officeart/2005/8/layout/vList2"/>
    <dgm:cxn modelId="{287667C3-AC33-4D3A-801D-7F13437A0497}" type="presParOf" srcId="{67F2998F-7055-40AB-B826-A4E43A8CF4DE}" destId="{F9248697-442B-43E8-A7AB-DF4E745CD6E0}" srcOrd="10" destOrd="0" presId="urn:microsoft.com/office/officeart/2005/8/layout/vList2"/>
    <dgm:cxn modelId="{4DF7BAB9-5393-46A2-9A1C-6D36D7FB04EC}" type="presParOf" srcId="{67F2998F-7055-40AB-B826-A4E43A8CF4DE}" destId="{6DC66C2F-5E20-4B1A-949A-9B08E91E3C72}" srcOrd="11" destOrd="0" presId="urn:microsoft.com/office/officeart/2005/8/layout/vList2"/>
    <dgm:cxn modelId="{EED1CCB4-D6B1-47A3-AF1F-2A377A689E95}" type="presParOf" srcId="{67F2998F-7055-40AB-B826-A4E43A8CF4DE}" destId="{747B1BFA-45A5-4881-8CAA-0D19E6A55B74}"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E7C55A-1B75-4B73-9764-19A473E2C26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B49B9B1-E9D3-4984-AAF8-E703080CD0C3}">
      <dgm:prSet/>
      <dgm:spPr/>
      <dgm:t>
        <a:bodyPr/>
        <a:lstStyle/>
        <a:p>
          <a:r>
            <a:rPr lang="en-US" dirty="0"/>
            <a:t>Learning Objectives Recruitment and Hiring:</a:t>
          </a:r>
        </a:p>
      </dgm:t>
    </dgm:pt>
    <dgm:pt modelId="{DB7B608F-EFA1-415C-A85B-E2E5598F141A}" type="parTrans" cxnId="{2973A17D-832B-4FBD-BE64-17FADFC88739}">
      <dgm:prSet/>
      <dgm:spPr/>
      <dgm:t>
        <a:bodyPr/>
        <a:lstStyle/>
        <a:p>
          <a:endParaRPr lang="en-US"/>
        </a:p>
      </dgm:t>
    </dgm:pt>
    <dgm:pt modelId="{63DDD47E-1F28-4577-8EA3-2BAB26D91746}" type="sibTrans" cxnId="{2973A17D-832B-4FBD-BE64-17FADFC88739}">
      <dgm:prSet/>
      <dgm:spPr/>
      <dgm:t>
        <a:bodyPr/>
        <a:lstStyle/>
        <a:p>
          <a:endParaRPr lang="en-US"/>
        </a:p>
      </dgm:t>
    </dgm:pt>
    <dgm:pt modelId="{3C710332-79B3-4562-8ACE-84E0D3DB3E41}">
      <dgm:prSet/>
      <dgm:spPr/>
      <dgm:t>
        <a:bodyPr/>
        <a:lstStyle/>
        <a:p>
          <a:r>
            <a:rPr lang="en-US" dirty="0"/>
            <a:t>Standard</a:t>
          </a:r>
        </a:p>
      </dgm:t>
    </dgm:pt>
    <dgm:pt modelId="{F8BF2C71-775D-4F8F-B84E-0F5B75D5D0EC}" type="parTrans" cxnId="{E45595F6-0CD9-4B68-827F-F6D465CE177D}">
      <dgm:prSet/>
      <dgm:spPr/>
      <dgm:t>
        <a:bodyPr/>
        <a:lstStyle/>
        <a:p>
          <a:endParaRPr lang="en-US"/>
        </a:p>
      </dgm:t>
    </dgm:pt>
    <dgm:pt modelId="{E0421ADD-329D-479E-81F6-47FD085D26EE}" type="sibTrans" cxnId="{E45595F6-0CD9-4B68-827F-F6D465CE177D}">
      <dgm:prSet/>
      <dgm:spPr/>
      <dgm:t>
        <a:bodyPr/>
        <a:lstStyle/>
        <a:p>
          <a:endParaRPr lang="en-US"/>
        </a:p>
      </dgm:t>
    </dgm:pt>
    <dgm:pt modelId="{FFF911AA-BC0E-4748-937D-52115F9D8929}">
      <dgm:prSet/>
      <dgm:spPr/>
      <dgm:t>
        <a:bodyPr/>
        <a:lstStyle/>
        <a:p>
          <a:r>
            <a:rPr lang="en-US" dirty="0"/>
            <a:t>Model policy</a:t>
          </a:r>
        </a:p>
      </dgm:t>
    </dgm:pt>
    <dgm:pt modelId="{CA1EAE3F-BD3F-41D4-8C13-53B8CF7A6C97}" type="parTrans" cxnId="{1C9E3B6C-1986-4036-83CD-C4E8C247D547}">
      <dgm:prSet/>
      <dgm:spPr/>
      <dgm:t>
        <a:bodyPr/>
        <a:lstStyle/>
        <a:p>
          <a:endParaRPr lang="en-US"/>
        </a:p>
      </dgm:t>
    </dgm:pt>
    <dgm:pt modelId="{DF113BCC-D7D2-4F20-ADB7-1EFC31802A50}" type="sibTrans" cxnId="{1C9E3B6C-1986-4036-83CD-C4E8C247D547}">
      <dgm:prSet/>
      <dgm:spPr/>
      <dgm:t>
        <a:bodyPr/>
        <a:lstStyle/>
        <a:p>
          <a:endParaRPr lang="en-US"/>
        </a:p>
      </dgm:t>
    </dgm:pt>
    <dgm:pt modelId="{F184D80C-7C29-4E10-9735-F10D0691777C}">
      <dgm:prSet/>
      <dgm:spPr/>
      <dgm:t>
        <a:bodyPr/>
        <a:lstStyle/>
        <a:p>
          <a:r>
            <a:rPr lang="en-US" dirty="0"/>
            <a:t>Compliance</a:t>
          </a:r>
        </a:p>
      </dgm:t>
    </dgm:pt>
    <dgm:pt modelId="{C0894547-A35C-4A9F-A87D-C8CD18776252}" type="parTrans" cxnId="{B9DB1351-A04E-4FAA-82B0-0E773D6992A1}">
      <dgm:prSet/>
      <dgm:spPr/>
      <dgm:t>
        <a:bodyPr/>
        <a:lstStyle/>
        <a:p>
          <a:endParaRPr lang="en-US"/>
        </a:p>
      </dgm:t>
    </dgm:pt>
    <dgm:pt modelId="{79D2F28E-D212-44CD-9159-6D47C689B3E2}" type="sibTrans" cxnId="{B9DB1351-A04E-4FAA-82B0-0E773D6992A1}">
      <dgm:prSet/>
      <dgm:spPr/>
      <dgm:t>
        <a:bodyPr/>
        <a:lstStyle/>
        <a:p>
          <a:endParaRPr lang="en-US"/>
        </a:p>
      </dgm:t>
    </dgm:pt>
    <dgm:pt modelId="{BD305636-F13A-4377-A209-0550500479AB}">
      <dgm:prSet/>
      <dgm:spPr/>
      <dgm:t>
        <a:bodyPr/>
        <a:lstStyle/>
        <a:p>
          <a:r>
            <a:rPr lang="en-US" dirty="0"/>
            <a:t>Summary/Recommendations</a:t>
          </a:r>
        </a:p>
      </dgm:t>
    </dgm:pt>
    <dgm:pt modelId="{3F5FF873-627F-491D-AB0A-ED6D6E48C9F8}" type="parTrans" cxnId="{001910C9-1B4C-4830-88D6-99566FDF20DB}">
      <dgm:prSet/>
      <dgm:spPr/>
      <dgm:t>
        <a:bodyPr/>
        <a:lstStyle/>
        <a:p>
          <a:endParaRPr lang="en-US"/>
        </a:p>
      </dgm:t>
    </dgm:pt>
    <dgm:pt modelId="{873E81B6-5D5F-42B1-AF2D-AB5AAD05BFC5}" type="sibTrans" cxnId="{001910C9-1B4C-4830-88D6-99566FDF20DB}">
      <dgm:prSet/>
      <dgm:spPr/>
      <dgm:t>
        <a:bodyPr/>
        <a:lstStyle/>
        <a:p>
          <a:endParaRPr lang="en-US"/>
        </a:p>
      </dgm:t>
    </dgm:pt>
    <dgm:pt modelId="{134561D8-8775-4681-A317-3C03E256B127}">
      <dgm:prSet/>
      <dgm:spPr/>
      <dgm:t>
        <a:bodyPr/>
        <a:lstStyle/>
        <a:p>
          <a:r>
            <a:rPr lang="en-US" dirty="0"/>
            <a:t>OCJS Contact Information</a:t>
          </a:r>
        </a:p>
      </dgm:t>
    </dgm:pt>
    <dgm:pt modelId="{966F80CE-515F-46FD-AA6E-753007BC384A}" type="sibTrans" cxnId="{A3A81BA8-A887-4194-A120-4CEF9AEE9E9E}">
      <dgm:prSet/>
      <dgm:spPr/>
      <dgm:t>
        <a:bodyPr/>
        <a:lstStyle/>
        <a:p>
          <a:endParaRPr lang="en-US"/>
        </a:p>
      </dgm:t>
    </dgm:pt>
    <dgm:pt modelId="{77459B37-CD47-4290-B929-5AFFE59A52D0}" type="parTrans" cxnId="{A3A81BA8-A887-4194-A120-4CEF9AEE9E9E}">
      <dgm:prSet/>
      <dgm:spPr/>
      <dgm:t>
        <a:bodyPr/>
        <a:lstStyle/>
        <a:p>
          <a:endParaRPr lang="en-US"/>
        </a:p>
      </dgm:t>
    </dgm:pt>
    <dgm:pt modelId="{D70DEE4E-60BD-4344-BE93-2F39C35D9550}" type="pres">
      <dgm:prSet presAssocID="{96E7C55A-1B75-4B73-9764-19A473E2C266}" presName="linear" presStyleCnt="0">
        <dgm:presLayoutVars>
          <dgm:animLvl val="lvl"/>
          <dgm:resizeHandles val="exact"/>
        </dgm:presLayoutVars>
      </dgm:prSet>
      <dgm:spPr/>
    </dgm:pt>
    <dgm:pt modelId="{F222292F-4357-4B1B-BE51-4A2C6836F8F2}" type="pres">
      <dgm:prSet presAssocID="{5B49B9B1-E9D3-4984-AAF8-E703080CD0C3}" presName="parentText" presStyleLbl="node1" presStyleIdx="0" presStyleCnt="6">
        <dgm:presLayoutVars>
          <dgm:chMax val="0"/>
          <dgm:bulletEnabled val="1"/>
        </dgm:presLayoutVars>
      </dgm:prSet>
      <dgm:spPr/>
    </dgm:pt>
    <dgm:pt modelId="{47079C76-18E4-47BB-8702-03B753915908}" type="pres">
      <dgm:prSet presAssocID="{63DDD47E-1F28-4577-8EA3-2BAB26D91746}" presName="spacer" presStyleCnt="0"/>
      <dgm:spPr/>
    </dgm:pt>
    <dgm:pt modelId="{D8315FA1-1BE8-4076-87B4-5350E07FBB48}" type="pres">
      <dgm:prSet presAssocID="{3C710332-79B3-4562-8ACE-84E0D3DB3E41}" presName="parentText" presStyleLbl="node1" presStyleIdx="1" presStyleCnt="6">
        <dgm:presLayoutVars>
          <dgm:chMax val="0"/>
          <dgm:bulletEnabled val="1"/>
        </dgm:presLayoutVars>
      </dgm:prSet>
      <dgm:spPr/>
    </dgm:pt>
    <dgm:pt modelId="{089BD51C-F110-4044-A622-065F5BD0AFAE}" type="pres">
      <dgm:prSet presAssocID="{E0421ADD-329D-479E-81F6-47FD085D26EE}" presName="spacer" presStyleCnt="0"/>
      <dgm:spPr/>
    </dgm:pt>
    <dgm:pt modelId="{365C9AD6-F07D-4A26-9087-3890B75D0059}" type="pres">
      <dgm:prSet presAssocID="{FFF911AA-BC0E-4748-937D-52115F9D8929}" presName="parentText" presStyleLbl="node1" presStyleIdx="2" presStyleCnt="6">
        <dgm:presLayoutVars>
          <dgm:chMax val="0"/>
          <dgm:bulletEnabled val="1"/>
        </dgm:presLayoutVars>
      </dgm:prSet>
      <dgm:spPr/>
    </dgm:pt>
    <dgm:pt modelId="{63C7F48D-6742-4543-B87E-2299FEEFBEA9}" type="pres">
      <dgm:prSet presAssocID="{DF113BCC-D7D2-4F20-ADB7-1EFC31802A50}" presName="spacer" presStyleCnt="0"/>
      <dgm:spPr/>
    </dgm:pt>
    <dgm:pt modelId="{6097E260-06BC-47B9-8519-F5AF96178589}" type="pres">
      <dgm:prSet presAssocID="{F184D80C-7C29-4E10-9735-F10D0691777C}" presName="parentText" presStyleLbl="node1" presStyleIdx="3" presStyleCnt="6">
        <dgm:presLayoutVars>
          <dgm:chMax val="0"/>
          <dgm:bulletEnabled val="1"/>
        </dgm:presLayoutVars>
      </dgm:prSet>
      <dgm:spPr/>
    </dgm:pt>
    <dgm:pt modelId="{8F8E86DB-51A2-4DD3-AE04-FCAB26F70D2B}" type="pres">
      <dgm:prSet presAssocID="{79D2F28E-D212-44CD-9159-6D47C689B3E2}" presName="spacer" presStyleCnt="0"/>
      <dgm:spPr/>
    </dgm:pt>
    <dgm:pt modelId="{5966C5F7-C613-48BF-A75D-09487A3AB25F}" type="pres">
      <dgm:prSet presAssocID="{BD305636-F13A-4377-A209-0550500479AB}" presName="parentText" presStyleLbl="node1" presStyleIdx="4" presStyleCnt="6">
        <dgm:presLayoutVars>
          <dgm:chMax val="0"/>
          <dgm:bulletEnabled val="1"/>
        </dgm:presLayoutVars>
      </dgm:prSet>
      <dgm:spPr/>
    </dgm:pt>
    <dgm:pt modelId="{E8CBE1ED-D5F2-456F-9981-BBF74526F591}" type="pres">
      <dgm:prSet presAssocID="{873E81B6-5D5F-42B1-AF2D-AB5AAD05BFC5}" presName="spacer" presStyleCnt="0"/>
      <dgm:spPr/>
    </dgm:pt>
    <dgm:pt modelId="{1846664A-A864-4EC0-8704-A214E9467DA8}" type="pres">
      <dgm:prSet presAssocID="{134561D8-8775-4681-A317-3C03E256B127}" presName="parentText" presStyleLbl="node1" presStyleIdx="5" presStyleCnt="6">
        <dgm:presLayoutVars>
          <dgm:chMax val="0"/>
          <dgm:bulletEnabled val="1"/>
        </dgm:presLayoutVars>
      </dgm:prSet>
      <dgm:spPr/>
    </dgm:pt>
  </dgm:ptLst>
  <dgm:cxnLst>
    <dgm:cxn modelId="{872B480E-B05D-42D4-865F-D13FA058120B}" type="presOf" srcId="{134561D8-8775-4681-A317-3C03E256B127}" destId="{1846664A-A864-4EC0-8704-A214E9467DA8}" srcOrd="0" destOrd="0" presId="urn:microsoft.com/office/officeart/2005/8/layout/vList2"/>
    <dgm:cxn modelId="{D86E5D5B-92BE-405C-8B34-FF03055F3E8F}" type="presOf" srcId="{3C710332-79B3-4562-8ACE-84E0D3DB3E41}" destId="{D8315FA1-1BE8-4076-87B4-5350E07FBB48}" srcOrd="0" destOrd="0" presId="urn:microsoft.com/office/officeart/2005/8/layout/vList2"/>
    <dgm:cxn modelId="{69B99065-9EE8-4BF6-A2CA-3AC612CC085F}" type="presOf" srcId="{FFF911AA-BC0E-4748-937D-52115F9D8929}" destId="{365C9AD6-F07D-4A26-9087-3890B75D0059}" srcOrd="0" destOrd="0" presId="urn:microsoft.com/office/officeart/2005/8/layout/vList2"/>
    <dgm:cxn modelId="{1C9E3B6C-1986-4036-83CD-C4E8C247D547}" srcId="{96E7C55A-1B75-4B73-9764-19A473E2C266}" destId="{FFF911AA-BC0E-4748-937D-52115F9D8929}" srcOrd="2" destOrd="0" parTransId="{CA1EAE3F-BD3F-41D4-8C13-53B8CF7A6C97}" sibTransId="{DF113BCC-D7D2-4F20-ADB7-1EFC31802A50}"/>
    <dgm:cxn modelId="{8EE8D16E-9876-4862-B7E7-9848ECF1B582}" type="presOf" srcId="{96E7C55A-1B75-4B73-9764-19A473E2C266}" destId="{D70DEE4E-60BD-4344-BE93-2F39C35D9550}" srcOrd="0" destOrd="0" presId="urn:microsoft.com/office/officeart/2005/8/layout/vList2"/>
    <dgm:cxn modelId="{B9DB1351-A04E-4FAA-82B0-0E773D6992A1}" srcId="{96E7C55A-1B75-4B73-9764-19A473E2C266}" destId="{F184D80C-7C29-4E10-9735-F10D0691777C}" srcOrd="3" destOrd="0" parTransId="{C0894547-A35C-4A9F-A87D-C8CD18776252}" sibTransId="{79D2F28E-D212-44CD-9159-6D47C689B3E2}"/>
    <dgm:cxn modelId="{2973A17D-832B-4FBD-BE64-17FADFC88739}" srcId="{96E7C55A-1B75-4B73-9764-19A473E2C266}" destId="{5B49B9B1-E9D3-4984-AAF8-E703080CD0C3}" srcOrd="0" destOrd="0" parTransId="{DB7B608F-EFA1-415C-A85B-E2E5598F141A}" sibTransId="{63DDD47E-1F28-4577-8EA3-2BAB26D91746}"/>
    <dgm:cxn modelId="{7EC25C87-5047-4AE4-B863-9865FCA8032A}" type="presOf" srcId="{F184D80C-7C29-4E10-9735-F10D0691777C}" destId="{6097E260-06BC-47B9-8519-F5AF96178589}" srcOrd="0" destOrd="0" presId="urn:microsoft.com/office/officeart/2005/8/layout/vList2"/>
    <dgm:cxn modelId="{A3A81BA8-A887-4194-A120-4CEF9AEE9E9E}" srcId="{96E7C55A-1B75-4B73-9764-19A473E2C266}" destId="{134561D8-8775-4681-A317-3C03E256B127}" srcOrd="5" destOrd="0" parTransId="{77459B37-CD47-4290-B929-5AFFE59A52D0}" sibTransId="{966F80CE-515F-46FD-AA6E-753007BC384A}"/>
    <dgm:cxn modelId="{001910C9-1B4C-4830-88D6-99566FDF20DB}" srcId="{96E7C55A-1B75-4B73-9764-19A473E2C266}" destId="{BD305636-F13A-4377-A209-0550500479AB}" srcOrd="4" destOrd="0" parTransId="{3F5FF873-627F-491D-AB0A-ED6D6E48C9F8}" sibTransId="{873E81B6-5D5F-42B1-AF2D-AB5AAD05BFC5}"/>
    <dgm:cxn modelId="{002D90D7-1C92-45BE-AE40-F99E27FDEB62}" type="presOf" srcId="{5B49B9B1-E9D3-4984-AAF8-E703080CD0C3}" destId="{F222292F-4357-4B1B-BE51-4A2C6836F8F2}" srcOrd="0" destOrd="0" presId="urn:microsoft.com/office/officeart/2005/8/layout/vList2"/>
    <dgm:cxn modelId="{9DB022E3-7FB3-48F6-BD96-A0BE5766219D}" type="presOf" srcId="{BD305636-F13A-4377-A209-0550500479AB}" destId="{5966C5F7-C613-48BF-A75D-09487A3AB25F}" srcOrd="0" destOrd="0" presId="urn:microsoft.com/office/officeart/2005/8/layout/vList2"/>
    <dgm:cxn modelId="{E45595F6-0CD9-4B68-827F-F6D465CE177D}" srcId="{96E7C55A-1B75-4B73-9764-19A473E2C266}" destId="{3C710332-79B3-4562-8ACE-84E0D3DB3E41}" srcOrd="1" destOrd="0" parTransId="{F8BF2C71-775D-4F8F-B84E-0F5B75D5D0EC}" sibTransId="{E0421ADD-329D-479E-81F6-47FD085D26EE}"/>
    <dgm:cxn modelId="{8C9525BD-ECA8-44D6-8C45-9C394EDAD200}" type="presParOf" srcId="{D70DEE4E-60BD-4344-BE93-2F39C35D9550}" destId="{F222292F-4357-4B1B-BE51-4A2C6836F8F2}" srcOrd="0" destOrd="0" presId="urn:microsoft.com/office/officeart/2005/8/layout/vList2"/>
    <dgm:cxn modelId="{847D475A-35A8-4A7F-A0A6-13D713AFC132}" type="presParOf" srcId="{D70DEE4E-60BD-4344-BE93-2F39C35D9550}" destId="{47079C76-18E4-47BB-8702-03B753915908}" srcOrd="1" destOrd="0" presId="urn:microsoft.com/office/officeart/2005/8/layout/vList2"/>
    <dgm:cxn modelId="{CA22227F-0479-4902-9BF3-C34AF3D6DEC6}" type="presParOf" srcId="{D70DEE4E-60BD-4344-BE93-2F39C35D9550}" destId="{D8315FA1-1BE8-4076-87B4-5350E07FBB48}" srcOrd="2" destOrd="0" presId="urn:microsoft.com/office/officeart/2005/8/layout/vList2"/>
    <dgm:cxn modelId="{7A04FFF8-D4E0-4960-B75E-00B25C52C1F7}" type="presParOf" srcId="{D70DEE4E-60BD-4344-BE93-2F39C35D9550}" destId="{089BD51C-F110-4044-A622-065F5BD0AFAE}" srcOrd="3" destOrd="0" presId="urn:microsoft.com/office/officeart/2005/8/layout/vList2"/>
    <dgm:cxn modelId="{ECADB27B-EE67-40C5-A2E0-EF81BF7234C5}" type="presParOf" srcId="{D70DEE4E-60BD-4344-BE93-2F39C35D9550}" destId="{365C9AD6-F07D-4A26-9087-3890B75D0059}" srcOrd="4" destOrd="0" presId="urn:microsoft.com/office/officeart/2005/8/layout/vList2"/>
    <dgm:cxn modelId="{E158F94D-E5D9-47E3-BE21-7448996C42AB}" type="presParOf" srcId="{D70DEE4E-60BD-4344-BE93-2F39C35D9550}" destId="{63C7F48D-6742-4543-B87E-2299FEEFBEA9}" srcOrd="5" destOrd="0" presId="urn:microsoft.com/office/officeart/2005/8/layout/vList2"/>
    <dgm:cxn modelId="{D4614264-5AC9-4586-9CF2-6F781B571842}" type="presParOf" srcId="{D70DEE4E-60BD-4344-BE93-2F39C35D9550}" destId="{6097E260-06BC-47B9-8519-F5AF96178589}" srcOrd="6" destOrd="0" presId="urn:microsoft.com/office/officeart/2005/8/layout/vList2"/>
    <dgm:cxn modelId="{C1C138CB-6880-4BBF-B97A-59835C705CD2}" type="presParOf" srcId="{D70DEE4E-60BD-4344-BE93-2F39C35D9550}" destId="{8F8E86DB-51A2-4DD3-AE04-FCAB26F70D2B}" srcOrd="7" destOrd="0" presId="urn:microsoft.com/office/officeart/2005/8/layout/vList2"/>
    <dgm:cxn modelId="{8871A843-A9C3-4CD0-85CD-62C9933859F7}" type="presParOf" srcId="{D70DEE4E-60BD-4344-BE93-2F39C35D9550}" destId="{5966C5F7-C613-48BF-A75D-09487A3AB25F}" srcOrd="8" destOrd="0" presId="urn:microsoft.com/office/officeart/2005/8/layout/vList2"/>
    <dgm:cxn modelId="{9D4674CE-7ACF-4F90-B663-2B37B13416C1}" type="presParOf" srcId="{D70DEE4E-60BD-4344-BE93-2F39C35D9550}" destId="{E8CBE1ED-D5F2-456F-9981-BBF74526F591}" srcOrd="9" destOrd="0" presId="urn:microsoft.com/office/officeart/2005/8/layout/vList2"/>
    <dgm:cxn modelId="{3310177E-93E4-4F1A-9F53-B31BCDB8958B}" type="presParOf" srcId="{D70DEE4E-60BD-4344-BE93-2F39C35D9550}" destId="{1846664A-A864-4EC0-8704-A214E9467DA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F61AFA33-1363-49DC-ACB4-C3F71295EA24}">
      <dgm:prSet/>
      <dgm:spPr/>
      <dgm:t>
        <a:bodyPr/>
        <a:lstStyle/>
        <a:p>
          <a:r>
            <a:rPr lang="en-US" b="1" u="sng" dirty="0"/>
            <a:t>Youth</a:t>
          </a:r>
        </a:p>
      </dgm:t>
    </dgm:pt>
    <dgm:pt modelId="{EA31277F-C92F-423C-B60E-B7CA8CD711BC}" type="parTrans" cxnId="{C5EE59F2-9CE6-4FC7-A464-F444BFFDCAFA}">
      <dgm:prSet/>
      <dgm:spPr/>
      <dgm:t>
        <a:bodyPr/>
        <a:lstStyle/>
        <a:p>
          <a:endParaRPr lang="en-US"/>
        </a:p>
      </dgm:t>
    </dgm:pt>
    <dgm:pt modelId="{309D2FEC-33EB-4547-B246-9709097F94D4}" type="sibTrans" cxnId="{C5EE59F2-9CE6-4FC7-A464-F444BFFDCAFA}">
      <dgm:prSet/>
      <dgm:spPr/>
      <dgm:t>
        <a:bodyPr/>
        <a:lstStyle/>
        <a:p>
          <a:endParaRPr lang="en-US"/>
        </a:p>
      </dgm:t>
    </dgm:pt>
    <dgm:pt modelId="{D68B7ED2-571B-4029-99D1-5DFE14C5DA10}">
      <dgm:prSet/>
      <dgm:spPr/>
      <dgm:t>
        <a:bodyPr/>
        <a:lstStyle/>
        <a:p>
          <a:r>
            <a:rPr lang="en-US" u="sng" dirty="0"/>
            <a:t>Develop Youth Programs whenever possible</a:t>
          </a:r>
        </a:p>
      </dgm:t>
    </dgm:pt>
    <dgm:pt modelId="{FD3B5136-D3CC-4D8B-B20C-BD28E153E819}" type="parTrans" cxnId="{4C0C6B86-8002-46B8-97FD-E1E83FDF5E30}">
      <dgm:prSet/>
      <dgm:spPr/>
      <dgm:t>
        <a:bodyPr/>
        <a:lstStyle/>
        <a:p>
          <a:endParaRPr lang="en-US"/>
        </a:p>
      </dgm:t>
    </dgm:pt>
    <dgm:pt modelId="{F0626A5C-95BF-4A77-A37D-64A1CCD3C743}" type="sibTrans" cxnId="{4C0C6B86-8002-46B8-97FD-E1E83FDF5E30}">
      <dgm:prSet/>
      <dgm:spPr/>
      <dgm:t>
        <a:bodyPr/>
        <a:lstStyle/>
        <a:p>
          <a:endParaRPr lang="en-US"/>
        </a:p>
      </dgm:t>
    </dgm:pt>
    <dgm:pt modelId="{1B2160BF-86A3-42DE-AB25-7893551FEA19}">
      <dgm:prSet/>
      <dgm:spPr/>
      <dgm:t>
        <a:bodyPr/>
        <a:lstStyle/>
        <a:p>
          <a:r>
            <a:rPr lang="en-US" dirty="0"/>
            <a:t>Explorer programs whether agency led or in a countywide effort (Make them feel a part of the organization. Invite them to department meetings, ride-alongs, meet command staff, etc.)</a:t>
          </a:r>
        </a:p>
      </dgm:t>
    </dgm:pt>
    <dgm:pt modelId="{0F0B956A-7863-4C13-BF1D-B549F12D1F7D}" type="parTrans" cxnId="{218315BC-84DA-4450-82BC-05C55EF8DC9C}">
      <dgm:prSet/>
      <dgm:spPr/>
      <dgm:t>
        <a:bodyPr/>
        <a:lstStyle/>
        <a:p>
          <a:endParaRPr lang="en-US"/>
        </a:p>
      </dgm:t>
    </dgm:pt>
    <dgm:pt modelId="{83BD1B82-6396-4F04-852F-77F0D6B38CBB}" type="sibTrans" cxnId="{218315BC-84DA-4450-82BC-05C55EF8DC9C}">
      <dgm:prSet/>
      <dgm:spPr/>
      <dgm:t>
        <a:bodyPr/>
        <a:lstStyle/>
        <a:p>
          <a:endParaRPr lang="en-US"/>
        </a:p>
      </dgm:t>
    </dgm:pt>
    <dgm:pt modelId="{99D67046-E5B0-4851-9E09-62AC1449568C}">
      <dgm:prSet/>
      <dgm:spPr/>
      <dgm:t>
        <a:bodyPr/>
        <a:lstStyle/>
        <a:p>
          <a:r>
            <a:rPr lang="en-US" dirty="0"/>
            <a:t>Engage the schools whenever possible. Personable DARE/SROs are tremendous ambassadors for the agency.</a:t>
          </a:r>
        </a:p>
      </dgm:t>
    </dgm:pt>
    <dgm:pt modelId="{EC67FA33-37EC-486B-B5DB-AB63171340E7}" type="parTrans" cxnId="{7CF7A684-124A-42F8-A9C1-38CEC1C2ED3E}">
      <dgm:prSet/>
      <dgm:spPr/>
      <dgm:t>
        <a:bodyPr/>
        <a:lstStyle/>
        <a:p>
          <a:endParaRPr lang="en-US"/>
        </a:p>
      </dgm:t>
    </dgm:pt>
    <dgm:pt modelId="{4F7C8F25-AC38-4BB9-A133-9D17D35EED22}" type="sibTrans" cxnId="{7CF7A684-124A-42F8-A9C1-38CEC1C2ED3E}">
      <dgm:prSet/>
      <dgm:spPr/>
      <dgm:t>
        <a:bodyPr/>
        <a:lstStyle/>
        <a:p>
          <a:endParaRPr lang="en-US"/>
        </a:p>
      </dgm:t>
    </dgm:pt>
    <dgm:pt modelId="{5CA10953-2C0C-4EB2-A172-03E4D1049E39}">
      <dgm:prSet/>
      <dgm:spPr/>
      <dgm:t>
        <a:bodyPr/>
        <a:lstStyle/>
        <a:p>
          <a:r>
            <a:rPr lang="en-US" dirty="0"/>
            <a:t>Intern programs with colleges/universities in the area.</a:t>
          </a:r>
        </a:p>
      </dgm:t>
    </dgm:pt>
    <dgm:pt modelId="{E660586D-2FCF-4FF3-9D3A-08637FABCF46}" type="parTrans" cxnId="{F1F62745-DB1E-46A9-AA51-828029047EF0}">
      <dgm:prSet/>
      <dgm:spPr/>
      <dgm:t>
        <a:bodyPr/>
        <a:lstStyle/>
        <a:p>
          <a:endParaRPr lang="en-US"/>
        </a:p>
      </dgm:t>
    </dgm:pt>
    <dgm:pt modelId="{5E5C90D3-E5DD-415C-AF37-A1CEAC499337}" type="sibTrans" cxnId="{F1F62745-DB1E-46A9-AA51-828029047EF0}">
      <dgm:prSet/>
      <dgm:spPr/>
      <dgm:t>
        <a:bodyPr/>
        <a:lstStyle/>
        <a:p>
          <a:endParaRPr lang="en-US"/>
        </a:p>
      </dgm:t>
    </dgm:pt>
    <dgm:pt modelId="{E177939E-CF41-4AE6-9A5D-605A498D8FBE}">
      <dgm:prSet/>
      <dgm:spPr/>
      <dgm:t>
        <a:bodyPr/>
        <a:lstStyle/>
        <a:p>
          <a:r>
            <a:rPr lang="en-US" dirty="0"/>
            <a:t>Cadet programs for young adults interested in a career in law enforcement.</a:t>
          </a:r>
        </a:p>
      </dgm:t>
    </dgm:pt>
    <dgm:pt modelId="{E38A21FE-D45C-4499-AD05-D74D7E2A25C0}" type="parTrans" cxnId="{EAFE2855-D916-4B09-870D-2C32F08CED27}">
      <dgm:prSet/>
      <dgm:spPr/>
      <dgm:t>
        <a:bodyPr/>
        <a:lstStyle/>
        <a:p>
          <a:endParaRPr lang="en-US"/>
        </a:p>
      </dgm:t>
    </dgm:pt>
    <dgm:pt modelId="{CFA00CA1-CA74-4DF8-8E9B-7D941B00DD78}" type="sibTrans" cxnId="{EAFE2855-D916-4B09-870D-2C32F08CED27}">
      <dgm:prSet/>
      <dgm:spPr/>
      <dgm:t>
        <a:bodyPr/>
        <a:lstStyle/>
        <a:p>
          <a:endParaRPr lang="en-US"/>
        </a:p>
      </dgm:t>
    </dgm:pt>
    <dgm:pt modelId="{14064274-D8DD-4A25-B809-A987E12B083E}">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Boy Scouts and Girl Scouts have a high propensity for public service </a:t>
          </a:r>
          <a:r>
            <a:rPr lang="en-US" dirty="0">
              <a:solidFill>
                <a:schemeClr val="tx2">
                  <a:lumMod val="75000"/>
                </a:schemeClr>
              </a:solidFill>
            </a:rPr>
            <a:t>.</a:t>
          </a:r>
        </a:p>
      </dgm:t>
    </dgm:pt>
    <dgm:pt modelId="{1E861CE0-F8F7-420A-8383-7F0459181593}" type="parTrans" cxnId="{46AB8E0E-61AB-45AE-B0C7-8E79CF2D36CC}">
      <dgm:prSet/>
      <dgm:spPr/>
      <dgm:t>
        <a:bodyPr/>
        <a:lstStyle/>
        <a:p>
          <a:endParaRPr lang="en-US"/>
        </a:p>
      </dgm:t>
    </dgm:pt>
    <dgm:pt modelId="{F8D542A0-1D92-488C-AD7C-C4F026D2C271}" type="sibTrans" cxnId="{46AB8E0E-61AB-45AE-B0C7-8E79CF2D36CC}">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8">
        <dgm:presLayoutVars>
          <dgm:chMax val="0"/>
          <dgm:bulletEnabled val="1"/>
        </dgm:presLayoutVars>
      </dgm:prSet>
      <dgm:spPr/>
    </dgm:pt>
    <dgm:pt modelId="{5DD56121-54C2-41CD-807D-78E09CB50520}" type="pres">
      <dgm:prSet presAssocID="{F899A098-256F-4E4D-A69F-6CBFC98D7E7F}" presName="spacer" presStyleCnt="0"/>
      <dgm:spPr/>
    </dgm:pt>
    <dgm:pt modelId="{E91D2FB3-BBF5-4766-A361-22BFED9B810D}" type="pres">
      <dgm:prSet presAssocID="{F61AFA33-1363-49DC-ACB4-C3F71295EA24}" presName="parentText" presStyleLbl="node1" presStyleIdx="1" presStyleCnt="8">
        <dgm:presLayoutVars>
          <dgm:chMax val="0"/>
          <dgm:bulletEnabled val="1"/>
        </dgm:presLayoutVars>
      </dgm:prSet>
      <dgm:spPr/>
    </dgm:pt>
    <dgm:pt modelId="{223575B6-5FDF-4342-A402-261BDACB0699}" type="pres">
      <dgm:prSet presAssocID="{309D2FEC-33EB-4547-B246-9709097F94D4}" presName="spacer" presStyleCnt="0"/>
      <dgm:spPr/>
    </dgm:pt>
    <dgm:pt modelId="{C74D7EA2-E969-4741-915D-6FA91495183E}" type="pres">
      <dgm:prSet presAssocID="{D68B7ED2-571B-4029-99D1-5DFE14C5DA10}" presName="parentText" presStyleLbl="node1" presStyleIdx="2" presStyleCnt="8">
        <dgm:presLayoutVars>
          <dgm:chMax val="0"/>
          <dgm:bulletEnabled val="1"/>
        </dgm:presLayoutVars>
      </dgm:prSet>
      <dgm:spPr/>
    </dgm:pt>
    <dgm:pt modelId="{236D43C5-F7F5-40B5-A673-802479243329}" type="pres">
      <dgm:prSet presAssocID="{F0626A5C-95BF-4A77-A37D-64A1CCD3C743}" presName="spacer" presStyleCnt="0"/>
      <dgm:spPr/>
    </dgm:pt>
    <dgm:pt modelId="{74A4BACE-53E0-48BE-8DA7-B1D674FEEFFC}" type="pres">
      <dgm:prSet presAssocID="{1B2160BF-86A3-42DE-AB25-7893551FEA19}" presName="parentText" presStyleLbl="node1" presStyleIdx="3" presStyleCnt="8">
        <dgm:presLayoutVars>
          <dgm:chMax val="0"/>
          <dgm:bulletEnabled val="1"/>
        </dgm:presLayoutVars>
      </dgm:prSet>
      <dgm:spPr/>
    </dgm:pt>
    <dgm:pt modelId="{9111EF2F-C306-4E40-BDA1-88740D2D03A1}" type="pres">
      <dgm:prSet presAssocID="{83BD1B82-6396-4F04-852F-77F0D6B38CBB}" presName="spacer" presStyleCnt="0"/>
      <dgm:spPr/>
    </dgm:pt>
    <dgm:pt modelId="{17C6A25E-DC5F-4459-8F4A-10389F6B4F1E}" type="pres">
      <dgm:prSet presAssocID="{99D67046-E5B0-4851-9E09-62AC1449568C}" presName="parentText" presStyleLbl="node1" presStyleIdx="4" presStyleCnt="8">
        <dgm:presLayoutVars>
          <dgm:chMax val="0"/>
          <dgm:bulletEnabled val="1"/>
        </dgm:presLayoutVars>
      </dgm:prSet>
      <dgm:spPr/>
    </dgm:pt>
    <dgm:pt modelId="{4830186A-C86D-4C3C-B317-FA054A9C241A}" type="pres">
      <dgm:prSet presAssocID="{4F7C8F25-AC38-4BB9-A133-9D17D35EED22}" presName="spacer" presStyleCnt="0"/>
      <dgm:spPr/>
    </dgm:pt>
    <dgm:pt modelId="{EB7CC36C-76B8-4FA1-88D7-2C18488A73EF}" type="pres">
      <dgm:prSet presAssocID="{5CA10953-2C0C-4EB2-A172-03E4D1049E39}" presName="parentText" presStyleLbl="node1" presStyleIdx="5" presStyleCnt="8">
        <dgm:presLayoutVars>
          <dgm:chMax val="0"/>
          <dgm:bulletEnabled val="1"/>
        </dgm:presLayoutVars>
      </dgm:prSet>
      <dgm:spPr/>
    </dgm:pt>
    <dgm:pt modelId="{EC4A5D0D-730F-4D41-9DBF-807DC4396E6B}" type="pres">
      <dgm:prSet presAssocID="{5E5C90D3-E5DD-415C-AF37-A1CEAC499337}" presName="spacer" presStyleCnt="0"/>
      <dgm:spPr/>
    </dgm:pt>
    <dgm:pt modelId="{81172ADC-974D-4484-8996-D6A48726CAB1}" type="pres">
      <dgm:prSet presAssocID="{E177939E-CF41-4AE6-9A5D-605A498D8FBE}" presName="parentText" presStyleLbl="node1" presStyleIdx="6" presStyleCnt="8">
        <dgm:presLayoutVars>
          <dgm:chMax val="0"/>
          <dgm:bulletEnabled val="1"/>
        </dgm:presLayoutVars>
      </dgm:prSet>
      <dgm:spPr/>
    </dgm:pt>
    <dgm:pt modelId="{659F22E3-A3C2-462A-B9FC-1027F0E4123D}" type="pres">
      <dgm:prSet presAssocID="{CFA00CA1-CA74-4DF8-8E9B-7D941B00DD78}" presName="spacer" presStyleCnt="0"/>
      <dgm:spPr/>
    </dgm:pt>
    <dgm:pt modelId="{000E453B-55C4-4072-A256-E77598FCE8A2}" type="pres">
      <dgm:prSet presAssocID="{14064274-D8DD-4A25-B809-A987E12B083E}" presName="parentText" presStyleLbl="node1" presStyleIdx="7" presStyleCnt="8">
        <dgm:presLayoutVars>
          <dgm:chMax val="0"/>
          <dgm:bulletEnabled val="1"/>
        </dgm:presLayoutVars>
      </dgm:prSet>
      <dgm:spPr/>
    </dgm:pt>
  </dgm:ptLst>
  <dgm:cxnLst>
    <dgm:cxn modelId="{C697360E-068B-46AE-82CA-0FF5699CA830}" type="presOf" srcId="{99D67046-E5B0-4851-9E09-62AC1449568C}" destId="{17C6A25E-DC5F-4459-8F4A-10389F6B4F1E}" srcOrd="0" destOrd="0" presId="urn:microsoft.com/office/officeart/2005/8/layout/vList2"/>
    <dgm:cxn modelId="{46AB8E0E-61AB-45AE-B0C7-8E79CF2D36CC}" srcId="{8EA381E5-FE6E-459E-98AF-083038FFCAF1}" destId="{14064274-D8DD-4A25-B809-A987E12B083E}" srcOrd="7" destOrd="0" parTransId="{1E861CE0-F8F7-420A-8383-7F0459181593}" sibTransId="{F8D542A0-1D92-488C-AD7C-C4F026D2C271}"/>
    <dgm:cxn modelId="{F1F62745-DB1E-46A9-AA51-828029047EF0}" srcId="{8EA381E5-FE6E-459E-98AF-083038FFCAF1}" destId="{5CA10953-2C0C-4EB2-A172-03E4D1049E39}" srcOrd="5" destOrd="0" parTransId="{E660586D-2FCF-4FF3-9D3A-08637FABCF46}" sibTransId="{5E5C90D3-E5DD-415C-AF37-A1CEAC499337}"/>
    <dgm:cxn modelId="{1D9ADA4D-6184-40BD-9ED0-BD79EEBFC0F3}" type="presOf" srcId="{1B2160BF-86A3-42DE-AB25-7893551FEA19}" destId="{74A4BACE-53E0-48BE-8DA7-B1D674FEEFFC}" srcOrd="0" destOrd="0" presId="urn:microsoft.com/office/officeart/2005/8/layout/vList2"/>
    <dgm:cxn modelId="{CBF42974-1E1F-4703-A86E-3A3D59D29742}" type="presOf" srcId="{14064274-D8DD-4A25-B809-A987E12B083E}" destId="{000E453B-55C4-4072-A256-E77598FCE8A2}" srcOrd="0" destOrd="0" presId="urn:microsoft.com/office/officeart/2005/8/layout/vList2"/>
    <dgm:cxn modelId="{EAFE2855-D916-4B09-870D-2C32F08CED27}" srcId="{8EA381E5-FE6E-459E-98AF-083038FFCAF1}" destId="{E177939E-CF41-4AE6-9A5D-605A498D8FBE}" srcOrd="6" destOrd="0" parTransId="{E38A21FE-D45C-4499-AD05-D74D7E2A25C0}" sibTransId="{CFA00CA1-CA74-4DF8-8E9B-7D941B00DD78}"/>
    <dgm:cxn modelId="{9420EF7E-7B37-43E2-8F89-A468632CE18B}" type="presOf" srcId="{8EA381E5-FE6E-459E-98AF-083038FFCAF1}" destId="{67F2998F-7055-40AB-B826-A4E43A8CF4DE}" srcOrd="0" destOrd="0" presId="urn:microsoft.com/office/officeart/2005/8/layout/vList2"/>
    <dgm:cxn modelId="{7CF7A684-124A-42F8-A9C1-38CEC1C2ED3E}" srcId="{8EA381E5-FE6E-459E-98AF-083038FFCAF1}" destId="{99D67046-E5B0-4851-9E09-62AC1449568C}" srcOrd="4" destOrd="0" parTransId="{EC67FA33-37EC-486B-B5DB-AB63171340E7}" sibTransId="{4F7C8F25-AC38-4BB9-A133-9D17D35EED22}"/>
    <dgm:cxn modelId="{1D61B885-AC65-4A36-BBE9-43BD0B81FFF0}" type="presOf" srcId="{D68B7ED2-571B-4029-99D1-5DFE14C5DA10}" destId="{C74D7EA2-E969-4741-915D-6FA91495183E}" srcOrd="0" destOrd="0" presId="urn:microsoft.com/office/officeart/2005/8/layout/vList2"/>
    <dgm:cxn modelId="{4C0C6B86-8002-46B8-97FD-E1E83FDF5E30}" srcId="{8EA381E5-FE6E-459E-98AF-083038FFCAF1}" destId="{D68B7ED2-571B-4029-99D1-5DFE14C5DA10}" srcOrd="2" destOrd="0" parTransId="{FD3B5136-D3CC-4D8B-B20C-BD28E153E819}" sibTransId="{F0626A5C-95BF-4A77-A37D-64A1CCD3C743}"/>
    <dgm:cxn modelId="{E3912293-60CB-4D30-B7DF-B349CB6FC521}" type="presOf" srcId="{6760A66F-3595-4A81-AD21-0CCB58E164BF}" destId="{8C454B4B-74B3-45ED-8F3F-2E819FC22148}" srcOrd="0" destOrd="0" presId="urn:microsoft.com/office/officeart/2005/8/layout/vList2"/>
    <dgm:cxn modelId="{218315BC-84DA-4450-82BC-05C55EF8DC9C}" srcId="{8EA381E5-FE6E-459E-98AF-083038FFCAF1}" destId="{1B2160BF-86A3-42DE-AB25-7893551FEA19}" srcOrd="3" destOrd="0" parTransId="{0F0B956A-7863-4C13-BF1D-B549F12D1F7D}" sibTransId="{83BD1B82-6396-4F04-852F-77F0D6B38CBB}"/>
    <dgm:cxn modelId="{0B52F4D1-ED55-4382-A817-0C5B1A88FB71}" type="presOf" srcId="{F61AFA33-1363-49DC-ACB4-C3F71295EA24}" destId="{E91D2FB3-BBF5-4766-A361-22BFED9B810D}" srcOrd="0" destOrd="0" presId="urn:microsoft.com/office/officeart/2005/8/layout/vList2"/>
    <dgm:cxn modelId="{490B62D2-E183-40AC-A9BE-987137B54A3D}" srcId="{8EA381E5-FE6E-459E-98AF-083038FFCAF1}" destId="{6760A66F-3595-4A81-AD21-0CCB58E164BF}" srcOrd="0" destOrd="0" parTransId="{61F108F6-FC1D-49AA-8F60-361F70691F6B}" sibTransId="{F899A098-256F-4E4D-A69F-6CBFC98D7E7F}"/>
    <dgm:cxn modelId="{2DC700DC-E040-4A6E-B05B-0FCBE50C8A71}" type="presOf" srcId="{E177939E-CF41-4AE6-9A5D-605A498D8FBE}" destId="{81172ADC-974D-4484-8996-D6A48726CAB1}" srcOrd="0" destOrd="0" presId="urn:microsoft.com/office/officeart/2005/8/layout/vList2"/>
    <dgm:cxn modelId="{3648CEDD-5E03-4D1B-92A0-199F666E2F3C}" type="presOf" srcId="{5CA10953-2C0C-4EB2-A172-03E4D1049E39}" destId="{EB7CC36C-76B8-4FA1-88D7-2C18488A73EF}" srcOrd="0" destOrd="0" presId="urn:microsoft.com/office/officeart/2005/8/layout/vList2"/>
    <dgm:cxn modelId="{C5EE59F2-9CE6-4FC7-A464-F444BFFDCAFA}" srcId="{8EA381E5-FE6E-459E-98AF-083038FFCAF1}" destId="{F61AFA33-1363-49DC-ACB4-C3F71295EA24}" srcOrd="1" destOrd="0" parTransId="{EA31277F-C92F-423C-B60E-B7CA8CD711BC}" sibTransId="{309D2FEC-33EB-4547-B246-9709097F94D4}"/>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97727268-4AD8-45AC-A5DD-D9B8A5CF42B1}" type="presParOf" srcId="{67F2998F-7055-40AB-B826-A4E43A8CF4DE}" destId="{E91D2FB3-BBF5-4766-A361-22BFED9B810D}" srcOrd="2" destOrd="0" presId="urn:microsoft.com/office/officeart/2005/8/layout/vList2"/>
    <dgm:cxn modelId="{4BADB59C-E654-4553-8531-314751266F59}" type="presParOf" srcId="{67F2998F-7055-40AB-B826-A4E43A8CF4DE}" destId="{223575B6-5FDF-4342-A402-261BDACB0699}" srcOrd="3" destOrd="0" presId="urn:microsoft.com/office/officeart/2005/8/layout/vList2"/>
    <dgm:cxn modelId="{8FA11E44-98F6-4252-9F3B-25853F1DA0D3}" type="presParOf" srcId="{67F2998F-7055-40AB-B826-A4E43A8CF4DE}" destId="{C74D7EA2-E969-4741-915D-6FA91495183E}" srcOrd="4" destOrd="0" presId="urn:microsoft.com/office/officeart/2005/8/layout/vList2"/>
    <dgm:cxn modelId="{93B0D20D-F68B-4A99-959C-D50B3C467C25}" type="presParOf" srcId="{67F2998F-7055-40AB-B826-A4E43A8CF4DE}" destId="{236D43C5-F7F5-40B5-A673-802479243329}" srcOrd="5" destOrd="0" presId="urn:microsoft.com/office/officeart/2005/8/layout/vList2"/>
    <dgm:cxn modelId="{04215925-42AE-4FE5-9B42-D3EC4A5BC4D8}" type="presParOf" srcId="{67F2998F-7055-40AB-B826-A4E43A8CF4DE}" destId="{74A4BACE-53E0-48BE-8DA7-B1D674FEEFFC}" srcOrd="6" destOrd="0" presId="urn:microsoft.com/office/officeart/2005/8/layout/vList2"/>
    <dgm:cxn modelId="{205E7035-1AEF-4E0E-92B7-DCD2CBDE31D9}" type="presParOf" srcId="{67F2998F-7055-40AB-B826-A4E43A8CF4DE}" destId="{9111EF2F-C306-4E40-BDA1-88740D2D03A1}" srcOrd="7" destOrd="0" presId="urn:microsoft.com/office/officeart/2005/8/layout/vList2"/>
    <dgm:cxn modelId="{D20F4E7A-6961-4F45-BFE1-AB25693549AD}" type="presParOf" srcId="{67F2998F-7055-40AB-B826-A4E43A8CF4DE}" destId="{17C6A25E-DC5F-4459-8F4A-10389F6B4F1E}" srcOrd="8" destOrd="0" presId="urn:microsoft.com/office/officeart/2005/8/layout/vList2"/>
    <dgm:cxn modelId="{F2648CE5-94BA-41C6-8DD7-ECBE8DAB6EB4}" type="presParOf" srcId="{67F2998F-7055-40AB-B826-A4E43A8CF4DE}" destId="{4830186A-C86D-4C3C-B317-FA054A9C241A}" srcOrd="9" destOrd="0" presId="urn:microsoft.com/office/officeart/2005/8/layout/vList2"/>
    <dgm:cxn modelId="{E90164E6-0D92-4EEE-A6CB-E420B6621C28}" type="presParOf" srcId="{67F2998F-7055-40AB-B826-A4E43A8CF4DE}" destId="{EB7CC36C-76B8-4FA1-88D7-2C18488A73EF}" srcOrd="10" destOrd="0" presId="urn:microsoft.com/office/officeart/2005/8/layout/vList2"/>
    <dgm:cxn modelId="{D41F1E25-143D-4B72-B664-A41FDE6663EB}" type="presParOf" srcId="{67F2998F-7055-40AB-B826-A4E43A8CF4DE}" destId="{EC4A5D0D-730F-4D41-9DBF-807DC4396E6B}" srcOrd="11" destOrd="0" presId="urn:microsoft.com/office/officeart/2005/8/layout/vList2"/>
    <dgm:cxn modelId="{D4870895-A035-4C92-87C8-D0385ACA7DC3}" type="presParOf" srcId="{67F2998F-7055-40AB-B826-A4E43A8CF4DE}" destId="{81172ADC-974D-4484-8996-D6A48726CAB1}" srcOrd="12" destOrd="0" presId="urn:microsoft.com/office/officeart/2005/8/layout/vList2"/>
    <dgm:cxn modelId="{3FA78BDB-0495-42AE-BABF-04262AB57F0E}" type="presParOf" srcId="{67F2998F-7055-40AB-B826-A4E43A8CF4DE}" destId="{659F22E3-A3C2-462A-B9FC-1027F0E4123D}" srcOrd="13" destOrd="0" presId="urn:microsoft.com/office/officeart/2005/8/layout/vList2"/>
    <dgm:cxn modelId="{646F091F-B11D-49D0-95B2-CC642CEC844C}" type="presParOf" srcId="{67F2998F-7055-40AB-B826-A4E43A8CF4DE}" destId="{000E453B-55C4-4072-A256-E77598FCE8A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61F108F6-FC1D-49AA-8F60-361F70691F6B}" type="parTrans" cxnId="{490B62D2-E183-40AC-A9BE-987137B54A3D}">
      <dgm:prSet/>
      <dgm:spPr/>
      <dgm:t>
        <a:bodyPr/>
        <a:lstStyle/>
        <a:p>
          <a:endParaRPr lang="en-US"/>
        </a:p>
      </dgm:t>
    </dgm:pt>
    <dgm:pt modelId="{F899A098-256F-4E4D-A69F-6CBFC98D7E7F}" type="sibTrans" cxnId="{490B62D2-E183-40AC-A9BE-987137B54A3D}">
      <dgm:prSet/>
      <dgm:spPr/>
      <dgm:t>
        <a:bodyPr/>
        <a:lstStyle/>
        <a:p>
          <a:endParaRPr lang="en-US"/>
        </a:p>
      </dgm:t>
    </dgm:pt>
    <dgm:pt modelId="{74999764-D841-43D9-8C8F-8062F37363A0}">
      <dgm:prSet/>
      <dgm:spPr/>
      <dgm:t>
        <a:bodyPr/>
        <a:lstStyle/>
        <a:p>
          <a:r>
            <a:rPr lang="en-US" b="1" u="sng" dirty="0"/>
            <a:t>Youth</a:t>
          </a:r>
        </a:p>
      </dgm:t>
    </dgm:pt>
    <dgm:pt modelId="{457DE6FB-76F4-4E9A-AF34-B3E5E6AC57A8}" type="parTrans" cxnId="{83D82BD0-C8AB-49FD-A080-C8B7404E1EAD}">
      <dgm:prSet/>
      <dgm:spPr/>
      <dgm:t>
        <a:bodyPr/>
        <a:lstStyle/>
        <a:p>
          <a:endParaRPr lang="en-US"/>
        </a:p>
      </dgm:t>
    </dgm:pt>
    <dgm:pt modelId="{B9F0099D-7D4D-42B4-B456-412D1C50D4D2}" type="sibTrans" cxnId="{83D82BD0-C8AB-49FD-A080-C8B7404E1EAD}">
      <dgm:prSet/>
      <dgm:spPr/>
      <dgm:t>
        <a:bodyPr/>
        <a:lstStyle/>
        <a:p>
          <a:endParaRPr lang="en-US"/>
        </a:p>
      </dgm:t>
    </dgm:pt>
    <dgm:pt modelId="{F8C1B001-EAE1-44D5-8406-24D886C0FD35}">
      <dgm:prSet/>
      <dgm:spPr/>
      <dgm:t>
        <a:bodyPr/>
        <a:lstStyle/>
        <a:p>
          <a:r>
            <a:rPr lang="en-US" dirty="0"/>
            <a:t>Develop Youth Programs whenever possible</a:t>
          </a:r>
        </a:p>
      </dgm:t>
    </dgm:pt>
    <dgm:pt modelId="{310FA29C-031D-4B7B-8D82-2CA4AB21368C}" type="parTrans" cxnId="{F986B27D-40F8-4290-8FA1-EB711DBA076D}">
      <dgm:prSet/>
      <dgm:spPr/>
      <dgm:t>
        <a:bodyPr/>
        <a:lstStyle/>
        <a:p>
          <a:endParaRPr lang="en-US"/>
        </a:p>
      </dgm:t>
    </dgm:pt>
    <dgm:pt modelId="{7471996C-DEB2-44E3-879F-FCCE895C4D47}" type="sibTrans" cxnId="{F986B27D-40F8-4290-8FA1-EB711DBA076D}">
      <dgm:prSet/>
      <dgm:spPr/>
      <dgm:t>
        <a:bodyPr/>
        <a:lstStyle/>
        <a:p>
          <a:endParaRPr lang="en-US"/>
        </a:p>
      </dgm:t>
    </dgm:pt>
    <dgm:pt modelId="{0FF51369-3537-45A5-A6A2-F362CC6F3E23}">
      <dgm:prSet/>
      <dgm:spPr/>
      <dgm:t>
        <a:bodyPr/>
        <a:lstStyle/>
        <a:p>
          <a:r>
            <a:rPr lang="en-US" dirty="0"/>
            <a:t>Why should your agency be the one to start/enhance these types of programs</a:t>
          </a:r>
        </a:p>
      </dgm:t>
    </dgm:pt>
    <dgm:pt modelId="{5599B29A-C11C-4BD0-A70F-A1411036796E}" type="parTrans" cxnId="{1CDAED59-CB26-4959-8EF4-45570C6A6C31}">
      <dgm:prSet/>
      <dgm:spPr/>
      <dgm:t>
        <a:bodyPr/>
        <a:lstStyle/>
        <a:p>
          <a:endParaRPr lang="en-US"/>
        </a:p>
      </dgm:t>
    </dgm:pt>
    <dgm:pt modelId="{A4224F42-95D0-46EE-85DB-70F160B8AC21}" type="sibTrans" cxnId="{1CDAED59-CB26-4959-8EF4-45570C6A6C31}">
      <dgm:prSet/>
      <dgm:spPr/>
      <dgm:t>
        <a:bodyPr/>
        <a:lstStyle/>
        <a:p>
          <a:endParaRPr lang="en-US"/>
        </a:p>
      </dgm:t>
    </dgm:pt>
    <dgm:pt modelId="{2AA6BB68-4C9F-4ACB-B4F9-1A40287E164B}">
      <dgm:prSet/>
      <dgm:spPr/>
      <dgm:t>
        <a:bodyPr/>
        <a:lstStyle/>
        <a:p>
          <a:r>
            <a:rPr lang="en-US" b="1" u="sng" dirty="0"/>
            <a:t>Studies show:</a:t>
          </a:r>
        </a:p>
      </dgm:t>
    </dgm:pt>
    <dgm:pt modelId="{1ED5E2B4-D1FC-4DF8-BF7C-D22544CF21F5}" type="parTrans" cxnId="{E3F2AD5F-E806-4A55-80D7-68287192B889}">
      <dgm:prSet/>
      <dgm:spPr/>
      <dgm:t>
        <a:bodyPr/>
        <a:lstStyle/>
        <a:p>
          <a:endParaRPr lang="en-US"/>
        </a:p>
      </dgm:t>
    </dgm:pt>
    <dgm:pt modelId="{DF86DA02-B9E4-4721-908A-490F29FFAB1A}" type="sibTrans" cxnId="{E3F2AD5F-E806-4A55-80D7-68287192B889}">
      <dgm:prSet/>
      <dgm:spPr/>
      <dgm:t>
        <a:bodyPr/>
        <a:lstStyle/>
        <a:p>
          <a:endParaRPr lang="en-US"/>
        </a:p>
      </dgm:t>
    </dgm:pt>
    <dgm:pt modelId="{96F38A15-5F4E-4DF5-895D-2A07B4D0F7A9}">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Youth programs attract character driven individuals to a specific department and can have a profound impact on future recruits</a:t>
          </a:r>
          <a:r>
            <a:rPr lang="en-US" dirty="0">
              <a:solidFill>
                <a:schemeClr val="tx2">
                  <a:lumMod val="75000"/>
                </a:schemeClr>
              </a:solidFill>
            </a:rPr>
            <a:t>.</a:t>
          </a:r>
        </a:p>
      </dgm:t>
    </dgm:pt>
    <dgm:pt modelId="{3EE01548-558B-45D1-BFBE-CE1EE2A5E385}" type="parTrans" cxnId="{46938CB5-43BE-4255-B610-EFE13E1410F5}">
      <dgm:prSet/>
      <dgm:spPr/>
      <dgm:t>
        <a:bodyPr/>
        <a:lstStyle/>
        <a:p>
          <a:endParaRPr lang="en-US"/>
        </a:p>
      </dgm:t>
    </dgm:pt>
    <dgm:pt modelId="{40B0786D-4C2A-4636-8891-64D1008F5880}" type="sibTrans" cxnId="{46938CB5-43BE-4255-B610-EFE13E1410F5}">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6">
        <dgm:presLayoutVars>
          <dgm:chMax val="0"/>
          <dgm:bulletEnabled val="1"/>
        </dgm:presLayoutVars>
      </dgm:prSet>
      <dgm:spPr/>
    </dgm:pt>
    <dgm:pt modelId="{5DD56121-54C2-41CD-807D-78E09CB50520}" type="pres">
      <dgm:prSet presAssocID="{F899A098-256F-4E4D-A69F-6CBFC98D7E7F}" presName="spacer" presStyleCnt="0"/>
      <dgm:spPr/>
    </dgm:pt>
    <dgm:pt modelId="{0FA97D1D-F7EF-48B4-BB20-FFFE3C7FD21C}" type="pres">
      <dgm:prSet presAssocID="{74999764-D841-43D9-8C8F-8062F37363A0}" presName="parentText" presStyleLbl="node1" presStyleIdx="1" presStyleCnt="6">
        <dgm:presLayoutVars>
          <dgm:chMax val="0"/>
          <dgm:bulletEnabled val="1"/>
        </dgm:presLayoutVars>
      </dgm:prSet>
      <dgm:spPr/>
    </dgm:pt>
    <dgm:pt modelId="{D27ECD00-6353-4B1F-8352-5D1A0BFAC6D8}" type="pres">
      <dgm:prSet presAssocID="{B9F0099D-7D4D-42B4-B456-412D1C50D4D2}" presName="spacer" presStyleCnt="0"/>
      <dgm:spPr/>
    </dgm:pt>
    <dgm:pt modelId="{9F6CC7E8-5885-4889-889D-A74199EA8417}" type="pres">
      <dgm:prSet presAssocID="{F8C1B001-EAE1-44D5-8406-24D886C0FD35}" presName="parentText" presStyleLbl="node1" presStyleIdx="2" presStyleCnt="6">
        <dgm:presLayoutVars>
          <dgm:chMax val="0"/>
          <dgm:bulletEnabled val="1"/>
        </dgm:presLayoutVars>
      </dgm:prSet>
      <dgm:spPr/>
    </dgm:pt>
    <dgm:pt modelId="{7921E540-6990-4348-AEC7-D83A63EDC41E}" type="pres">
      <dgm:prSet presAssocID="{7471996C-DEB2-44E3-879F-FCCE895C4D47}" presName="spacer" presStyleCnt="0"/>
      <dgm:spPr/>
    </dgm:pt>
    <dgm:pt modelId="{C1435705-7777-4771-9A56-59020317F7A1}" type="pres">
      <dgm:prSet presAssocID="{0FF51369-3537-45A5-A6A2-F362CC6F3E23}" presName="parentText" presStyleLbl="node1" presStyleIdx="3" presStyleCnt="6">
        <dgm:presLayoutVars>
          <dgm:chMax val="0"/>
          <dgm:bulletEnabled val="1"/>
        </dgm:presLayoutVars>
      </dgm:prSet>
      <dgm:spPr/>
    </dgm:pt>
    <dgm:pt modelId="{6C065AF1-8CFC-4B63-B466-67D9CFDA2846}" type="pres">
      <dgm:prSet presAssocID="{A4224F42-95D0-46EE-85DB-70F160B8AC21}" presName="spacer" presStyleCnt="0"/>
      <dgm:spPr/>
    </dgm:pt>
    <dgm:pt modelId="{41118403-0B41-4607-8A03-47D07DFF9654}" type="pres">
      <dgm:prSet presAssocID="{2AA6BB68-4C9F-4ACB-B4F9-1A40287E164B}" presName="parentText" presStyleLbl="node1" presStyleIdx="4" presStyleCnt="6">
        <dgm:presLayoutVars>
          <dgm:chMax val="0"/>
          <dgm:bulletEnabled val="1"/>
        </dgm:presLayoutVars>
      </dgm:prSet>
      <dgm:spPr/>
    </dgm:pt>
    <dgm:pt modelId="{C973B0E5-FC73-4FE4-B715-27203AF5453A}" type="pres">
      <dgm:prSet presAssocID="{DF86DA02-B9E4-4721-908A-490F29FFAB1A}" presName="spacer" presStyleCnt="0"/>
      <dgm:spPr/>
    </dgm:pt>
    <dgm:pt modelId="{58A54A48-E0A4-4D1E-AA83-F2FFD47378AD}" type="pres">
      <dgm:prSet presAssocID="{96F38A15-5F4E-4DF5-895D-2A07B4D0F7A9}" presName="parentText" presStyleLbl="node1" presStyleIdx="5" presStyleCnt="6">
        <dgm:presLayoutVars>
          <dgm:chMax val="0"/>
          <dgm:bulletEnabled val="1"/>
        </dgm:presLayoutVars>
      </dgm:prSet>
      <dgm:spPr/>
    </dgm:pt>
  </dgm:ptLst>
  <dgm:cxnLst>
    <dgm:cxn modelId="{65762C12-920A-42A2-B17C-5745E91544B0}" type="presOf" srcId="{74999764-D841-43D9-8C8F-8062F37363A0}" destId="{0FA97D1D-F7EF-48B4-BB20-FFFE3C7FD21C}" srcOrd="0" destOrd="0" presId="urn:microsoft.com/office/officeart/2005/8/layout/vList2"/>
    <dgm:cxn modelId="{F8EA1626-4112-48A7-A527-673388FAE24B}" type="presOf" srcId="{96F38A15-5F4E-4DF5-895D-2A07B4D0F7A9}" destId="{58A54A48-E0A4-4D1E-AA83-F2FFD47378AD}" srcOrd="0" destOrd="0" presId="urn:microsoft.com/office/officeart/2005/8/layout/vList2"/>
    <dgm:cxn modelId="{E3F2AD5F-E806-4A55-80D7-68287192B889}" srcId="{8EA381E5-FE6E-459E-98AF-083038FFCAF1}" destId="{2AA6BB68-4C9F-4ACB-B4F9-1A40287E164B}" srcOrd="4" destOrd="0" parTransId="{1ED5E2B4-D1FC-4DF8-BF7C-D22544CF21F5}" sibTransId="{DF86DA02-B9E4-4721-908A-490F29FFAB1A}"/>
    <dgm:cxn modelId="{AACE6966-F817-4EEF-96EA-ED36B46D15F3}" type="presOf" srcId="{F8C1B001-EAE1-44D5-8406-24D886C0FD35}" destId="{9F6CC7E8-5885-4889-889D-A74199EA8417}" srcOrd="0" destOrd="0" presId="urn:microsoft.com/office/officeart/2005/8/layout/vList2"/>
    <dgm:cxn modelId="{1CDAED59-CB26-4959-8EF4-45570C6A6C31}" srcId="{8EA381E5-FE6E-459E-98AF-083038FFCAF1}" destId="{0FF51369-3537-45A5-A6A2-F362CC6F3E23}" srcOrd="3" destOrd="0" parTransId="{5599B29A-C11C-4BD0-A70F-A1411036796E}" sibTransId="{A4224F42-95D0-46EE-85DB-70F160B8AC21}"/>
    <dgm:cxn modelId="{F986B27D-40F8-4290-8FA1-EB711DBA076D}" srcId="{8EA381E5-FE6E-459E-98AF-083038FFCAF1}" destId="{F8C1B001-EAE1-44D5-8406-24D886C0FD35}" srcOrd="2" destOrd="0" parTransId="{310FA29C-031D-4B7B-8D82-2CA4AB21368C}" sibTransId="{7471996C-DEB2-44E3-879F-FCCE895C4D47}"/>
    <dgm:cxn modelId="{9420EF7E-7B37-43E2-8F89-A468632CE18B}" type="presOf" srcId="{8EA381E5-FE6E-459E-98AF-083038FFCAF1}" destId="{67F2998F-7055-40AB-B826-A4E43A8CF4DE}" srcOrd="0" destOrd="0" presId="urn:microsoft.com/office/officeart/2005/8/layout/vList2"/>
    <dgm:cxn modelId="{B4BADF82-5690-48AE-ABF2-C63FC66D78F5}" type="presOf" srcId="{0FF51369-3537-45A5-A6A2-F362CC6F3E23}" destId="{C1435705-7777-4771-9A56-59020317F7A1}"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46938CB5-43BE-4255-B610-EFE13E1410F5}" srcId="{8EA381E5-FE6E-459E-98AF-083038FFCAF1}" destId="{96F38A15-5F4E-4DF5-895D-2A07B4D0F7A9}" srcOrd="5" destOrd="0" parTransId="{3EE01548-558B-45D1-BFBE-CE1EE2A5E385}" sibTransId="{40B0786D-4C2A-4636-8891-64D1008F5880}"/>
    <dgm:cxn modelId="{3AF417BA-EBDF-4F5C-AEC8-109790554B5C}" type="presOf" srcId="{2AA6BB68-4C9F-4ACB-B4F9-1A40287E164B}" destId="{41118403-0B41-4607-8A03-47D07DFF9654}" srcOrd="0" destOrd="0" presId="urn:microsoft.com/office/officeart/2005/8/layout/vList2"/>
    <dgm:cxn modelId="{83D82BD0-C8AB-49FD-A080-C8B7404E1EAD}" srcId="{8EA381E5-FE6E-459E-98AF-083038FFCAF1}" destId="{74999764-D841-43D9-8C8F-8062F37363A0}" srcOrd="1" destOrd="0" parTransId="{457DE6FB-76F4-4E9A-AF34-B3E5E6AC57A8}" sibTransId="{B9F0099D-7D4D-42B4-B456-412D1C50D4D2}"/>
    <dgm:cxn modelId="{490B62D2-E183-40AC-A9BE-987137B54A3D}" srcId="{8EA381E5-FE6E-459E-98AF-083038FFCAF1}" destId="{6760A66F-3595-4A81-AD21-0CCB58E164BF}" srcOrd="0" destOrd="0" parTransId="{61F108F6-FC1D-49AA-8F60-361F70691F6B}" sibTransId="{F899A098-256F-4E4D-A69F-6CBFC98D7E7F}"/>
    <dgm:cxn modelId="{44726E90-3202-4F14-A338-42FDD203EF97}" type="presParOf" srcId="{67F2998F-7055-40AB-B826-A4E43A8CF4DE}" destId="{8C454B4B-74B3-45ED-8F3F-2E819FC22148}" srcOrd="0" destOrd="0" presId="urn:microsoft.com/office/officeart/2005/8/layout/vList2"/>
    <dgm:cxn modelId="{A50AB934-7838-4112-B6DF-BBD04EE15919}" type="presParOf" srcId="{67F2998F-7055-40AB-B826-A4E43A8CF4DE}" destId="{5DD56121-54C2-41CD-807D-78E09CB50520}" srcOrd="1" destOrd="0" presId="urn:microsoft.com/office/officeart/2005/8/layout/vList2"/>
    <dgm:cxn modelId="{2F7CB403-7A1F-49D4-B0A1-9EDA5FA62A9A}" type="presParOf" srcId="{67F2998F-7055-40AB-B826-A4E43A8CF4DE}" destId="{0FA97D1D-F7EF-48B4-BB20-FFFE3C7FD21C}" srcOrd="2" destOrd="0" presId="urn:microsoft.com/office/officeart/2005/8/layout/vList2"/>
    <dgm:cxn modelId="{F0C96BB2-7011-473B-AEDB-90037CE810FC}" type="presParOf" srcId="{67F2998F-7055-40AB-B826-A4E43A8CF4DE}" destId="{D27ECD00-6353-4B1F-8352-5D1A0BFAC6D8}" srcOrd="3" destOrd="0" presId="urn:microsoft.com/office/officeart/2005/8/layout/vList2"/>
    <dgm:cxn modelId="{B85C4E80-F29E-45D1-B782-939DDC4A73D2}" type="presParOf" srcId="{67F2998F-7055-40AB-B826-A4E43A8CF4DE}" destId="{9F6CC7E8-5885-4889-889D-A74199EA8417}" srcOrd="4" destOrd="0" presId="urn:microsoft.com/office/officeart/2005/8/layout/vList2"/>
    <dgm:cxn modelId="{AE34175C-AF5C-4E57-A45E-5DFF9E686371}" type="presParOf" srcId="{67F2998F-7055-40AB-B826-A4E43A8CF4DE}" destId="{7921E540-6990-4348-AEC7-D83A63EDC41E}" srcOrd="5" destOrd="0" presId="urn:microsoft.com/office/officeart/2005/8/layout/vList2"/>
    <dgm:cxn modelId="{33EEBC0C-2CE5-4A4C-8DD4-B081911C8E2B}" type="presParOf" srcId="{67F2998F-7055-40AB-B826-A4E43A8CF4DE}" destId="{C1435705-7777-4771-9A56-59020317F7A1}" srcOrd="6" destOrd="0" presId="urn:microsoft.com/office/officeart/2005/8/layout/vList2"/>
    <dgm:cxn modelId="{0900285F-9944-4FF7-B8A7-13F4BD0B6E76}" type="presParOf" srcId="{67F2998F-7055-40AB-B826-A4E43A8CF4DE}" destId="{6C065AF1-8CFC-4B63-B466-67D9CFDA2846}" srcOrd="7" destOrd="0" presId="urn:microsoft.com/office/officeart/2005/8/layout/vList2"/>
    <dgm:cxn modelId="{A40626A1-B9EC-4890-B1DE-6E89D8F169AF}" type="presParOf" srcId="{67F2998F-7055-40AB-B826-A4E43A8CF4DE}" destId="{41118403-0B41-4607-8A03-47D07DFF9654}" srcOrd="8" destOrd="0" presId="urn:microsoft.com/office/officeart/2005/8/layout/vList2"/>
    <dgm:cxn modelId="{9F5516AE-F619-4D4A-B280-4B8ECF32B207}" type="presParOf" srcId="{67F2998F-7055-40AB-B826-A4E43A8CF4DE}" destId="{C973B0E5-FC73-4FE4-B715-27203AF5453A}" srcOrd="9" destOrd="0" presId="urn:microsoft.com/office/officeart/2005/8/layout/vList2"/>
    <dgm:cxn modelId="{2057BDC4-0F96-4F64-8038-D0C7D5608CCE}" type="presParOf" srcId="{67F2998F-7055-40AB-B826-A4E43A8CF4DE}" destId="{58A54A48-E0A4-4D1E-AA83-F2FFD47378AD}"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F899A098-256F-4E4D-A69F-6CBFC98D7E7F}" type="sibTrans" cxnId="{490B62D2-E183-40AC-A9BE-987137B54A3D}">
      <dgm:prSet/>
      <dgm:spPr/>
      <dgm:t>
        <a:bodyPr/>
        <a:lstStyle/>
        <a:p>
          <a:endParaRPr lang="en-US"/>
        </a:p>
      </dgm:t>
    </dgm:pt>
    <dgm:pt modelId="{61F108F6-FC1D-49AA-8F60-361F70691F6B}" type="parTrans" cxnId="{490B62D2-E183-40AC-A9BE-987137B54A3D}">
      <dgm:prSet/>
      <dgm:spPr/>
      <dgm:t>
        <a:bodyPr/>
        <a:lstStyle/>
        <a:p>
          <a:endParaRPr lang="en-US"/>
        </a:p>
      </dgm:t>
    </dgm:pt>
    <dgm:pt modelId="{10348247-E29B-4261-A736-BEC23E010E93}">
      <dgm:prSet/>
      <dgm:spPr/>
      <dgm:t>
        <a:bodyPr/>
        <a:lstStyle/>
        <a:p>
          <a:r>
            <a:rPr lang="en-US" u="sng" dirty="0"/>
            <a:t>Youth</a:t>
          </a:r>
        </a:p>
      </dgm:t>
    </dgm:pt>
    <dgm:pt modelId="{22851F66-EC92-4359-82F6-D78F0850C443}" type="parTrans" cxnId="{BDB4129E-38A0-4C65-ABA7-02B0EBD55BAB}">
      <dgm:prSet/>
      <dgm:spPr/>
      <dgm:t>
        <a:bodyPr/>
        <a:lstStyle/>
        <a:p>
          <a:endParaRPr lang="en-US"/>
        </a:p>
      </dgm:t>
    </dgm:pt>
    <dgm:pt modelId="{EA07C352-E40B-4E7E-9867-95FAC2829081}" type="sibTrans" cxnId="{BDB4129E-38A0-4C65-ABA7-02B0EBD55BAB}">
      <dgm:prSet/>
      <dgm:spPr/>
      <dgm:t>
        <a:bodyPr/>
        <a:lstStyle/>
        <a:p>
          <a:endParaRPr lang="en-US"/>
        </a:p>
      </dgm:t>
    </dgm:pt>
    <dgm:pt modelId="{9140CB09-92AC-4271-91B6-891234A55E26}">
      <dgm:prSet/>
      <dgm:spPr/>
      <dgm:t>
        <a:bodyPr/>
        <a:lstStyle/>
        <a:p>
          <a:r>
            <a:rPr lang="en-US" dirty="0"/>
            <a:t>Develop Youth Programs whenever possible</a:t>
          </a:r>
        </a:p>
      </dgm:t>
    </dgm:pt>
    <dgm:pt modelId="{3C806DC6-59AB-45CC-9369-BAFDE506E8B9}" type="parTrans" cxnId="{0009D9D6-83D4-4978-BB18-40BC6DA2B373}">
      <dgm:prSet/>
      <dgm:spPr/>
      <dgm:t>
        <a:bodyPr/>
        <a:lstStyle/>
        <a:p>
          <a:endParaRPr lang="en-US"/>
        </a:p>
      </dgm:t>
    </dgm:pt>
    <dgm:pt modelId="{B5F8C091-9FE5-4A85-97C3-B6F2EF1614FC}" type="sibTrans" cxnId="{0009D9D6-83D4-4978-BB18-40BC6DA2B373}">
      <dgm:prSet/>
      <dgm:spPr/>
      <dgm:t>
        <a:bodyPr/>
        <a:lstStyle/>
        <a:p>
          <a:endParaRPr lang="en-US"/>
        </a:p>
      </dgm:t>
    </dgm:pt>
    <dgm:pt modelId="{1A750D7F-16DC-46B1-BC17-148C417D48A3}">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Relationships involving family members or friends in law enforcement are extremely influential to a future candidate applying to a particular agency.</a:t>
          </a:r>
          <a:endParaRPr lang="en-US" dirty="0">
            <a:solidFill>
              <a:schemeClr val="tx2">
                <a:lumMod val="75000"/>
              </a:schemeClr>
            </a:solidFill>
          </a:endParaRPr>
        </a:p>
      </dgm:t>
    </dgm:pt>
    <dgm:pt modelId="{82DBEA65-41A8-45DC-A7B0-253441691A44}" type="parTrans" cxnId="{C28EA022-C7E9-4D8F-8241-5A354709DAC3}">
      <dgm:prSet/>
      <dgm:spPr/>
      <dgm:t>
        <a:bodyPr/>
        <a:lstStyle/>
        <a:p>
          <a:endParaRPr lang="en-US"/>
        </a:p>
      </dgm:t>
    </dgm:pt>
    <dgm:pt modelId="{03889518-F76E-41DB-ABA5-314F7C6635E8}" type="sibTrans" cxnId="{C28EA022-C7E9-4D8F-8241-5A354709DAC3}">
      <dgm:prSet/>
      <dgm:spPr/>
      <dgm:t>
        <a:bodyPr/>
        <a:lstStyle/>
        <a:p>
          <a:endParaRPr lang="en-US"/>
        </a:p>
      </dgm:t>
    </dgm:pt>
    <dgm:pt modelId="{C31B0884-6F7A-4676-8547-D7FE404B55DD}">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Even in times when there is a lack of candidates, many of these program participants are passionate about law enforcement careers from an early age. </a:t>
          </a:r>
          <a:endParaRPr lang="en-US" dirty="0">
            <a:solidFill>
              <a:schemeClr val="tx2">
                <a:lumMod val="75000"/>
              </a:schemeClr>
            </a:solidFill>
          </a:endParaRPr>
        </a:p>
      </dgm:t>
    </dgm:pt>
    <dgm:pt modelId="{ADFE746A-C319-4B31-8CC2-7E1F952E4A44}" type="parTrans" cxnId="{B60C3D4D-C5BF-4CF8-82F3-93BEC7A07C95}">
      <dgm:prSet/>
      <dgm:spPr/>
      <dgm:t>
        <a:bodyPr/>
        <a:lstStyle/>
        <a:p>
          <a:endParaRPr lang="en-US"/>
        </a:p>
      </dgm:t>
    </dgm:pt>
    <dgm:pt modelId="{B48E52B4-58C7-4F39-961F-C3172BE9B8C1}" type="sibTrans" cxnId="{B60C3D4D-C5BF-4CF8-82F3-93BEC7A07C95}">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5">
        <dgm:presLayoutVars>
          <dgm:chMax val="0"/>
          <dgm:bulletEnabled val="1"/>
        </dgm:presLayoutVars>
      </dgm:prSet>
      <dgm:spPr/>
    </dgm:pt>
    <dgm:pt modelId="{5A8AF4FE-762B-40E0-80C2-6EA60B88027A}" type="pres">
      <dgm:prSet presAssocID="{F899A098-256F-4E4D-A69F-6CBFC98D7E7F}" presName="spacer" presStyleCnt="0"/>
      <dgm:spPr/>
    </dgm:pt>
    <dgm:pt modelId="{1C111291-9846-4F07-8B4A-5A0A76625CB7}" type="pres">
      <dgm:prSet presAssocID="{10348247-E29B-4261-A736-BEC23E010E93}" presName="parentText" presStyleLbl="node1" presStyleIdx="1" presStyleCnt="5">
        <dgm:presLayoutVars>
          <dgm:chMax val="0"/>
          <dgm:bulletEnabled val="1"/>
        </dgm:presLayoutVars>
      </dgm:prSet>
      <dgm:spPr/>
    </dgm:pt>
    <dgm:pt modelId="{C6CE8514-7B2F-422B-8524-58D091B4B885}" type="pres">
      <dgm:prSet presAssocID="{EA07C352-E40B-4E7E-9867-95FAC2829081}" presName="spacer" presStyleCnt="0"/>
      <dgm:spPr/>
    </dgm:pt>
    <dgm:pt modelId="{BFB968B2-B450-4D88-9B13-90783984D53A}" type="pres">
      <dgm:prSet presAssocID="{9140CB09-92AC-4271-91B6-891234A55E26}" presName="parentText" presStyleLbl="node1" presStyleIdx="2" presStyleCnt="5">
        <dgm:presLayoutVars>
          <dgm:chMax val="0"/>
          <dgm:bulletEnabled val="1"/>
        </dgm:presLayoutVars>
      </dgm:prSet>
      <dgm:spPr/>
    </dgm:pt>
    <dgm:pt modelId="{278B7931-9F39-43B3-8983-191ABC8EFA85}" type="pres">
      <dgm:prSet presAssocID="{B5F8C091-9FE5-4A85-97C3-B6F2EF1614FC}" presName="spacer" presStyleCnt="0"/>
      <dgm:spPr/>
    </dgm:pt>
    <dgm:pt modelId="{7FE3D18C-822F-47E1-8C1A-F6C0B22FFC20}" type="pres">
      <dgm:prSet presAssocID="{1A750D7F-16DC-46B1-BC17-148C417D48A3}" presName="parentText" presStyleLbl="node1" presStyleIdx="3" presStyleCnt="5">
        <dgm:presLayoutVars>
          <dgm:chMax val="0"/>
          <dgm:bulletEnabled val="1"/>
        </dgm:presLayoutVars>
      </dgm:prSet>
      <dgm:spPr/>
    </dgm:pt>
    <dgm:pt modelId="{59FA56FF-A154-4695-AB56-0894FB150C87}" type="pres">
      <dgm:prSet presAssocID="{03889518-F76E-41DB-ABA5-314F7C6635E8}" presName="spacer" presStyleCnt="0"/>
      <dgm:spPr/>
    </dgm:pt>
    <dgm:pt modelId="{53AF9101-192C-428F-A979-50EA4B696D33}" type="pres">
      <dgm:prSet presAssocID="{C31B0884-6F7A-4676-8547-D7FE404B55DD}" presName="parentText" presStyleLbl="node1" presStyleIdx="4" presStyleCnt="5">
        <dgm:presLayoutVars>
          <dgm:chMax val="0"/>
          <dgm:bulletEnabled val="1"/>
        </dgm:presLayoutVars>
      </dgm:prSet>
      <dgm:spPr/>
    </dgm:pt>
  </dgm:ptLst>
  <dgm:cxnLst>
    <dgm:cxn modelId="{C28EA022-C7E9-4D8F-8241-5A354709DAC3}" srcId="{8EA381E5-FE6E-459E-98AF-083038FFCAF1}" destId="{1A750D7F-16DC-46B1-BC17-148C417D48A3}" srcOrd="3" destOrd="0" parTransId="{82DBEA65-41A8-45DC-A7B0-253441691A44}" sibTransId="{03889518-F76E-41DB-ABA5-314F7C6635E8}"/>
    <dgm:cxn modelId="{D3FBE362-88DF-4601-ADDA-D512FC869D72}" type="presOf" srcId="{10348247-E29B-4261-A736-BEC23E010E93}" destId="{1C111291-9846-4F07-8B4A-5A0A76625CB7}" srcOrd="0" destOrd="0" presId="urn:microsoft.com/office/officeart/2005/8/layout/vList2"/>
    <dgm:cxn modelId="{B60C3D4D-C5BF-4CF8-82F3-93BEC7A07C95}" srcId="{8EA381E5-FE6E-459E-98AF-083038FFCAF1}" destId="{C31B0884-6F7A-4676-8547-D7FE404B55DD}" srcOrd="4" destOrd="0" parTransId="{ADFE746A-C319-4B31-8CC2-7E1F952E4A44}" sibTransId="{B48E52B4-58C7-4F39-961F-C3172BE9B8C1}"/>
    <dgm:cxn modelId="{E760FE7D-F246-456B-9427-616F6CE2FC88}" type="presOf" srcId="{1A750D7F-16DC-46B1-BC17-148C417D48A3}" destId="{7FE3D18C-822F-47E1-8C1A-F6C0B22FFC20}"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BDB4129E-38A0-4C65-ABA7-02B0EBD55BAB}" srcId="{8EA381E5-FE6E-459E-98AF-083038FFCAF1}" destId="{10348247-E29B-4261-A736-BEC23E010E93}" srcOrd="1" destOrd="0" parTransId="{22851F66-EC92-4359-82F6-D78F0850C443}" sibTransId="{EA07C352-E40B-4E7E-9867-95FAC2829081}"/>
    <dgm:cxn modelId="{E75182C2-E94E-4579-A2D6-6F394D1FD934}" type="presOf" srcId="{C31B0884-6F7A-4676-8547-D7FE404B55DD}" destId="{53AF9101-192C-428F-A979-50EA4B696D33}" srcOrd="0" destOrd="0" presId="urn:microsoft.com/office/officeart/2005/8/layout/vList2"/>
    <dgm:cxn modelId="{80320CC5-034C-44C9-ACDB-D4E121947773}" type="presOf" srcId="{9140CB09-92AC-4271-91B6-891234A55E26}" destId="{BFB968B2-B450-4D88-9B13-90783984D53A}" srcOrd="0" destOrd="0" presId="urn:microsoft.com/office/officeart/2005/8/layout/vList2"/>
    <dgm:cxn modelId="{490B62D2-E183-40AC-A9BE-987137B54A3D}" srcId="{8EA381E5-FE6E-459E-98AF-083038FFCAF1}" destId="{6760A66F-3595-4A81-AD21-0CCB58E164BF}" srcOrd="0" destOrd="0" parTransId="{61F108F6-FC1D-49AA-8F60-361F70691F6B}" sibTransId="{F899A098-256F-4E4D-A69F-6CBFC98D7E7F}"/>
    <dgm:cxn modelId="{0009D9D6-83D4-4978-BB18-40BC6DA2B373}" srcId="{8EA381E5-FE6E-459E-98AF-083038FFCAF1}" destId="{9140CB09-92AC-4271-91B6-891234A55E26}" srcOrd="2" destOrd="0" parTransId="{3C806DC6-59AB-45CC-9369-BAFDE506E8B9}" sibTransId="{B5F8C091-9FE5-4A85-97C3-B6F2EF1614FC}"/>
    <dgm:cxn modelId="{44726E90-3202-4F14-A338-42FDD203EF97}" type="presParOf" srcId="{67F2998F-7055-40AB-B826-A4E43A8CF4DE}" destId="{8C454B4B-74B3-45ED-8F3F-2E819FC22148}" srcOrd="0" destOrd="0" presId="urn:microsoft.com/office/officeart/2005/8/layout/vList2"/>
    <dgm:cxn modelId="{268763F8-816A-48DA-947B-8479161E483C}" type="presParOf" srcId="{67F2998F-7055-40AB-B826-A4E43A8CF4DE}" destId="{5A8AF4FE-762B-40E0-80C2-6EA60B88027A}" srcOrd="1" destOrd="0" presId="urn:microsoft.com/office/officeart/2005/8/layout/vList2"/>
    <dgm:cxn modelId="{1E1DDC0C-53BE-42AC-8053-6B19FAD57E76}" type="presParOf" srcId="{67F2998F-7055-40AB-B826-A4E43A8CF4DE}" destId="{1C111291-9846-4F07-8B4A-5A0A76625CB7}" srcOrd="2" destOrd="0" presId="urn:microsoft.com/office/officeart/2005/8/layout/vList2"/>
    <dgm:cxn modelId="{D8B782B5-CA5D-4EE4-87AF-526B2002EB56}" type="presParOf" srcId="{67F2998F-7055-40AB-B826-A4E43A8CF4DE}" destId="{C6CE8514-7B2F-422B-8524-58D091B4B885}" srcOrd="3" destOrd="0" presId="urn:microsoft.com/office/officeart/2005/8/layout/vList2"/>
    <dgm:cxn modelId="{6A214170-ACE4-4A16-BD13-CB8007B966AB}" type="presParOf" srcId="{67F2998F-7055-40AB-B826-A4E43A8CF4DE}" destId="{BFB968B2-B450-4D88-9B13-90783984D53A}" srcOrd="4" destOrd="0" presId="urn:microsoft.com/office/officeart/2005/8/layout/vList2"/>
    <dgm:cxn modelId="{BAF4A428-20BF-43E2-B83C-1B3DF2020E72}" type="presParOf" srcId="{67F2998F-7055-40AB-B826-A4E43A8CF4DE}" destId="{278B7931-9F39-43B3-8983-191ABC8EFA85}" srcOrd="5" destOrd="0" presId="urn:microsoft.com/office/officeart/2005/8/layout/vList2"/>
    <dgm:cxn modelId="{A964CD40-2FF0-43F5-9794-E5130599055B}" type="presParOf" srcId="{67F2998F-7055-40AB-B826-A4E43A8CF4DE}" destId="{7FE3D18C-822F-47E1-8C1A-F6C0B22FFC20}" srcOrd="6" destOrd="0" presId="urn:microsoft.com/office/officeart/2005/8/layout/vList2"/>
    <dgm:cxn modelId="{F6091953-A31D-4989-B004-7395D49F0D62}" type="presParOf" srcId="{67F2998F-7055-40AB-B826-A4E43A8CF4DE}" destId="{59FA56FF-A154-4695-AB56-0894FB150C87}" srcOrd="7" destOrd="0" presId="urn:microsoft.com/office/officeart/2005/8/layout/vList2"/>
    <dgm:cxn modelId="{3DD6DB9E-9F68-4B5A-8E5B-EB60BEDD9E19}" type="presParOf" srcId="{67F2998F-7055-40AB-B826-A4E43A8CF4DE}" destId="{53AF9101-192C-428F-A979-50EA4B696D3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760A66F-3595-4A81-AD21-0CCB58E164BF}">
      <dgm:prSet/>
      <dgm:spPr/>
      <dgm:t>
        <a:bodyPr/>
        <a:lstStyle/>
        <a:p>
          <a:r>
            <a:rPr lang="en-US" b="1" u="sng" dirty="0"/>
            <a:t>Recommendations</a:t>
          </a:r>
        </a:p>
      </dgm:t>
    </dgm:pt>
    <dgm:pt modelId="{F899A098-256F-4E4D-A69F-6CBFC98D7E7F}" type="sibTrans" cxnId="{490B62D2-E183-40AC-A9BE-987137B54A3D}">
      <dgm:prSet/>
      <dgm:spPr/>
      <dgm:t>
        <a:bodyPr/>
        <a:lstStyle/>
        <a:p>
          <a:endParaRPr lang="en-US"/>
        </a:p>
      </dgm:t>
    </dgm:pt>
    <dgm:pt modelId="{61F108F6-FC1D-49AA-8F60-361F70691F6B}" type="parTrans" cxnId="{490B62D2-E183-40AC-A9BE-987137B54A3D}">
      <dgm:prSet/>
      <dgm:spPr/>
      <dgm:t>
        <a:bodyPr/>
        <a:lstStyle/>
        <a:p>
          <a:endParaRPr lang="en-US"/>
        </a:p>
      </dgm:t>
    </dgm:pt>
    <dgm:pt modelId="{6B1FC532-25E7-42AC-A764-4B88FEE02106}">
      <dgm:prSet/>
      <dgm:spPr/>
      <dgm:t>
        <a:bodyPr/>
        <a:lstStyle/>
        <a:p>
          <a:r>
            <a:rPr lang="en-US" dirty="0"/>
            <a:t>Establishing Relationships with Local Law Enforcement Police Academies</a:t>
          </a:r>
        </a:p>
      </dgm:t>
    </dgm:pt>
    <dgm:pt modelId="{E357BE07-CF2C-42E5-AA17-6D70967F6EDD}" type="parTrans" cxnId="{ABB9FD95-52DB-4EDE-A6C7-F4A467972478}">
      <dgm:prSet/>
      <dgm:spPr/>
      <dgm:t>
        <a:bodyPr/>
        <a:lstStyle/>
        <a:p>
          <a:endParaRPr lang="en-US"/>
        </a:p>
      </dgm:t>
    </dgm:pt>
    <dgm:pt modelId="{367ABAD6-6A35-4EEE-868A-F2AB8CA4099F}" type="sibTrans" cxnId="{ABB9FD95-52DB-4EDE-A6C7-F4A467972478}">
      <dgm:prSet/>
      <dgm:spPr/>
      <dgm:t>
        <a:bodyPr/>
        <a:lstStyle/>
        <a:p>
          <a:endParaRPr lang="en-US"/>
        </a:p>
      </dgm:t>
    </dgm:pt>
    <dgm:pt modelId="{EF4F5332-EDC9-452A-A6BF-CC5A780B3642}">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Job Fairs/Academy Visits offer opportunities to meet job ready candidates.</a:t>
          </a:r>
        </a:p>
      </dgm:t>
    </dgm:pt>
    <dgm:pt modelId="{3FA877A6-5F23-4A00-B933-31D778CDC4A5}" type="parTrans" cxnId="{675CF244-9ED9-4053-B337-BF77B27C0496}">
      <dgm:prSet/>
      <dgm:spPr/>
      <dgm:t>
        <a:bodyPr/>
        <a:lstStyle/>
        <a:p>
          <a:endParaRPr lang="en-US"/>
        </a:p>
      </dgm:t>
    </dgm:pt>
    <dgm:pt modelId="{E09A2D20-0F30-4085-A468-23A918CFED0B}" type="sibTrans" cxnId="{675CF244-9ED9-4053-B337-BF77B27C0496}">
      <dgm:prSet/>
      <dgm:spPr/>
      <dgm:t>
        <a:bodyPr/>
        <a:lstStyle/>
        <a:p>
          <a:endParaRPr lang="en-US"/>
        </a:p>
      </dgm:t>
    </dgm:pt>
    <dgm:pt modelId="{59BC02E0-6714-4F90-8B27-83BC4198BBB5}">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Many candidates advise these interactions (particularly the visits) positively affect their opinion of an agency more than anything else (especially with minority candidates)</a:t>
          </a:r>
          <a:r>
            <a:rPr lang="en-US" dirty="0">
              <a:solidFill>
                <a:schemeClr val="tx2">
                  <a:lumMod val="75000"/>
                </a:schemeClr>
              </a:solidFill>
            </a:rPr>
            <a:t>.</a:t>
          </a:r>
        </a:p>
      </dgm:t>
    </dgm:pt>
    <dgm:pt modelId="{5627724A-4E4C-45A4-8D32-1F04C775A899}" type="parTrans" cxnId="{6BCCCDA5-C776-4F13-A58A-4BEF465D48DD}">
      <dgm:prSet/>
      <dgm:spPr/>
      <dgm:t>
        <a:bodyPr/>
        <a:lstStyle/>
        <a:p>
          <a:endParaRPr lang="en-US"/>
        </a:p>
      </dgm:t>
    </dgm:pt>
    <dgm:pt modelId="{66BF04FE-B1C4-422F-BDF3-17A229400C22}" type="sibTrans" cxnId="{6BCCCDA5-C776-4F13-A58A-4BEF465D48DD}">
      <dgm:prSet/>
      <dgm:spPr/>
      <dgm:t>
        <a:bodyPr/>
        <a:lstStyle/>
        <a:p>
          <a:endParaRPr lang="en-US"/>
        </a:p>
      </dgm:t>
    </dgm:pt>
    <dgm:pt modelId="{525C32F5-430B-4CA1-BE38-08544DC4CD2A}">
      <dgm:prSet/>
      <dgm:spPr/>
      <dgm:t>
        <a:bodyPr/>
        <a:lstStyle/>
        <a:p>
          <a:r>
            <a:rPr lang="en-US" dirty="0">
              <a:solidFill>
                <a:schemeClr val="tx2">
                  <a:lumMod val="75000"/>
                </a:schemeClr>
              </a:solidFill>
            </a:rPr>
            <a:t>In addition, consider recruiting local military installations if applicable.</a:t>
          </a:r>
        </a:p>
      </dgm:t>
    </dgm:pt>
    <dgm:pt modelId="{3FDDAA5C-91EA-48C0-87D9-AE5A4B222F85}" type="parTrans" cxnId="{965362AE-E0CF-4B1E-AC03-9742A2AEFB0A}">
      <dgm:prSet/>
      <dgm:spPr/>
      <dgm:t>
        <a:bodyPr/>
        <a:lstStyle/>
        <a:p>
          <a:endParaRPr lang="en-US"/>
        </a:p>
      </dgm:t>
    </dgm:pt>
    <dgm:pt modelId="{1BF6C22F-704C-404E-93A2-F4934B8051D3}" type="sibTrans" cxnId="{965362AE-E0CF-4B1E-AC03-9742A2AEFB0A}">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C454B4B-74B3-45ED-8F3F-2E819FC22148}" type="pres">
      <dgm:prSet presAssocID="{6760A66F-3595-4A81-AD21-0CCB58E164BF}" presName="parentText" presStyleLbl="node1" presStyleIdx="0" presStyleCnt="5">
        <dgm:presLayoutVars>
          <dgm:chMax val="0"/>
          <dgm:bulletEnabled val="1"/>
        </dgm:presLayoutVars>
      </dgm:prSet>
      <dgm:spPr/>
    </dgm:pt>
    <dgm:pt modelId="{5A8AF4FE-762B-40E0-80C2-6EA60B88027A}" type="pres">
      <dgm:prSet presAssocID="{F899A098-256F-4E4D-A69F-6CBFC98D7E7F}" presName="spacer" presStyleCnt="0"/>
      <dgm:spPr/>
    </dgm:pt>
    <dgm:pt modelId="{E9558B2D-7E0F-40EE-BBC6-B9C82E95F96B}" type="pres">
      <dgm:prSet presAssocID="{6B1FC532-25E7-42AC-A764-4B88FEE02106}" presName="parentText" presStyleLbl="node1" presStyleIdx="1" presStyleCnt="5">
        <dgm:presLayoutVars>
          <dgm:chMax val="0"/>
          <dgm:bulletEnabled val="1"/>
        </dgm:presLayoutVars>
      </dgm:prSet>
      <dgm:spPr/>
    </dgm:pt>
    <dgm:pt modelId="{83242F83-374C-426A-8821-56596D1EF8AC}" type="pres">
      <dgm:prSet presAssocID="{367ABAD6-6A35-4EEE-868A-F2AB8CA4099F}" presName="spacer" presStyleCnt="0"/>
      <dgm:spPr/>
    </dgm:pt>
    <dgm:pt modelId="{4402225A-EC51-47E6-B5D7-6924679F7863}" type="pres">
      <dgm:prSet presAssocID="{EF4F5332-EDC9-452A-A6BF-CC5A780B3642}" presName="parentText" presStyleLbl="node1" presStyleIdx="2" presStyleCnt="5">
        <dgm:presLayoutVars>
          <dgm:chMax val="0"/>
          <dgm:bulletEnabled val="1"/>
        </dgm:presLayoutVars>
      </dgm:prSet>
      <dgm:spPr/>
    </dgm:pt>
    <dgm:pt modelId="{9733EF4A-82F3-4326-BFFF-E2605A22A6F8}" type="pres">
      <dgm:prSet presAssocID="{E09A2D20-0F30-4085-A468-23A918CFED0B}" presName="spacer" presStyleCnt="0"/>
      <dgm:spPr/>
    </dgm:pt>
    <dgm:pt modelId="{08B117C0-3A7F-41A5-A1E7-047F033E925C}" type="pres">
      <dgm:prSet presAssocID="{59BC02E0-6714-4F90-8B27-83BC4198BBB5}" presName="parentText" presStyleLbl="node1" presStyleIdx="3" presStyleCnt="5">
        <dgm:presLayoutVars>
          <dgm:chMax val="0"/>
          <dgm:bulletEnabled val="1"/>
        </dgm:presLayoutVars>
      </dgm:prSet>
      <dgm:spPr/>
    </dgm:pt>
    <dgm:pt modelId="{CBA8EF3B-E47C-46B2-8567-4193298342B2}" type="pres">
      <dgm:prSet presAssocID="{66BF04FE-B1C4-422F-BDF3-17A229400C22}" presName="spacer" presStyleCnt="0"/>
      <dgm:spPr/>
    </dgm:pt>
    <dgm:pt modelId="{63D951D7-B831-422B-B1DC-B6FE2D312D9D}" type="pres">
      <dgm:prSet presAssocID="{525C32F5-430B-4CA1-BE38-08544DC4CD2A}" presName="parentText" presStyleLbl="node1" presStyleIdx="4" presStyleCnt="5">
        <dgm:presLayoutVars>
          <dgm:chMax val="0"/>
          <dgm:bulletEnabled val="1"/>
        </dgm:presLayoutVars>
      </dgm:prSet>
      <dgm:spPr/>
    </dgm:pt>
  </dgm:ptLst>
  <dgm:cxnLst>
    <dgm:cxn modelId="{675CF244-9ED9-4053-B337-BF77B27C0496}" srcId="{8EA381E5-FE6E-459E-98AF-083038FFCAF1}" destId="{EF4F5332-EDC9-452A-A6BF-CC5A780B3642}" srcOrd="2" destOrd="0" parTransId="{3FA877A6-5F23-4A00-B933-31D778CDC4A5}" sibTransId="{E09A2D20-0F30-4085-A468-23A918CFED0B}"/>
    <dgm:cxn modelId="{9420EF7E-7B37-43E2-8F89-A468632CE18B}" type="presOf" srcId="{8EA381E5-FE6E-459E-98AF-083038FFCAF1}" destId="{67F2998F-7055-40AB-B826-A4E43A8CF4DE}" srcOrd="0" destOrd="0" presId="urn:microsoft.com/office/officeart/2005/8/layout/vList2"/>
    <dgm:cxn modelId="{6BBA297F-6183-4FF3-A433-06A26A209280}" type="presOf" srcId="{59BC02E0-6714-4F90-8B27-83BC4198BBB5}" destId="{08B117C0-3A7F-41A5-A1E7-047F033E925C}" srcOrd="0" destOrd="0" presId="urn:microsoft.com/office/officeart/2005/8/layout/vList2"/>
    <dgm:cxn modelId="{513ED880-349C-4797-9412-4206BC70BF7E}" type="presOf" srcId="{6B1FC532-25E7-42AC-A764-4B88FEE02106}" destId="{E9558B2D-7E0F-40EE-BBC6-B9C82E95F96B}" srcOrd="0" destOrd="0" presId="urn:microsoft.com/office/officeart/2005/8/layout/vList2"/>
    <dgm:cxn modelId="{E3912293-60CB-4D30-B7DF-B349CB6FC521}" type="presOf" srcId="{6760A66F-3595-4A81-AD21-0CCB58E164BF}" destId="{8C454B4B-74B3-45ED-8F3F-2E819FC22148}" srcOrd="0" destOrd="0" presId="urn:microsoft.com/office/officeart/2005/8/layout/vList2"/>
    <dgm:cxn modelId="{ABB9FD95-52DB-4EDE-A6C7-F4A467972478}" srcId="{8EA381E5-FE6E-459E-98AF-083038FFCAF1}" destId="{6B1FC532-25E7-42AC-A764-4B88FEE02106}" srcOrd="1" destOrd="0" parTransId="{E357BE07-CF2C-42E5-AA17-6D70967F6EDD}" sibTransId="{367ABAD6-6A35-4EEE-868A-F2AB8CA4099F}"/>
    <dgm:cxn modelId="{6BCCCDA5-C776-4F13-A58A-4BEF465D48DD}" srcId="{8EA381E5-FE6E-459E-98AF-083038FFCAF1}" destId="{59BC02E0-6714-4F90-8B27-83BC4198BBB5}" srcOrd="3" destOrd="0" parTransId="{5627724A-4E4C-45A4-8D32-1F04C775A899}" sibTransId="{66BF04FE-B1C4-422F-BDF3-17A229400C22}"/>
    <dgm:cxn modelId="{965362AE-E0CF-4B1E-AC03-9742A2AEFB0A}" srcId="{8EA381E5-FE6E-459E-98AF-083038FFCAF1}" destId="{525C32F5-430B-4CA1-BE38-08544DC4CD2A}" srcOrd="4" destOrd="0" parTransId="{3FDDAA5C-91EA-48C0-87D9-AE5A4B222F85}" sibTransId="{1BF6C22F-704C-404E-93A2-F4934B8051D3}"/>
    <dgm:cxn modelId="{490B62D2-E183-40AC-A9BE-987137B54A3D}" srcId="{8EA381E5-FE6E-459E-98AF-083038FFCAF1}" destId="{6760A66F-3595-4A81-AD21-0CCB58E164BF}" srcOrd="0" destOrd="0" parTransId="{61F108F6-FC1D-49AA-8F60-361F70691F6B}" sibTransId="{F899A098-256F-4E4D-A69F-6CBFC98D7E7F}"/>
    <dgm:cxn modelId="{0D18E3E5-64D0-420A-9E66-8BFF367883A8}" type="presOf" srcId="{EF4F5332-EDC9-452A-A6BF-CC5A780B3642}" destId="{4402225A-EC51-47E6-B5D7-6924679F7863}" srcOrd="0" destOrd="0" presId="urn:microsoft.com/office/officeart/2005/8/layout/vList2"/>
    <dgm:cxn modelId="{B54E7EF9-5236-42A3-BF79-53B817ED75E6}" type="presOf" srcId="{525C32F5-430B-4CA1-BE38-08544DC4CD2A}" destId="{63D951D7-B831-422B-B1DC-B6FE2D312D9D}" srcOrd="0" destOrd="0" presId="urn:microsoft.com/office/officeart/2005/8/layout/vList2"/>
    <dgm:cxn modelId="{44726E90-3202-4F14-A338-42FDD203EF97}" type="presParOf" srcId="{67F2998F-7055-40AB-B826-A4E43A8CF4DE}" destId="{8C454B4B-74B3-45ED-8F3F-2E819FC22148}" srcOrd="0" destOrd="0" presId="urn:microsoft.com/office/officeart/2005/8/layout/vList2"/>
    <dgm:cxn modelId="{268763F8-816A-48DA-947B-8479161E483C}" type="presParOf" srcId="{67F2998F-7055-40AB-B826-A4E43A8CF4DE}" destId="{5A8AF4FE-762B-40E0-80C2-6EA60B88027A}" srcOrd="1" destOrd="0" presId="urn:microsoft.com/office/officeart/2005/8/layout/vList2"/>
    <dgm:cxn modelId="{89E501EF-A169-4B3A-8316-2417626437B6}" type="presParOf" srcId="{67F2998F-7055-40AB-B826-A4E43A8CF4DE}" destId="{E9558B2D-7E0F-40EE-BBC6-B9C82E95F96B}" srcOrd="2" destOrd="0" presId="urn:microsoft.com/office/officeart/2005/8/layout/vList2"/>
    <dgm:cxn modelId="{1B43A528-FF5A-4808-B51A-4B0EF9DB8EF5}" type="presParOf" srcId="{67F2998F-7055-40AB-B826-A4E43A8CF4DE}" destId="{83242F83-374C-426A-8821-56596D1EF8AC}" srcOrd="3" destOrd="0" presId="urn:microsoft.com/office/officeart/2005/8/layout/vList2"/>
    <dgm:cxn modelId="{8B3E1835-7E64-4F6C-B7EB-FF30785C3D5D}" type="presParOf" srcId="{67F2998F-7055-40AB-B826-A4E43A8CF4DE}" destId="{4402225A-EC51-47E6-B5D7-6924679F7863}" srcOrd="4" destOrd="0" presId="urn:microsoft.com/office/officeart/2005/8/layout/vList2"/>
    <dgm:cxn modelId="{F19BC1B3-2F80-4512-81A5-A1FF3EBD64A7}" type="presParOf" srcId="{67F2998F-7055-40AB-B826-A4E43A8CF4DE}" destId="{9733EF4A-82F3-4326-BFFF-E2605A22A6F8}" srcOrd="5" destOrd="0" presId="urn:microsoft.com/office/officeart/2005/8/layout/vList2"/>
    <dgm:cxn modelId="{5585CF29-F4E8-4724-80EC-E7D8BA18F9CC}" type="presParOf" srcId="{67F2998F-7055-40AB-B826-A4E43A8CF4DE}" destId="{08B117C0-3A7F-41A5-A1E7-047F033E925C}" srcOrd="6" destOrd="0" presId="urn:microsoft.com/office/officeart/2005/8/layout/vList2"/>
    <dgm:cxn modelId="{9C628FCA-99FA-49DF-A1A2-4E28F3BF0E26}" type="presParOf" srcId="{67F2998F-7055-40AB-B826-A4E43A8CF4DE}" destId="{CBA8EF3B-E47C-46B2-8567-4193298342B2}" srcOrd="7" destOrd="0" presId="urn:microsoft.com/office/officeart/2005/8/layout/vList2"/>
    <dgm:cxn modelId="{D2A03264-DF9D-4BBC-A213-3CD248BEF3DD}" type="presParOf" srcId="{67F2998F-7055-40AB-B826-A4E43A8CF4DE}" destId="{63D951D7-B831-422B-B1DC-B6FE2D312D9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B1FC532-25E7-42AC-A764-4B88FEE02106}">
      <dgm:prSet/>
      <dgm:spPr/>
      <dgm:t>
        <a:bodyPr/>
        <a:lstStyle/>
        <a:p>
          <a:r>
            <a:rPr lang="en-US" b="1" u="sng" dirty="0"/>
            <a:t>Policies and Procedures</a:t>
          </a:r>
        </a:p>
        <a:p>
          <a:pPr>
            <a:buNone/>
          </a:pPr>
          <a:endParaRPr lang="en-US" b="1" u="sng" dirty="0"/>
        </a:p>
        <a:p>
          <a:pPr>
            <a:buNone/>
          </a:pPr>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Ensure all policies and procedures meet the agency’s goals and objectives for recruitment and hiring. Many agencies are not only reviewing these policies, but other directives such as their tattoo policy and parental leave policies. </a:t>
          </a:r>
        </a:p>
        <a:p>
          <a:pPr>
            <a:buNone/>
          </a:pPr>
          <a:endPar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endParaRPr>
        </a:p>
        <a:p>
          <a:pPr>
            <a:buNone/>
          </a:pPr>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Many potential candidates place a premium on work-life balance, personal well-being and decision making such as piercings and tattoos.</a:t>
          </a:r>
          <a:endParaRPr lang="en-US" dirty="0">
            <a:solidFill>
              <a:schemeClr val="tx2">
                <a:lumMod val="75000"/>
              </a:schemeClr>
            </a:solidFill>
          </a:endParaRPr>
        </a:p>
        <a:p>
          <a:pPr>
            <a:buNone/>
          </a:pPr>
          <a:endParaRPr lang="en-US" dirty="0"/>
        </a:p>
        <a:p>
          <a:endParaRPr lang="en-US" dirty="0"/>
        </a:p>
      </dgm:t>
    </dgm:pt>
    <dgm:pt modelId="{E357BE07-CF2C-42E5-AA17-6D70967F6EDD}" type="parTrans" cxnId="{ABB9FD95-52DB-4EDE-A6C7-F4A467972478}">
      <dgm:prSet/>
      <dgm:spPr/>
      <dgm:t>
        <a:bodyPr/>
        <a:lstStyle/>
        <a:p>
          <a:endParaRPr lang="en-US"/>
        </a:p>
      </dgm:t>
    </dgm:pt>
    <dgm:pt modelId="{367ABAD6-6A35-4EEE-868A-F2AB8CA4099F}" type="sibTrans" cxnId="{ABB9FD95-52DB-4EDE-A6C7-F4A467972478}">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9558B2D-7E0F-40EE-BBC6-B9C82E95F96B}" type="pres">
      <dgm:prSet presAssocID="{6B1FC532-25E7-42AC-A764-4B88FEE02106}" presName="parentText" presStyleLbl="node1" presStyleIdx="0" presStyleCnt="1" custLinFactNeighborY="320">
        <dgm:presLayoutVars>
          <dgm:chMax val="0"/>
          <dgm:bulletEnabled val="1"/>
        </dgm:presLayoutVars>
      </dgm:prSet>
      <dgm:spPr/>
    </dgm:pt>
  </dgm:ptLst>
  <dgm:cxnLst>
    <dgm:cxn modelId="{9420EF7E-7B37-43E2-8F89-A468632CE18B}" type="presOf" srcId="{8EA381E5-FE6E-459E-98AF-083038FFCAF1}" destId="{67F2998F-7055-40AB-B826-A4E43A8CF4DE}" srcOrd="0" destOrd="0" presId="urn:microsoft.com/office/officeart/2005/8/layout/vList2"/>
    <dgm:cxn modelId="{513ED880-349C-4797-9412-4206BC70BF7E}" type="presOf" srcId="{6B1FC532-25E7-42AC-A764-4B88FEE02106}" destId="{E9558B2D-7E0F-40EE-BBC6-B9C82E95F96B}" srcOrd="0" destOrd="0" presId="urn:microsoft.com/office/officeart/2005/8/layout/vList2"/>
    <dgm:cxn modelId="{ABB9FD95-52DB-4EDE-A6C7-F4A467972478}" srcId="{8EA381E5-FE6E-459E-98AF-083038FFCAF1}" destId="{6B1FC532-25E7-42AC-A764-4B88FEE02106}" srcOrd="0" destOrd="0" parTransId="{E357BE07-CF2C-42E5-AA17-6D70967F6EDD}" sibTransId="{367ABAD6-6A35-4EEE-868A-F2AB8CA4099F}"/>
    <dgm:cxn modelId="{89E501EF-A169-4B3A-8316-2417626437B6}" type="presParOf" srcId="{67F2998F-7055-40AB-B826-A4E43A8CF4DE}" destId="{E9558B2D-7E0F-40EE-BBC6-B9C82E95F96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1BD2C76-2FBD-4561-86D5-3910A46D8316}">
      <dgm:prSet/>
      <dgm:spPr/>
      <dgm:t>
        <a:bodyPr/>
        <a:lstStyle/>
        <a:p>
          <a:r>
            <a:rPr lang="en-US" b="1" u="sng" dirty="0"/>
            <a:t>Policies and Procedures</a:t>
          </a:r>
        </a:p>
      </dgm:t>
    </dgm:pt>
    <dgm:pt modelId="{132F494D-1165-4713-B197-A774E286EF67}" type="sibTrans" cxnId="{8F60DCFF-4182-4B49-B872-40C787E8A844}">
      <dgm:prSet/>
      <dgm:spPr/>
      <dgm:t>
        <a:bodyPr/>
        <a:lstStyle/>
        <a:p>
          <a:endParaRPr lang="en-US"/>
        </a:p>
      </dgm:t>
    </dgm:pt>
    <dgm:pt modelId="{C1E5398F-544E-4EF7-BE23-E66BE41FCB85}" type="parTrans" cxnId="{8F60DCFF-4182-4B49-B872-40C787E8A844}">
      <dgm:prSet/>
      <dgm:spPr/>
      <dgm:t>
        <a:bodyPr/>
        <a:lstStyle/>
        <a:p>
          <a:endParaRPr lang="en-US"/>
        </a:p>
      </dgm:t>
    </dgm:pt>
    <dgm:pt modelId="{FD8F1A64-842F-4DF3-ABEB-A957EB8D5E50}">
      <dgm:prSet/>
      <dgm:spPr/>
      <dgm:t>
        <a:bodyPr/>
        <a:lstStyle/>
        <a:p>
          <a:r>
            <a:rPr lang="en-US" i="1"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Research demonstrates if an individual is in an underrepresented group, even small barriers are enough to deter applications</a:t>
          </a:r>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t>
          </a:r>
          <a:endParaRPr lang="en-US" dirty="0">
            <a:solidFill>
              <a:schemeClr val="tx2">
                <a:lumMod val="75000"/>
              </a:schemeClr>
            </a:solidFill>
          </a:endParaRPr>
        </a:p>
      </dgm:t>
    </dgm:pt>
    <dgm:pt modelId="{97A93AA8-338C-4C92-9CFB-DBB11F00A8E5}" type="sibTrans" cxnId="{24EB907D-8837-48A6-8F14-55B8BFC6AEB0}">
      <dgm:prSet/>
      <dgm:spPr/>
      <dgm:t>
        <a:bodyPr/>
        <a:lstStyle/>
        <a:p>
          <a:endParaRPr lang="en-US"/>
        </a:p>
      </dgm:t>
    </dgm:pt>
    <dgm:pt modelId="{0ADBCADF-CC1A-49C3-BF3F-6CDFD2BDB98E}" type="parTrans" cxnId="{24EB907D-8837-48A6-8F14-55B8BFC6AEB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41156839-FAC1-4641-9A0C-00E3D163E877}" type="pres">
      <dgm:prSet presAssocID="{81BD2C76-2FBD-4561-86D5-3910A46D8316}" presName="parentText" presStyleLbl="node1" presStyleIdx="0" presStyleCnt="2">
        <dgm:presLayoutVars>
          <dgm:chMax val="0"/>
          <dgm:bulletEnabled val="1"/>
        </dgm:presLayoutVars>
      </dgm:prSet>
      <dgm:spPr/>
    </dgm:pt>
    <dgm:pt modelId="{AA08571E-E881-47CA-8F07-DA4B52954AAE}" type="pres">
      <dgm:prSet presAssocID="{132F494D-1165-4713-B197-A774E286EF67}" presName="spacer" presStyleCnt="0"/>
      <dgm:spPr/>
    </dgm:pt>
    <dgm:pt modelId="{DBF72208-EFDA-483C-9DA1-E370D621CD05}" type="pres">
      <dgm:prSet presAssocID="{FD8F1A64-842F-4DF3-ABEB-A957EB8D5E50}" presName="parentText" presStyleLbl="node1" presStyleIdx="1" presStyleCnt="2">
        <dgm:presLayoutVars>
          <dgm:chMax val="0"/>
          <dgm:bulletEnabled val="1"/>
        </dgm:presLayoutVars>
      </dgm:prSet>
      <dgm:spPr/>
    </dgm:pt>
  </dgm:ptLst>
  <dgm:cxnLst>
    <dgm:cxn modelId="{A50AB140-F51B-4E11-991C-6383CC54417E}" type="presOf" srcId="{81BD2C76-2FBD-4561-86D5-3910A46D8316}" destId="{41156839-FAC1-4641-9A0C-00E3D163E877}" srcOrd="0" destOrd="0" presId="urn:microsoft.com/office/officeart/2005/8/layout/vList2"/>
    <dgm:cxn modelId="{24EB907D-8837-48A6-8F14-55B8BFC6AEB0}" srcId="{8EA381E5-FE6E-459E-98AF-083038FFCAF1}" destId="{FD8F1A64-842F-4DF3-ABEB-A957EB8D5E50}" srcOrd="1" destOrd="0" parTransId="{0ADBCADF-CC1A-49C3-BF3F-6CDFD2BDB98E}" sibTransId="{97A93AA8-338C-4C92-9CFB-DBB11F00A8E5}"/>
    <dgm:cxn modelId="{9420EF7E-7B37-43E2-8F89-A468632CE18B}" type="presOf" srcId="{8EA381E5-FE6E-459E-98AF-083038FFCAF1}" destId="{67F2998F-7055-40AB-B826-A4E43A8CF4DE}" srcOrd="0" destOrd="0" presId="urn:microsoft.com/office/officeart/2005/8/layout/vList2"/>
    <dgm:cxn modelId="{7A75F5AB-68D0-4593-985E-E3689532CB57}" type="presOf" srcId="{FD8F1A64-842F-4DF3-ABEB-A957EB8D5E50}" destId="{DBF72208-EFDA-483C-9DA1-E370D621CD05}" srcOrd="0" destOrd="0" presId="urn:microsoft.com/office/officeart/2005/8/layout/vList2"/>
    <dgm:cxn modelId="{8F60DCFF-4182-4B49-B872-40C787E8A844}" srcId="{8EA381E5-FE6E-459E-98AF-083038FFCAF1}" destId="{81BD2C76-2FBD-4561-86D5-3910A46D8316}" srcOrd="0" destOrd="0" parTransId="{C1E5398F-544E-4EF7-BE23-E66BE41FCB85}" sibTransId="{132F494D-1165-4713-B197-A774E286EF67}"/>
    <dgm:cxn modelId="{B61A6BA2-7911-4132-BB45-8256D4ADB48D}" type="presParOf" srcId="{67F2998F-7055-40AB-B826-A4E43A8CF4DE}" destId="{41156839-FAC1-4641-9A0C-00E3D163E877}" srcOrd="0" destOrd="0" presId="urn:microsoft.com/office/officeart/2005/8/layout/vList2"/>
    <dgm:cxn modelId="{84F2A4FF-6A81-4ABB-A55A-D3533E400F7A}" type="presParOf" srcId="{67F2998F-7055-40AB-B826-A4E43A8CF4DE}" destId="{AA08571E-E881-47CA-8F07-DA4B52954AAE}" srcOrd="1" destOrd="0" presId="urn:microsoft.com/office/officeart/2005/8/layout/vList2"/>
    <dgm:cxn modelId="{7B5EAE11-05FD-41A8-B29E-55CAC220AA6B}" type="presParOf" srcId="{67F2998F-7055-40AB-B826-A4E43A8CF4DE}" destId="{DBF72208-EFDA-483C-9DA1-E370D621CD0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29706C6-CAB2-490A-A56B-24866BBB19E6}">
      <dgm:prSet/>
      <dgm:spPr/>
      <dgm:t>
        <a:bodyPr/>
        <a:lstStyle/>
        <a:p>
          <a:r>
            <a:rPr lang="en-US" b="1" u="sng" dirty="0"/>
            <a:t>Policies and Procedures</a:t>
          </a:r>
        </a:p>
      </dgm:t>
    </dgm:pt>
    <dgm:pt modelId="{1E71BD75-9E09-4F79-91BE-7BB16EF72EC0}" type="sibTrans" cxnId="{A0E5C450-E4C9-4F61-B741-DDA5AB02DE5A}">
      <dgm:prSet/>
      <dgm:spPr/>
      <dgm:t>
        <a:bodyPr/>
        <a:lstStyle/>
        <a:p>
          <a:endParaRPr lang="en-US"/>
        </a:p>
      </dgm:t>
    </dgm:pt>
    <dgm:pt modelId="{31E3A6B1-A1FB-4274-A465-51D87365DD7A}" type="parTrans" cxnId="{A0E5C450-E4C9-4F61-B741-DDA5AB02DE5A}">
      <dgm:prSet/>
      <dgm:spPr/>
      <dgm:t>
        <a:bodyPr/>
        <a:lstStyle/>
        <a:p>
          <a:endParaRPr lang="en-US"/>
        </a:p>
      </dgm:t>
    </dgm:pt>
    <dgm:pt modelId="{5003F25D-5DC6-4EF6-BC69-6B9912990D1A}">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Example of an urban focus group report on law enforcement careers</a:t>
          </a:r>
        </a:p>
      </dgm:t>
    </dgm:pt>
    <dgm:pt modelId="{E80AF374-8B44-46CD-A38D-CEE86AA8D554}" type="sibTrans" cxnId="{062B2BB8-CE2F-45F2-9A6B-137ACD45F0BB}">
      <dgm:prSet/>
      <dgm:spPr/>
      <dgm:t>
        <a:bodyPr/>
        <a:lstStyle/>
        <a:p>
          <a:endParaRPr lang="en-US"/>
        </a:p>
      </dgm:t>
    </dgm:pt>
    <dgm:pt modelId="{04E9F438-179B-4836-8EAF-6A17AD6BBED9}" type="parTrans" cxnId="{062B2BB8-CE2F-45F2-9A6B-137ACD45F0BB}">
      <dgm:prSet/>
      <dgm:spPr/>
      <dgm:t>
        <a:bodyPr/>
        <a:lstStyle/>
        <a:p>
          <a:endParaRPr lang="en-US"/>
        </a:p>
      </dgm:t>
    </dgm:pt>
    <dgm:pt modelId="{8C80078B-62C9-4F8D-9C67-F3339D0FA4EC}">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Minority participants not specifically interested in law enforcement careers</a:t>
          </a:r>
        </a:p>
      </dgm:t>
    </dgm:pt>
    <dgm:pt modelId="{C478E837-146B-40F2-B910-73FEEA3060EC}" type="sibTrans" cxnId="{F0CA31A8-C771-4207-815E-823F2496C95E}">
      <dgm:prSet/>
      <dgm:spPr/>
      <dgm:t>
        <a:bodyPr/>
        <a:lstStyle/>
        <a:p>
          <a:endParaRPr lang="en-US"/>
        </a:p>
      </dgm:t>
    </dgm:pt>
    <dgm:pt modelId="{C615D7AD-8618-436B-89F2-06074BA0B6F9}" type="parTrans" cxnId="{F0CA31A8-C771-4207-815E-823F2496C95E}">
      <dgm:prSet/>
      <dgm:spPr/>
      <dgm:t>
        <a:bodyPr/>
        <a:lstStyle/>
        <a:p>
          <a:endParaRPr lang="en-US"/>
        </a:p>
      </dgm:t>
    </dgm:pt>
    <dgm:pt modelId="{4DD344E7-743D-426C-B377-BB95FB90FBB8}">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General reasons to accept any job opportunities. </a:t>
          </a:r>
        </a:p>
      </dgm:t>
    </dgm:pt>
    <dgm:pt modelId="{07CB3C8D-BE75-4CA1-A8B0-FECD7C28DF89}" type="sibTrans" cxnId="{64D190F0-F949-4FF3-A15C-0F8036DED9E6}">
      <dgm:prSet/>
      <dgm:spPr/>
      <dgm:t>
        <a:bodyPr/>
        <a:lstStyle/>
        <a:p>
          <a:endParaRPr lang="en-US"/>
        </a:p>
      </dgm:t>
    </dgm:pt>
    <dgm:pt modelId="{D969FC1E-BAEE-4B1F-A4B7-214DF26BB544}" type="parTrans" cxnId="{64D190F0-F949-4FF3-A15C-0F8036DED9E6}">
      <dgm:prSet/>
      <dgm:spPr/>
      <dgm:t>
        <a:bodyPr/>
        <a:lstStyle/>
        <a:p>
          <a:endParaRPr lang="en-US"/>
        </a:p>
      </dgm:t>
    </dgm:pt>
    <dgm:pt modelId="{2B58E87D-BBD9-4361-B738-7A27424C118C}">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first one to hire  </a:t>
          </a:r>
        </a:p>
      </dgm:t>
    </dgm:pt>
    <dgm:pt modelId="{EE18B719-EA05-48BC-9D0A-BDDB61E33360}" type="sibTrans" cxnId="{B0D5798C-ED42-4799-A70A-2E528FD378BA}">
      <dgm:prSet/>
      <dgm:spPr/>
      <dgm:t>
        <a:bodyPr/>
        <a:lstStyle/>
        <a:p>
          <a:endParaRPr lang="en-US"/>
        </a:p>
      </dgm:t>
    </dgm:pt>
    <dgm:pt modelId="{EF7219ED-9A1A-4558-8E92-DF0D07BD6007}" type="parTrans" cxnId="{B0D5798C-ED42-4799-A70A-2E528FD378BA}">
      <dgm:prSet/>
      <dgm:spPr/>
      <dgm:t>
        <a:bodyPr/>
        <a:lstStyle/>
        <a:p>
          <a:endParaRPr lang="en-US"/>
        </a:p>
      </dgm:t>
    </dgm:pt>
    <dgm:pt modelId="{A3D5401A-CDB3-4503-8878-0D9BFA58AE5F}">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job that was familiar</a:t>
          </a:r>
        </a:p>
      </dgm:t>
    </dgm:pt>
    <dgm:pt modelId="{F213539B-685A-43FB-BAFF-6A43075EB242}" type="sibTrans" cxnId="{68F276FC-8CCC-406E-8A8A-944D4E3C3EAE}">
      <dgm:prSet/>
      <dgm:spPr/>
      <dgm:t>
        <a:bodyPr/>
        <a:lstStyle/>
        <a:p>
          <a:endParaRPr lang="en-US"/>
        </a:p>
      </dgm:t>
    </dgm:pt>
    <dgm:pt modelId="{AC1BB375-243B-4458-8BA8-E0FB90E5B874}" type="parTrans" cxnId="{68F276FC-8CCC-406E-8A8A-944D4E3C3EAE}">
      <dgm:prSet/>
      <dgm:spPr/>
      <dgm:t>
        <a:bodyPr/>
        <a:lstStyle/>
        <a:p>
          <a:endParaRPr lang="en-US"/>
        </a:p>
      </dgm:t>
    </dgm:pt>
    <dgm:pt modelId="{08DCF6F8-2639-49A3-91D9-50B51D445606}">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job I always wanted to do</a:t>
          </a:r>
        </a:p>
      </dgm:t>
    </dgm:pt>
    <dgm:pt modelId="{3D74B65C-DFB2-4759-BA94-13CE528056BA}" type="sibTrans" cxnId="{97B1AA05-E428-4D61-9CD0-BDF4F5CACEA6}">
      <dgm:prSet/>
      <dgm:spPr/>
      <dgm:t>
        <a:bodyPr/>
        <a:lstStyle/>
        <a:p>
          <a:endParaRPr lang="en-US"/>
        </a:p>
      </dgm:t>
    </dgm:pt>
    <dgm:pt modelId="{443C1657-E497-46D3-9B5D-EBFCE13FD764}" type="parTrans" cxnId="{97B1AA05-E428-4D61-9CD0-BDF4F5CACEA6}">
      <dgm:prSet/>
      <dgm:spPr/>
      <dgm:t>
        <a:bodyPr/>
        <a:lstStyle/>
        <a:p>
          <a:endParaRPr lang="en-US"/>
        </a:p>
      </dgm:t>
    </dgm:pt>
    <dgm:pt modelId="{01CB8C6A-7BAE-47AE-983F-F5C7F10FB3D1}">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Most important occupation characteristics included opportunity for advancement, job security, health benefits and starting pay. </a:t>
          </a:r>
        </a:p>
      </dgm:t>
    </dgm:pt>
    <dgm:pt modelId="{3C6295FD-451C-45FC-AEAB-3CEF4748773B}" type="sibTrans" cxnId="{17DEF67F-F132-4157-899E-47636426D8AA}">
      <dgm:prSet/>
      <dgm:spPr/>
      <dgm:t>
        <a:bodyPr/>
        <a:lstStyle/>
        <a:p>
          <a:endParaRPr lang="en-US"/>
        </a:p>
      </dgm:t>
    </dgm:pt>
    <dgm:pt modelId="{44440E47-5186-4CDE-9E17-33F816E3E371}" type="parTrans" cxnId="{17DEF67F-F132-4157-899E-47636426D8AA}">
      <dgm:prSet/>
      <dgm:spPr/>
      <dgm:t>
        <a:bodyPr/>
        <a:lstStyle/>
        <a:p>
          <a:endParaRPr lang="en-US"/>
        </a:p>
      </dgm:t>
    </dgm:pt>
    <dgm:pt modelId="{E023805E-16B7-4A29-A4C1-D97497876ACE}">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Reasons not to apply for law enforcement include negative perception of law enforcement as well as negative perceptions of the job such as low pay, poor benefits and dangerous work.</a:t>
          </a:r>
          <a:endParaRPr lang="en-US" dirty="0">
            <a:solidFill>
              <a:schemeClr val="tx2">
                <a:lumMod val="75000"/>
              </a:schemeClr>
            </a:solidFill>
          </a:endParaRPr>
        </a:p>
      </dgm:t>
    </dgm:pt>
    <dgm:pt modelId="{6A792457-9393-45A3-BCC8-233DC60C9114}" type="sibTrans" cxnId="{D327F27A-C800-4168-99E3-C4094C4A6874}">
      <dgm:prSet/>
      <dgm:spPr/>
      <dgm:t>
        <a:bodyPr/>
        <a:lstStyle/>
        <a:p>
          <a:endParaRPr lang="en-US"/>
        </a:p>
      </dgm:t>
    </dgm:pt>
    <dgm:pt modelId="{7651A45C-3183-4648-AEC2-F63139374585}" type="parTrans" cxnId="{D327F27A-C800-4168-99E3-C4094C4A6874}">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72D2985E-DA02-4C0D-A71F-655860144962}" type="pres">
      <dgm:prSet presAssocID="{729706C6-CAB2-490A-A56B-24866BBB19E6}" presName="parentText" presStyleLbl="node1" presStyleIdx="0" presStyleCnt="9">
        <dgm:presLayoutVars>
          <dgm:chMax val="0"/>
          <dgm:bulletEnabled val="1"/>
        </dgm:presLayoutVars>
      </dgm:prSet>
      <dgm:spPr/>
    </dgm:pt>
    <dgm:pt modelId="{FCF40B6D-C7F2-49E6-A170-707F1F17B281}" type="pres">
      <dgm:prSet presAssocID="{1E71BD75-9E09-4F79-91BE-7BB16EF72EC0}" presName="spacer" presStyleCnt="0"/>
      <dgm:spPr/>
    </dgm:pt>
    <dgm:pt modelId="{B1D2F371-44FE-4251-A4C9-309C229C11F4}" type="pres">
      <dgm:prSet presAssocID="{5003F25D-5DC6-4EF6-BC69-6B9912990D1A}" presName="parentText" presStyleLbl="node1" presStyleIdx="1" presStyleCnt="9">
        <dgm:presLayoutVars>
          <dgm:chMax val="0"/>
          <dgm:bulletEnabled val="1"/>
        </dgm:presLayoutVars>
      </dgm:prSet>
      <dgm:spPr/>
    </dgm:pt>
    <dgm:pt modelId="{B2EE828E-2244-41A3-A51B-DA7E838B1E59}" type="pres">
      <dgm:prSet presAssocID="{E80AF374-8B44-46CD-A38D-CEE86AA8D554}" presName="spacer" presStyleCnt="0"/>
      <dgm:spPr/>
    </dgm:pt>
    <dgm:pt modelId="{02B06FA9-6941-470D-8D7B-5575F4DCDA54}" type="pres">
      <dgm:prSet presAssocID="{8C80078B-62C9-4F8D-9C67-F3339D0FA4EC}" presName="parentText" presStyleLbl="node1" presStyleIdx="2" presStyleCnt="9">
        <dgm:presLayoutVars>
          <dgm:chMax val="0"/>
          <dgm:bulletEnabled val="1"/>
        </dgm:presLayoutVars>
      </dgm:prSet>
      <dgm:spPr/>
    </dgm:pt>
    <dgm:pt modelId="{C78547FF-BE23-4075-BBAB-52DC58B5E70A}" type="pres">
      <dgm:prSet presAssocID="{C478E837-146B-40F2-B910-73FEEA3060EC}" presName="spacer" presStyleCnt="0"/>
      <dgm:spPr/>
    </dgm:pt>
    <dgm:pt modelId="{DDD008A4-480E-4A08-BCDB-F88DEA8CE693}" type="pres">
      <dgm:prSet presAssocID="{4DD344E7-743D-426C-B377-BB95FB90FBB8}" presName="parentText" presStyleLbl="node1" presStyleIdx="3" presStyleCnt="9">
        <dgm:presLayoutVars>
          <dgm:chMax val="0"/>
          <dgm:bulletEnabled val="1"/>
        </dgm:presLayoutVars>
      </dgm:prSet>
      <dgm:spPr/>
    </dgm:pt>
    <dgm:pt modelId="{63CFCF45-43C4-4948-9066-EBE6F6B284DF}" type="pres">
      <dgm:prSet presAssocID="{07CB3C8D-BE75-4CA1-A8B0-FECD7C28DF89}" presName="spacer" presStyleCnt="0"/>
      <dgm:spPr/>
    </dgm:pt>
    <dgm:pt modelId="{5221A2B5-E02A-4FC7-B073-BEF82E1FC3C0}" type="pres">
      <dgm:prSet presAssocID="{2B58E87D-BBD9-4361-B738-7A27424C118C}" presName="parentText" presStyleLbl="node1" presStyleIdx="4" presStyleCnt="9">
        <dgm:presLayoutVars>
          <dgm:chMax val="0"/>
          <dgm:bulletEnabled val="1"/>
        </dgm:presLayoutVars>
      </dgm:prSet>
      <dgm:spPr/>
    </dgm:pt>
    <dgm:pt modelId="{E39208D8-DEC4-4056-BC2D-AA3E3E01AB18}" type="pres">
      <dgm:prSet presAssocID="{EE18B719-EA05-48BC-9D0A-BDDB61E33360}" presName="spacer" presStyleCnt="0"/>
      <dgm:spPr/>
    </dgm:pt>
    <dgm:pt modelId="{A424260D-19BE-427F-BC8B-B3F08959A774}" type="pres">
      <dgm:prSet presAssocID="{A3D5401A-CDB3-4503-8878-0D9BFA58AE5F}" presName="parentText" presStyleLbl="node1" presStyleIdx="5" presStyleCnt="9">
        <dgm:presLayoutVars>
          <dgm:chMax val="0"/>
          <dgm:bulletEnabled val="1"/>
        </dgm:presLayoutVars>
      </dgm:prSet>
      <dgm:spPr/>
    </dgm:pt>
    <dgm:pt modelId="{F6A3590C-CB67-4389-B677-AB9F6BA98F7F}" type="pres">
      <dgm:prSet presAssocID="{F213539B-685A-43FB-BAFF-6A43075EB242}" presName="spacer" presStyleCnt="0"/>
      <dgm:spPr/>
    </dgm:pt>
    <dgm:pt modelId="{DB1156EF-8CD4-447A-AE46-2D69092EB352}" type="pres">
      <dgm:prSet presAssocID="{08DCF6F8-2639-49A3-91D9-50B51D445606}" presName="parentText" presStyleLbl="node1" presStyleIdx="6" presStyleCnt="9">
        <dgm:presLayoutVars>
          <dgm:chMax val="0"/>
          <dgm:bulletEnabled val="1"/>
        </dgm:presLayoutVars>
      </dgm:prSet>
      <dgm:spPr/>
    </dgm:pt>
    <dgm:pt modelId="{EF1E657E-0A59-4C75-B841-0E14AC66CA36}" type="pres">
      <dgm:prSet presAssocID="{3D74B65C-DFB2-4759-BA94-13CE528056BA}" presName="spacer" presStyleCnt="0"/>
      <dgm:spPr/>
    </dgm:pt>
    <dgm:pt modelId="{F7080157-0C2B-4345-8507-4D8D91D3B3C2}" type="pres">
      <dgm:prSet presAssocID="{01CB8C6A-7BAE-47AE-983F-F5C7F10FB3D1}" presName="parentText" presStyleLbl="node1" presStyleIdx="7" presStyleCnt="9">
        <dgm:presLayoutVars>
          <dgm:chMax val="0"/>
          <dgm:bulletEnabled val="1"/>
        </dgm:presLayoutVars>
      </dgm:prSet>
      <dgm:spPr/>
    </dgm:pt>
    <dgm:pt modelId="{9ED6A860-5F21-4F41-B49E-627267C322BE}" type="pres">
      <dgm:prSet presAssocID="{3C6295FD-451C-45FC-AEAB-3CEF4748773B}" presName="spacer" presStyleCnt="0"/>
      <dgm:spPr/>
    </dgm:pt>
    <dgm:pt modelId="{9CFF3FBC-557C-45D0-8B10-6E2BBB911DA1}" type="pres">
      <dgm:prSet presAssocID="{E023805E-16B7-4A29-A4C1-D97497876ACE}" presName="parentText" presStyleLbl="node1" presStyleIdx="8" presStyleCnt="9">
        <dgm:presLayoutVars>
          <dgm:chMax val="0"/>
          <dgm:bulletEnabled val="1"/>
        </dgm:presLayoutVars>
      </dgm:prSet>
      <dgm:spPr/>
    </dgm:pt>
  </dgm:ptLst>
  <dgm:cxnLst>
    <dgm:cxn modelId="{3D4BC503-1631-4191-853A-AAEA33E19D06}" type="presOf" srcId="{4DD344E7-743D-426C-B377-BB95FB90FBB8}" destId="{DDD008A4-480E-4A08-BCDB-F88DEA8CE693}" srcOrd="0" destOrd="0" presId="urn:microsoft.com/office/officeart/2005/8/layout/vList2"/>
    <dgm:cxn modelId="{97B1AA05-E428-4D61-9CD0-BDF4F5CACEA6}" srcId="{8EA381E5-FE6E-459E-98AF-083038FFCAF1}" destId="{08DCF6F8-2639-49A3-91D9-50B51D445606}" srcOrd="6" destOrd="0" parTransId="{443C1657-E497-46D3-9B5D-EBFCE13FD764}" sibTransId="{3D74B65C-DFB2-4759-BA94-13CE528056BA}"/>
    <dgm:cxn modelId="{BF29044B-CC94-4B88-A27F-AA1A95CFFBA8}" type="presOf" srcId="{8C80078B-62C9-4F8D-9C67-F3339D0FA4EC}" destId="{02B06FA9-6941-470D-8D7B-5575F4DCDA54}" srcOrd="0" destOrd="0" presId="urn:microsoft.com/office/officeart/2005/8/layout/vList2"/>
    <dgm:cxn modelId="{A0E5C450-E4C9-4F61-B741-DDA5AB02DE5A}" srcId="{8EA381E5-FE6E-459E-98AF-083038FFCAF1}" destId="{729706C6-CAB2-490A-A56B-24866BBB19E6}" srcOrd="0" destOrd="0" parTransId="{31E3A6B1-A1FB-4274-A465-51D87365DD7A}" sibTransId="{1E71BD75-9E09-4F79-91BE-7BB16EF72EC0}"/>
    <dgm:cxn modelId="{5715FB55-7820-4212-8BF2-FA4FDACF6738}" type="presOf" srcId="{01CB8C6A-7BAE-47AE-983F-F5C7F10FB3D1}" destId="{F7080157-0C2B-4345-8507-4D8D91D3B3C2}" srcOrd="0" destOrd="0" presId="urn:microsoft.com/office/officeart/2005/8/layout/vList2"/>
    <dgm:cxn modelId="{D327F27A-C800-4168-99E3-C4094C4A6874}" srcId="{8EA381E5-FE6E-459E-98AF-083038FFCAF1}" destId="{E023805E-16B7-4A29-A4C1-D97497876ACE}" srcOrd="8" destOrd="0" parTransId="{7651A45C-3183-4648-AEC2-F63139374585}" sibTransId="{6A792457-9393-45A3-BCC8-233DC60C9114}"/>
    <dgm:cxn modelId="{9420EF7E-7B37-43E2-8F89-A468632CE18B}" type="presOf" srcId="{8EA381E5-FE6E-459E-98AF-083038FFCAF1}" destId="{67F2998F-7055-40AB-B826-A4E43A8CF4DE}" srcOrd="0" destOrd="0" presId="urn:microsoft.com/office/officeart/2005/8/layout/vList2"/>
    <dgm:cxn modelId="{17DEF67F-F132-4157-899E-47636426D8AA}" srcId="{8EA381E5-FE6E-459E-98AF-083038FFCAF1}" destId="{01CB8C6A-7BAE-47AE-983F-F5C7F10FB3D1}" srcOrd="7" destOrd="0" parTransId="{44440E47-5186-4CDE-9E17-33F816E3E371}" sibTransId="{3C6295FD-451C-45FC-AEAB-3CEF4748773B}"/>
    <dgm:cxn modelId="{22A58587-ADEB-4297-A517-E369D3FFCF76}" type="presOf" srcId="{729706C6-CAB2-490A-A56B-24866BBB19E6}" destId="{72D2985E-DA02-4C0D-A71F-655860144962}" srcOrd="0" destOrd="0" presId="urn:microsoft.com/office/officeart/2005/8/layout/vList2"/>
    <dgm:cxn modelId="{B0D5798C-ED42-4799-A70A-2E528FD378BA}" srcId="{8EA381E5-FE6E-459E-98AF-083038FFCAF1}" destId="{2B58E87D-BBD9-4361-B738-7A27424C118C}" srcOrd="4" destOrd="0" parTransId="{EF7219ED-9A1A-4558-8E92-DF0D07BD6007}" sibTransId="{EE18B719-EA05-48BC-9D0A-BDDB61E33360}"/>
    <dgm:cxn modelId="{AF08D6A0-233A-431F-AA15-C1E0BE976425}" type="presOf" srcId="{5003F25D-5DC6-4EF6-BC69-6B9912990D1A}" destId="{B1D2F371-44FE-4251-A4C9-309C229C11F4}" srcOrd="0" destOrd="0" presId="urn:microsoft.com/office/officeart/2005/8/layout/vList2"/>
    <dgm:cxn modelId="{2239DFA3-56D2-46A4-A6BC-5F596F59F754}" type="presOf" srcId="{A3D5401A-CDB3-4503-8878-0D9BFA58AE5F}" destId="{A424260D-19BE-427F-BC8B-B3F08959A774}" srcOrd="0" destOrd="0" presId="urn:microsoft.com/office/officeart/2005/8/layout/vList2"/>
    <dgm:cxn modelId="{68AB19A4-F27B-440C-8859-66AE7ABB2D6A}" type="presOf" srcId="{08DCF6F8-2639-49A3-91D9-50B51D445606}" destId="{DB1156EF-8CD4-447A-AE46-2D69092EB352}" srcOrd="0" destOrd="0" presId="urn:microsoft.com/office/officeart/2005/8/layout/vList2"/>
    <dgm:cxn modelId="{F0CA31A8-C771-4207-815E-823F2496C95E}" srcId="{8EA381E5-FE6E-459E-98AF-083038FFCAF1}" destId="{8C80078B-62C9-4F8D-9C67-F3339D0FA4EC}" srcOrd="2" destOrd="0" parTransId="{C615D7AD-8618-436B-89F2-06074BA0B6F9}" sibTransId="{C478E837-146B-40F2-B910-73FEEA3060EC}"/>
    <dgm:cxn modelId="{062B2BB8-CE2F-45F2-9A6B-137ACD45F0BB}" srcId="{8EA381E5-FE6E-459E-98AF-083038FFCAF1}" destId="{5003F25D-5DC6-4EF6-BC69-6B9912990D1A}" srcOrd="1" destOrd="0" parTransId="{04E9F438-179B-4836-8EAF-6A17AD6BBED9}" sibTransId="{E80AF374-8B44-46CD-A38D-CEE86AA8D554}"/>
    <dgm:cxn modelId="{A7D798CC-1197-4941-8D94-7182C89F52D0}" type="presOf" srcId="{E023805E-16B7-4A29-A4C1-D97497876ACE}" destId="{9CFF3FBC-557C-45D0-8B10-6E2BBB911DA1}" srcOrd="0" destOrd="0" presId="urn:microsoft.com/office/officeart/2005/8/layout/vList2"/>
    <dgm:cxn modelId="{CD4971DB-721C-4DFF-95A5-1E39A44221D6}" type="presOf" srcId="{2B58E87D-BBD9-4361-B738-7A27424C118C}" destId="{5221A2B5-E02A-4FC7-B073-BEF82E1FC3C0}" srcOrd="0" destOrd="0" presId="urn:microsoft.com/office/officeart/2005/8/layout/vList2"/>
    <dgm:cxn modelId="{64D190F0-F949-4FF3-A15C-0F8036DED9E6}" srcId="{8EA381E5-FE6E-459E-98AF-083038FFCAF1}" destId="{4DD344E7-743D-426C-B377-BB95FB90FBB8}" srcOrd="3" destOrd="0" parTransId="{D969FC1E-BAEE-4B1F-A4B7-214DF26BB544}" sibTransId="{07CB3C8D-BE75-4CA1-A8B0-FECD7C28DF89}"/>
    <dgm:cxn modelId="{68F276FC-8CCC-406E-8A8A-944D4E3C3EAE}" srcId="{8EA381E5-FE6E-459E-98AF-083038FFCAF1}" destId="{A3D5401A-CDB3-4503-8878-0D9BFA58AE5F}" srcOrd="5" destOrd="0" parTransId="{AC1BB375-243B-4458-8BA8-E0FB90E5B874}" sibTransId="{F213539B-685A-43FB-BAFF-6A43075EB242}"/>
    <dgm:cxn modelId="{E1942A3D-6BDC-4C04-BFA3-4A763C9FA214}" type="presParOf" srcId="{67F2998F-7055-40AB-B826-A4E43A8CF4DE}" destId="{72D2985E-DA02-4C0D-A71F-655860144962}" srcOrd="0" destOrd="0" presId="urn:microsoft.com/office/officeart/2005/8/layout/vList2"/>
    <dgm:cxn modelId="{831A8E6E-19AE-4A5C-9B63-432E8891EB54}" type="presParOf" srcId="{67F2998F-7055-40AB-B826-A4E43A8CF4DE}" destId="{FCF40B6D-C7F2-49E6-A170-707F1F17B281}" srcOrd="1" destOrd="0" presId="urn:microsoft.com/office/officeart/2005/8/layout/vList2"/>
    <dgm:cxn modelId="{CF083DB8-DFB7-40AE-A4FF-BFA5D58F5174}" type="presParOf" srcId="{67F2998F-7055-40AB-B826-A4E43A8CF4DE}" destId="{B1D2F371-44FE-4251-A4C9-309C229C11F4}" srcOrd="2" destOrd="0" presId="urn:microsoft.com/office/officeart/2005/8/layout/vList2"/>
    <dgm:cxn modelId="{47BF9189-120A-43E5-9829-19390CF31A6F}" type="presParOf" srcId="{67F2998F-7055-40AB-B826-A4E43A8CF4DE}" destId="{B2EE828E-2244-41A3-A51B-DA7E838B1E59}" srcOrd="3" destOrd="0" presId="urn:microsoft.com/office/officeart/2005/8/layout/vList2"/>
    <dgm:cxn modelId="{FC40FE92-66A4-4FC1-ABA7-7805DDD59798}" type="presParOf" srcId="{67F2998F-7055-40AB-B826-A4E43A8CF4DE}" destId="{02B06FA9-6941-470D-8D7B-5575F4DCDA54}" srcOrd="4" destOrd="0" presId="urn:microsoft.com/office/officeart/2005/8/layout/vList2"/>
    <dgm:cxn modelId="{8833E5D9-46C0-486B-A3E1-9E7F7B9D834C}" type="presParOf" srcId="{67F2998F-7055-40AB-B826-A4E43A8CF4DE}" destId="{C78547FF-BE23-4075-BBAB-52DC58B5E70A}" srcOrd="5" destOrd="0" presId="urn:microsoft.com/office/officeart/2005/8/layout/vList2"/>
    <dgm:cxn modelId="{4BEC929F-E429-45C1-AFB0-1DBFE632B586}" type="presParOf" srcId="{67F2998F-7055-40AB-B826-A4E43A8CF4DE}" destId="{DDD008A4-480E-4A08-BCDB-F88DEA8CE693}" srcOrd="6" destOrd="0" presId="urn:microsoft.com/office/officeart/2005/8/layout/vList2"/>
    <dgm:cxn modelId="{3645E4C4-13CE-4E40-9FBD-098EF55038D5}" type="presParOf" srcId="{67F2998F-7055-40AB-B826-A4E43A8CF4DE}" destId="{63CFCF45-43C4-4948-9066-EBE6F6B284DF}" srcOrd="7" destOrd="0" presId="urn:microsoft.com/office/officeart/2005/8/layout/vList2"/>
    <dgm:cxn modelId="{768042DE-D358-4CB8-BD2C-2161FEEEA001}" type="presParOf" srcId="{67F2998F-7055-40AB-B826-A4E43A8CF4DE}" destId="{5221A2B5-E02A-4FC7-B073-BEF82E1FC3C0}" srcOrd="8" destOrd="0" presId="urn:microsoft.com/office/officeart/2005/8/layout/vList2"/>
    <dgm:cxn modelId="{BADB0070-B685-4EFA-96D0-AEFD67A7C7FC}" type="presParOf" srcId="{67F2998F-7055-40AB-B826-A4E43A8CF4DE}" destId="{E39208D8-DEC4-4056-BC2D-AA3E3E01AB18}" srcOrd="9" destOrd="0" presId="urn:microsoft.com/office/officeart/2005/8/layout/vList2"/>
    <dgm:cxn modelId="{919C625D-B822-4943-9506-DC6A52FE560E}" type="presParOf" srcId="{67F2998F-7055-40AB-B826-A4E43A8CF4DE}" destId="{A424260D-19BE-427F-BC8B-B3F08959A774}" srcOrd="10" destOrd="0" presId="urn:microsoft.com/office/officeart/2005/8/layout/vList2"/>
    <dgm:cxn modelId="{6BAAF2BD-D5A3-49AC-9C61-7F731F170AE2}" type="presParOf" srcId="{67F2998F-7055-40AB-B826-A4E43A8CF4DE}" destId="{F6A3590C-CB67-4389-B677-AB9F6BA98F7F}" srcOrd="11" destOrd="0" presId="urn:microsoft.com/office/officeart/2005/8/layout/vList2"/>
    <dgm:cxn modelId="{58A63020-C789-4F75-96D3-BF06827DEBE5}" type="presParOf" srcId="{67F2998F-7055-40AB-B826-A4E43A8CF4DE}" destId="{DB1156EF-8CD4-447A-AE46-2D69092EB352}" srcOrd="12" destOrd="0" presId="urn:microsoft.com/office/officeart/2005/8/layout/vList2"/>
    <dgm:cxn modelId="{DD30584F-4E1A-4621-82B8-240BDBF85324}" type="presParOf" srcId="{67F2998F-7055-40AB-B826-A4E43A8CF4DE}" destId="{EF1E657E-0A59-4C75-B841-0E14AC66CA36}" srcOrd="13" destOrd="0" presId="urn:microsoft.com/office/officeart/2005/8/layout/vList2"/>
    <dgm:cxn modelId="{273E345F-D9EE-415A-998C-1AF730AB3444}" type="presParOf" srcId="{67F2998F-7055-40AB-B826-A4E43A8CF4DE}" destId="{F7080157-0C2B-4345-8507-4D8D91D3B3C2}" srcOrd="14" destOrd="0" presId="urn:microsoft.com/office/officeart/2005/8/layout/vList2"/>
    <dgm:cxn modelId="{6D304675-4912-48D0-AE13-230B35D39472}" type="presParOf" srcId="{67F2998F-7055-40AB-B826-A4E43A8CF4DE}" destId="{9ED6A860-5F21-4F41-B49E-627267C322BE}" srcOrd="15" destOrd="0" presId="urn:microsoft.com/office/officeart/2005/8/layout/vList2"/>
    <dgm:cxn modelId="{824C31AD-C929-472E-A45A-67133ABB389A}" type="presParOf" srcId="{67F2998F-7055-40AB-B826-A4E43A8CF4DE}" destId="{9CFF3FBC-557C-45D0-8B10-6E2BBB911DA1}"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B4925AB-1E13-476E-ACE4-18C209F1F4AA}">
      <dgm:prSet/>
      <dgm:spPr/>
      <dgm:t>
        <a:bodyPr/>
        <a:lstStyle/>
        <a:p>
          <a:r>
            <a:rPr lang="en-US" b="1" u="sng" dirty="0"/>
            <a:t>Testing Process</a:t>
          </a:r>
        </a:p>
      </dgm:t>
    </dgm:pt>
    <dgm:pt modelId="{D775FF41-3DF6-4A88-B958-5FBD2B8A6E81}" type="parTrans" cxnId="{23FA1D0B-08FB-4043-8009-22D892A46806}">
      <dgm:prSet/>
      <dgm:spPr/>
      <dgm:t>
        <a:bodyPr/>
        <a:lstStyle/>
        <a:p>
          <a:endParaRPr lang="en-US"/>
        </a:p>
      </dgm:t>
    </dgm:pt>
    <dgm:pt modelId="{16E6B21C-E772-4BE0-B34A-ADB5609222F4}" type="sibTrans" cxnId="{23FA1D0B-08FB-4043-8009-22D892A46806}">
      <dgm:prSet/>
      <dgm:spPr/>
      <dgm:t>
        <a:bodyPr/>
        <a:lstStyle/>
        <a:p>
          <a:endParaRPr lang="en-US"/>
        </a:p>
      </dgm:t>
    </dgm:pt>
    <dgm:pt modelId="{B7413844-455A-4AD1-AC13-EA1929D41473}">
      <dgm:prSet/>
      <dgm:spPr/>
      <dgm:t>
        <a:bodyPr/>
        <a:lstStyle/>
        <a:p>
          <a:r>
            <a:rPr lang="en-US" dirty="0"/>
            <a:t>Advertise wherever possible</a:t>
          </a:r>
        </a:p>
      </dgm:t>
    </dgm:pt>
    <dgm:pt modelId="{FCE55701-92E3-4C19-87EC-4266F6127941}" type="parTrans" cxnId="{EEBB4B04-95A3-4953-B6D9-79F5CF351F53}">
      <dgm:prSet/>
      <dgm:spPr/>
      <dgm:t>
        <a:bodyPr/>
        <a:lstStyle/>
        <a:p>
          <a:endParaRPr lang="en-US"/>
        </a:p>
      </dgm:t>
    </dgm:pt>
    <dgm:pt modelId="{735089EA-1071-4CBD-9EDA-D6F5987B21DB}" type="sibTrans" cxnId="{EEBB4B04-95A3-4953-B6D9-79F5CF351F53}">
      <dgm:prSet/>
      <dgm:spPr/>
      <dgm:t>
        <a:bodyPr/>
        <a:lstStyle/>
        <a:p>
          <a:endParaRPr lang="en-US"/>
        </a:p>
      </dgm:t>
    </dgm:pt>
    <dgm:pt modelId="{45771C4F-A75C-4B9C-B24B-22DF59D5C89A}">
      <dgm:prSet/>
      <dgm:spPr/>
      <dgm:t>
        <a:bodyPr/>
        <a:lstStyle/>
        <a:p>
          <a:r>
            <a:rPr lang="en-US" dirty="0">
              <a:solidFill>
                <a:schemeClr val="tx2">
                  <a:lumMod val="75000"/>
                </a:schemeClr>
              </a:solidFill>
            </a:rPr>
            <a:t>It is your opportunity to tell the agency story. </a:t>
          </a:r>
        </a:p>
      </dgm:t>
    </dgm:pt>
    <dgm:pt modelId="{E23733DC-844E-4114-8189-296D9EC73281}" type="parTrans" cxnId="{9FE1CC17-641D-4DCE-849F-65ABA916B133}">
      <dgm:prSet/>
      <dgm:spPr/>
      <dgm:t>
        <a:bodyPr/>
        <a:lstStyle/>
        <a:p>
          <a:endParaRPr lang="en-US"/>
        </a:p>
      </dgm:t>
    </dgm:pt>
    <dgm:pt modelId="{EAA4D792-06BD-4BEC-A979-698CEDAE1925}" type="sibTrans" cxnId="{9FE1CC17-641D-4DCE-849F-65ABA916B133}">
      <dgm:prSet/>
      <dgm:spPr/>
      <dgm:t>
        <a:bodyPr/>
        <a:lstStyle/>
        <a:p>
          <a:endParaRPr lang="en-US"/>
        </a:p>
      </dgm:t>
    </dgm:pt>
    <dgm:pt modelId="{A50B26C8-6153-4AD0-8E0D-C83F7124896C}">
      <dgm:prSet/>
      <dgm:spPr/>
      <dgm:t>
        <a:bodyPr/>
        <a:lstStyle/>
        <a:p>
          <a:r>
            <a:rPr lang="en-US" dirty="0">
              <a:solidFill>
                <a:schemeClr val="tx2">
                  <a:lumMod val="75000"/>
                </a:schemeClr>
              </a:solidFill>
            </a:rPr>
            <a:t>Update materials to reflect agency commitment to demographic diversity and why policing is a great career.</a:t>
          </a:r>
        </a:p>
      </dgm:t>
    </dgm:pt>
    <dgm:pt modelId="{1A678744-8374-46EF-841A-D91416713A17}" type="parTrans" cxnId="{2824D7AC-DF15-4F15-B734-90E06F855BE0}">
      <dgm:prSet/>
      <dgm:spPr/>
      <dgm:t>
        <a:bodyPr/>
        <a:lstStyle/>
        <a:p>
          <a:endParaRPr lang="en-US"/>
        </a:p>
      </dgm:t>
    </dgm:pt>
    <dgm:pt modelId="{C6FD33BA-1FC6-46D8-880D-27EA836A6799}" type="sibTrans" cxnId="{2824D7AC-DF15-4F15-B734-90E06F855BE0}">
      <dgm:prSet/>
      <dgm:spPr/>
      <dgm:t>
        <a:bodyPr/>
        <a:lstStyle/>
        <a:p>
          <a:endParaRPr lang="en-US"/>
        </a:p>
      </dgm:t>
    </dgm:pt>
    <dgm:pt modelId="{5A3CA6E7-E6FB-4DE2-9381-D3FC59EEC30A}">
      <dgm:prSet/>
      <dgm:spPr/>
      <dgm:t>
        <a:bodyPr/>
        <a:lstStyle/>
        <a:p>
          <a:r>
            <a:rPr lang="en-US" dirty="0"/>
            <a:t>Establish an agency website. </a:t>
          </a:r>
        </a:p>
      </dgm:t>
    </dgm:pt>
    <dgm:pt modelId="{03172185-2EBF-40EC-8B1D-DEDC18043DFC}" type="parTrans" cxnId="{D3FFB2AD-ACE8-45D7-8FD2-4A88FFFB933E}">
      <dgm:prSet/>
      <dgm:spPr/>
      <dgm:t>
        <a:bodyPr/>
        <a:lstStyle/>
        <a:p>
          <a:endParaRPr lang="en-US"/>
        </a:p>
      </dgm:t>
    </dgm:pt>
    <dgm:pt modelId="{1E8B5F4D-2A0A-4C1F-A8B9-6687DF9A87F3}" type="sibTrans" cxnId="{D3FFB2AD-ACE8-45D7-8FD2-4A88FFFB933E}">
      <dgm:prSet/>
      <dgm:spPr/>
      <dgm:t>
        <a:bodyPr/>
        <a:lstStyle/>
        <a:p>
          <a:endParaRPr lang="en-US"/>
        </a:p>
      </dgm:t>
    </dgm:pt>
    <dgm:pt modelId="{7EAB8369-F943-4411-976B-271FAAE482C7}">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Look for free options such as Facebook, etc. </a:t>
          </a:r>
          <a:endParaRPr lang="en-US" b="1" dirty="0">
            <a:solidFill>
              <a:schemeClr val="tx2">
                <a:lumMod val="75000"/>
              </a:schemeClr>
            </a:solidFill>
          </a:endParaRPr>
        </a:p>
      </dgm:t>
    </dgm:pt>
    <dgm:pt modelId="{77510D64-067E-4C3B-B1D9-4E2D03E54502}" type="parTrans" cxnId="{BD13492F-1E2E-4607-92AD-F51C4892D12E}">
      <dgm:prSet/>
      <dgm:spPr/>
      <dgm:t>
        <a:bodyPr/>
        <a:lstStyle/>
        <a:p>
          <a:endParaRPr lang="en-US"/>
        </a:p>
      </dgm:t>
    </dgm:pt>
    <dgm:pt modelId="{0D2C629B-5F69-4B1C-A658-63AF8730AAC9}" type="sibTrans" cxnId="{BD13492F-1E2E-4607-92AD-F51C4892D12E}">
      <dgm:prSet/>
      <dgm:spPr/>
      <dgm:t>
        <a:bodyPr/>
        <a:lstStyle/>
        <a:p>
          <a:endParaRPr lang="en-US"/>
        </a:p>
      </dgm:t>
    </dgm:pt>
    <dgm:pt modelId="{9F31FFA6-AA00-41F2-AD65-98CB316C4BFC}">
      <dgm:prSet/>
      <dgm:spPr/>
      <dgm:t>
        <a:bodyPr/>
        <a:lstStyle/>
        <a:p>
          <a:r>
            <a:rPr lang="en-US" dirty="0"/>
            <a:t>Emphasize the mission, vision and core values of the agency.</a:t>
          </a:r>
        </a:p>
      </dgm:t>
    </dgm:pt>
    <dgm:pt modelId="{F8F52FC5-EE0D-4BF9-8D7F-28AF50C8E7B3}" type="parTrans" cxnId="{CAEAE495-5FDC-4BE0-98A0-BD003567E8C2}">
      <dgm:prSet/>
      <dgm:spPr/>
      <dgm:t>
        <a:bodyPr/>
        <a:lstStyle/>
        <a:p>
          <a:endParaRPr lang="en-US"/>
        </a:p>
      </dgm:t>
    </dgm:pt>
    <dgm:pt modelId="{671B0A7E-0621-4615-B8D2-837D0093CDE9}" type="sibTrans" cxnId="{CAEAE495-5FDC-4BE0-98A0-BD003567E8C2}">
      <dgm:prSet/>
      <dgm:spPr/>
      <dgm:t>
        <a:bodyPr/>
        <a:lstStyle/>
        <a:p>
          <a:endParaRPr lang="en-US"/>
        </a:p>
      </dgm:t>
    </dgm:pt>
    <dgm:pt modelId="{90DE8371-1A7B-4EEA-AF0B-B9846865C51D}">
      <dgm:prSet/>
      <dgm:spPr/>
      <dgm:t>
        <a:bodyPr/>
        <a:lstStyle/>
        <a:p>
          <a:r>
            <a:rPr lang="en-US" dirty="0"/>
            <a:t>Emphasize the opportunities the agency provides such as canine handler, community engagement officer, detective, etc. </a:t>
          </a:r>
        </a:p>
      </dgm:t>
    </dgm:pt>
    <dgm:pt modelId="{61CE76AE-D265-43A6-B694-850B8A207665}" type="parTrans" cxnId="{64CABDF9-9740-428B-9443-C9D1AA328458}">
      <dgm:prSet/>
      <dgm:spPr/>
      <dgm:t>
        <a:bodyPr/>
        <a:lstStyle/>
        <a:p>
          <a:endParaRPr lang="en-US"/>
        </a:p>
      </dgm:t>
    </dgm:pt>
    <dgm:pt modelId="{7DC83DF9-B906-4C90-BA7C-001BBF0D080E}" type="sibTrans" cxnId="{64CABDF9-9740-428B-9443-C9D1AA328458}">
      <dgm:prSet/>
      <dgm:spPr/>
      <dgm:t>
        <a:bodyPr/>
        <a:lstStyle/>
        <a:p>
          <a:endParaRPr lang="en-US"/>
        </a:p>
      </dgm:t>
    </dgm:pt>
    <dgm:pt modelId="{3B9F8A9F-A441-4E24-9F5E-398551119EE2}">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Inform candidates promptly during the hiring, selection and training processes. </a:t>
          </a:r>
          <a:endParaRPr lang="en-US" dirty="0">
            <a:solidFill>
              <a:schemeClr val="tx2">
                <a:lumMod val="75000"/>
              </a:schemeClr>
            </a:solidFill>
          </a:endParaRPr>
        </a:p>
      </dgm:t>
    </dgm:pt>
    <dgm:pt modelId="{BF829CD6-A0D3-4E76-82C2-8EF14D105FB8}" type="parTrans" cxnId="{B213C6D2-27A8-42FB-8262-25EC3C438E30}">
      <dgm:prSet/>
      <dgm:spPr/>
      <dgm:t>
        <a:bodyPr/>
        <a:lstStyle/>
        <a:p>
          <a:endParaRPr lang="en-US"/>
        </a:p>
      </dgm:t>
    </dgm:pt>
    <dgm:pt modelId="{8CB04146-A17E-4389-9365-6A058295427A}" type="sibTrans" cxnId="{B213C6D2-27A8-42FB-8262-25EC3C438E3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8D62D04E-BEB5-42A2-AF83-D41361686EA6}" type="pres">
      <dgm:prSet presAssocID="{BB4925AB-1E13-476E-ACE4-18C209F1F4AA}" presName="parentText" presStyleLbl="node1" presStyleIdx="0" presStyleCnt="9">
        <dgm:presLayoutVars>
          <dgm:chMax val="0"/>
          <dgm:bulletEnabled val="1"/>
        </dgm:presLayoutVars>
      </dgm:prSet>
      <dgm:spPr/>
    </dgm:pt>
    <dgm:pt modelId="{D774E0ED-F75D-4524-B8B9-0CC244F89D78}" type="pres">
      <dgm:prSet presAssocID="{16E6B21C-E772-4BE0-B34A-ADB5609222F4}" presName="spacer" presStyleCnt="0"/>
      <dgm:spPr/>
    </dgm:pt>
    <dgm:pt modelId="{653A86BE-E1FB-4471-BE26-BA3231464C84}" type="pres">
      <dgm:prSet presAssocID="{B7413844-455A-4AD1-AC13-EA1929D41473}" presName="parentText" presStyleLbl="node1" presStyleIdx="1" presStyleCnt="9">
        <dgm:presLayoutVars>
          <dgm:chMax val="0"/>
          <dgm:bulletEnabled val="1"/>
        </dgm:presLayoutVars>
      </dgm:prSet>
      <dgm:spPr/>
    </dgm:pt>
    <dgm:pt modelId="{362F3948-C8E5-4D54-8E4E-AE5A1A310C37}" type="pres">
      <dgm:prSet presAssocID="{735089EA-1071-4CBD-9EDA-D6F5987B21DB}" presName="spacer" presStyleCnt="0"/>
      <dgm:spPr/>
    </dgm:pt>
    <dgm:pt modelId="{69BDC2CC-0167-4C31-96F0-89C855F6EF50}" type="pres">
      <dgm:prSet presAssocID="{45771C4F-A75C-4B9C-B24B-22DF59D5C89A}" presName="parentText" presStyleLbl="node1" presStyleIdx="2" presStyleCnt="9">
        <dgm:presLayoutVars>
          <dgm:chMax val="0"/>
          <dgm:bulletEnabled val="1"/>
        </dgm:presLayoutVars>
      </dgm:prSet>
      <dgm:spPr/>
    </dgm:pt>
    <dgm:pt modelId="{7CB099BE-7519-4F5E-99A8-13CC8E09FF21}" type="pres">
      <dgm:prSet presAssocID="{EAA4D792-06BD-4BEC-A979-698CEDAE1925}" presName="spacer" presStyleCnt="0"/>
      <dgm:spPr/>
    </dgm:pt>
    <dgm:pt modelId="{1842DD41-C26A-4FB9-9C4A-7752AADF259A}" type="pres">
      <dgm:prSet presAssocID="{A50B26C8-6153-4AD0-8E0D-C83F7124896C}" presName="parentText" presStyleLbl="node1" presStyleIdx="3" presStyleCnt="9">
        <dgm:presLayoutVars>
          <dgm:chMax val="0"/>
          <dgm:bulletEnabled val="1"/>
        </dgm:presLayoutVars>
      </dgm:prSet>
      <dgm:spPr/>
    </dgm:pt>
    <dgm:pt modelId="{E8D8C245-BE10-4621-8371-C596C29D1744}" type="pres">
      <dgm:prSet presAssocID="{C6FD33BA-1FC6-46D8-880D-27EA836A6799}" presName="spacer" presStyleCnt="0"/>
      <dgm:spPr/>
    </dgm:pt>
    <dgm:pt modelId="{9DBB71B0-C50F-4142-9E43-08B10A8E8CA4}" type="pres">
      <dgm:prSet presAssocID="{5A3CA6E7-E6FB-4DE2-9381-D3FC59EEC30A}" presName="parentText" presStyleLbl="node1" presStyleIdx="4" presStyleCnt="9">
        <dgm:presLayoutVars>
          <dgm:chMax val="0"/>
          <dgm:bulletEnabled val="1"/>
        </dgm:presLayoutVars>
      </dgm:prSet>
      <dgm:spPr/>
    </dgm:pt>
    <dgm:pt modelId="{8D362EB7-3B30-421E-B294-715213E1FEF4}" type="pres">
      <dgm:prSet presAssocID="{1E8B5F4D-2A0A-4C1F-A8B9-6687DF9A87F3}" presName="spacer" presStyleCnt="0"/>
      <dgm:spPr/>
    </dgm:pt>
    <dgm:pt modelId="{D7F6F995-9F9E-4C72-B524-642875156948}" type="pres">
      <dgm:prSet presAssocID="{7EAB8369-F943-4411-976B-271FAAE482C7}" presName="parentText" presStyleLbl="node1" presStyleIdx="5" presStyleCnt="9">
        <dgm:presLayoutVars>
          <dgm:chMax val="0"/>
          <dgm:bulletEnabled val="1"/>
        </dgm:presLayoutVars>
      </dgm:prSet>
      <dgm:spPr/>
    </dgm:pt>
    <dgm:pt modelId="{6323765A-5094-4D15-8D9B-9E0D95C54E9D}" type="pres">
      <dgm:prSet presAssocID="{0D2C629B-5F69-4B1C-A658-63AF8730AAC9}" presName="spacer" presStyleCnt="0"/>
      <dgm:spPr/>
    </dgm:pt>
    <dgm:pt modelId="{0BF4F951-5D17-4050-BFFD-776681F05432}" type="pres">
      <dgm:prSet presAssocID="{9F31FFA6-AA00-41F2-AD65-98CB316C4BFC}" presName="parentText" presStyleLbl="node1" presStyleIdx="6" presStyleCnt="9">
        <dgm:presLayoutVars>
          <dgm:chMax val="0"/>
          <dgm:bulletEnabled val="1"/>
        </dgm:presLayoutVars>
      </dgm:prSet>
      <dgm:spPr/>
    </dgm:pt>
    <dgm:pt modelId="{7D71795B-E45F-4312-8F7B-03856FD394DA}" type="pres">
      <dgm:prSet presAssocID="{671B0A7E-0621-4615-B8D2-837D0093CDE9}" presName="spacer" presStyleCnt="0"/>
      <dgm:spPr/>
    </dgm:pt>
    <dgm:pt modelId="{C7ED68F0-520A-4335-80F4-CCC393085191}" type="pres">
      <dgm:prSet presAssocID="{90DE8371-1A7B-4EEA-AF0B-B9846865C51D}" presName="parentText" presStyleLbl="node1" presStyleIdx="7" presStyleCnt="9">
        <dgm:presLayoutVars>
          <dgm:chMax val="0"/>
          <dgm:bulletEnabled val="1"/>
        </dgm:presLayoutVars>
      </dgm:prSet>
      <dgm:spPr/>
    </dgm:pt>
    <dgm:pt modelId="{75FB1E40-4566-4099-B46D-40E80BFA7B9C}" type="pres">
      <dgm:prSet presAssocID="{7DC83DF9-B906-4C90-BA7C-001BBF0D080E}" presName="spacer" presStyleCnt="0"/>
      <dgm:spPr/>
    </dgm:pt>
    <dgm:pt modelId="{AD7E62B9-F359-401A-9FD4-035D3772E07D}" type="pres">
      <dgm:prSet presAssocID="{3B9F8A9F-A441-4E24-9F5E-398551119EE2}" presName="parentText" presStyleLbl="node1" presStyleIdx="8" presStyleCnt="9">
        <dgm:presLayoutVars>
          <dgm:chMax val="0"/>
          <dgm:bulletEnabled val="1"/>
        </dgm:presLayoutVars>
      </dgm:prSet>
      <dgm:spPr/>
    </dgm:pt>
  </dgm:ptLst>
  <dgm:cxnLst>
    <dgm:cxn modelId="{EEBB4B04-95A3-4953-B6D9-79F5CF351F53}" srcId="{8EA381E5-FE6E-459E-98AF-083038FFCAF1}" destId="{B7413844-455A-4AD1-AC13-EA1929D41473}" srcOrd="1" destOrd="0" parTransId="{FCE55701-92E3-4C19-87EC-4266F6127941}" sibTransId="{735089EA-1071-4CBD-9EDA-D6F5987B21DB}"/>
    <dgm:cxn modelId="{23FA1D0B-08FB-4043-8009-22D892A46806}" srcId="{8EA381E5-FE6E-459E-98AF-083038FFCAF1}" destId="{BB4925AB-1E13-476E-ACE4-18C209F1F4AA}" srcOrd="0" destOrd="0" parTransId="{D775FF41-3DF6-4A88-B958-5FBD2B8A6E81}" sibTransId="{16E6B21C-E772-4BE0-B34A-ADB5609222F4}"/>
    <dgm:cxn modelId="{DAA48410-D78D-4992-8F35-882C0094DB6F}" type="presOf" srcId="{A50B26C8-6153-4AD0-8E0D-C83F7124896C}" destId="{1842DD41-C26A-4FB9-9C4A-7752AADF259A}" srcOrd="0" destOrd="0" presId="urn:microsoft.com/office/officeart/2005/8/layout/vList2"/>
    <dgm:cxn modelId="{9FE1CC17-641D-4DCE-849F-65ABA916B133}" srcId="{8EA381E5-FE6E-459E-98AF-083038FFCAF1}" destId="{45771C4F-A75C-4B9C-B24B-22DF59D5C89A}" srcOrd="2" destOrd="0" parTransId="{E23733DC-844E-4114-8189-296D9EC73281}" sibTransId="{EAA4D792-06BD-4BEC-A979-698CEDAE1925}"/>
    <dgm:cxn modelId="{7E868F2B-8464-42D9-BC19-973D3083E9CA}" type="presOf" srcId="{B7413844-455A-4AD1-AC13-EA1929D41473}" destId="{653A86BE-E1FB-4471-BE26-BA3231464C84}" srcOrd="0" destOrd="0" presId="urn:microsoft.com/office/officeart/2005/8/layout/vList2"/>
    <dgm:cxn modelId="{BD13492F-1E2E-4607-92AD-F51C4892D12E}" srcId="{8EA381E5-FE6E-459E-98AF-083038FFCAF1}" destId="{7EAB8369-F943-4411-976B-271FAAE482C7}" srcOrd="5" destOrd="0" parTransId="{77510D64-067E-4C3B-B1D9-4E2D03E54502}" sibTransId="{0D2C629B-5F69-4B1C-A658-63AF8730AAC9}"/>
    <dgm:cxn modelId="{BF982665-41C3-42C4-B5D2-C4BBEAD14ADF}" type="presOf" srcId="{9F31FFA6-AA00-41F2-AD65-98CB316C4BFC}" destId="{0BF4F951-5D17-4050-BFFD-776681F05432}" srcOrd="0" destOrd="0" presId="urn:microsoft.com/office/officeart/2005/8/layout/vList2"/>
    <dgm:cxn modelId="{7861CA73-0441-41DB-8EF4-02C6C48EBB61}" type="presOf" srcId="{90DE8371-1A7B-4EEA-AF0B-B9846865C51D}" destId="{C7ED68F0-520A-4335-80F4-CCC393085191}" srcOrd="0" destOrd="0" presId="urn:microsoft.com/office/officeart/2005/8/layout/vList2"/>
    <dgm:cxn modelId="{9903717B-760B-47BE-8F22-9A6EBA896BFB}" type="presOf" srcId="{45771C4F-A75C-4B9C-B24B-22DF59D5C89A}" destId="{69BDC2CC-0167-4C31-96F0-89C855F6EF50}"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CAEAE495-5FDC-4BE0-98A0-BD003567E8C2}" srcId="{8EA381E5-FE6E-459E-98AF-083038FFCAF1}" destId="{9F31FFA6-AA00-41F2-AD65-98CB316C4BFC}" srcOrd="6" destOrd="0" parTransId="{F8F52FC5-EE0D-4BF9-8D7F-28AF50C8E7B3}" sibTransId="{671B0A7E-0621-4615-B8D2-837D0093CDE9}"/>
    <dgm:cxn modelId="{03E6F095-14F9-4D1B-8EC8-79679C6E35C4}" type="presOf" srcId="{7EAB8369-F943-4411-976B-271FAAE482C7}" destId="{D7F6F995-9F9E-4C72-B524-642875156948}" srcOrd="0" destOrd="0" presId="urn:microsoft.com/office/officeart/2005/8/layout/vList2"/>
    <dgm:cxn modelId="{74D1E39B-2646-414E-8FD9-567D351098CF}" type="presOf" srcId="{5A3CA6E7-E6FB-4DE2-9381-D3FC59EEC30A}" destId="{9DBB71B0-C50F-4142-9E43-08B10A8E8CA4}" srcOrd="0" destOrd="0" presId="urn:microsoft.com/office/officeart/2005/8/layout/vList2"/>
    <dgm:cxn modelId="{2824D7AC-DF15-4F15-B734-90E06F855BE0}" srcId="{8EA381E5-FE6E-459E-98AF-083038FFCAF1}" destId="{A50B26C8-6153-4AD0-8E0D-C83F7124896C}" srcOrd="3" destOrd="0" parTransId="{1A678744-8374-46EF-841A-D91416713A17}" sibTransId="{C6FD33BA-1FC6-46D8-880D-27EA836A6799}"/>
    <dgm:cxn modelId="{D3FFB2AD-ACE8-45D7-8FD2-4A88FFFB933E}" srcId="{8EA381E5-FE6E-459E-98AF-083038FFCAF1}" destId="{5A3CA6E7-E6FB-4DE2-9381-D3FC59EEC30A}" srcOrd="4" destOrd="0" parTransId="{03172185-2EBF-40EC-8B1D-DEDC18043DFC}" sibTransId="{1E8B5F4D-2A0A-4C1F-A8B9-6687DF9A87F3}"/>
    <dgm:cxn modelId="{243C83CF-4631-4B44-9A88-A6999EB2C242}" type="presOf" srcId="{BB4925AB-1E13-476E-ACE4-18C209F1F4AA}" destId="{8D62D04E-BEB5-42A2-AF83-D41361686EA6}" srcOrd="0" destOrd="0" presId="urn:microsoft.com/office/officeart/2005/8/layout/vList2"/>
    <dgm:cxn modelId="{B213C6D2-27A8-42FB-8262-25EC3C438E30}" srcId="{8EA381E5-FE6E-459E-98AF-083038FFCAF1}" destId="{3B9F8A9F-A441-4E24-9F5E-398551119EE2}" srcOrd="8" destOrd="0" parTransId="{BF829CD6-A0D3-4E76-82C2-8EF14D105FB8}" sibTransId="{8CB04146-A17E-4389-9365-6A058295427A}"/>
    <dgm:cxn modelId="{032C75F4-0D8E-437D-B8CC-3A9A55D09AB9}" type="presOf" srcId="{3B9F8A9F-A441-4E24-9F5E-398551119EE2}" destId="{AD7E62B9-F359-401A-9FD4-035D3772E07D}" srcOrd="0" destOrd="0" presId="urn:microsoft.com/office/officeart/2005/8/layout/vList2"/>
    <dgm:cxn modelId="{64CABDF9-9740-428B-9443-C9D1AA328458}" srcId="{8EA381E5-FE6E-459E-98AF-083038FFCAF1}" destId="{90DE8371-1A7B-4EEA-AF0B-B9846865C51D}" srcOrd="7" destOrd="0" parTransId="{61CE76AE-D265-43A6-B694-850B8A207665}" sibTransId="{7DC83DF9-B906-4C90-BA7C-001BBF0D080E}"/>
    <dgm:cxn modelId="{E235F994-7BE4-4274-B08D-1F23EBB2696B}" type="presParOf" srcId="{67F2998F-7055-40AB-B826-A4E43A8CF4DE}" destId="{8D62D04E-BEB5-42A2-AF83-D41361686EA6}" srcOrd="0" destOrd="0" presId="urn:microsoft.com/office/officeart/2005/8/layout/vList2"/>
    <dgm:cxn modelId="{C905E0AD-1E80-4B26-80DD-630BAB30D8C9}" type="presParOf" srcId="{67F2998F-7055-40AB-B826-A4E43A8CF4DE}" destId="{D774E0ED-F75D-4524-B8B9-0CC244F89D78}" srcOrd="1" destOrd="0" presId="urn:microsoft.com/office/officeart/2005/8/layout/vList2"/>
    <dgm:cxn modelId="{7471A45B-C532-42D7-A509-59F0B3E1BB9F}" type="presParOf" srcId="{67F2998F-7055-40AB-B826-A4E43A8CF4DE}" destId="{653A86BE-E1FB-4471-BE26-BA3231464C84}" srcOrd="2" destOrd="0" presId="urn:microsoft.com/office/officeart/2005/8/layout/vList2"/>
    <dgm:cxn modelId="{696643DD-0E79-4440-8B3F-84D5CF290AAB}" type="presParOf" srcId="{67F2998F-7055-40AB-B826-A4E43A8CF4DE}" destId="{362F3948-C8E5-4D54-8E4E-AE5A1A310C37}" srcOrd="3" destOrd="0" presId="urn:microsoft.com/office/officeart/2005/8/layout/vList2"/>
    <dgm:cxn modelId="{22729675-F22F-4D8B-AF79-97100BED5510}" type="presParOf" srcId="{67F2998F-7055-40AB-B826-A4E43A8CF4DE}" destId="{69BDC2CC-0167-4C31-96F0-89C855F6EF50}" srcOrd="4" destOrd="0" presId="urn:microsoft.com/office/officeart/2005/8/layout/vList2"/>
    <dgm:cxn modelId="{F64285A3-4BB3-4C92-91B2-9DF474AD0EE2}" type="presParOf" srcId="{67F2998F-7055-40AB-B826-A4E43A8CF4DE}" destId="{7CB099BE-7519-4F5E-99A8-13CC8E09FF21}" srcOrd="5" destOrd="0" presId="urn:microsoft.com/office/officeart/2005/8/layout/vList2"/>
    <dgm:cxn modelId="{2B6BAABD-6E2C-4AE2-AF61-46C236700C61}" type="presParOf" srcId="{67F2998F-7055-40AB-B826-A4E43A8CF4DE}" destId="{1842DD41-C26A-4FB9-9C4A-7752AADF259A}" srcOrd="6" destOrd="0" presId="urn:microsoft.com/office/officeart/2005/8/layout/vList2"/>
    <dgm:cxn modelId="{1E195EBB-37D6-4B99-89E4-43B8C39E9049}" type="presParOf" srcId="{67F2998F-7055-40AB-B826-A4E43A8CF4DE}" destId="{E8D8C245-BE10-4621-8371-C596C29D1744}" srcOrd="7" destOrd="0" presId="urn:microsoft.com/office/officeart/2005/8/layout/vList2"/>
    <dgm:cxn modelId="{0D7D840A-C6E4-4DB6-A081-E5F57C1803D8}" type="presParOf" srcId="{67F2998F-7055-40AB-B826-A4E43A8CF4DE}" destId="{9DBB71B0-C50F-4142-9E43-08B10A8E8CA4}" srcOrd="8" destOrd="0" presId="urn:microsoft.com/office/officeart/2005/8/layout/vList2"/>
    <dgm:cxn modelId="{F621B2A1-9B58-45EF-A516-CABEF8CBD568}" type="presParOf" srcId="{67F2998F-7055-40AB-B826-A4E43A8CF4DE}" destId="{8D362EB7-3B30-421E-B294-715213E1FEF4}" srcOrd="9" destOrd="0" presId="urn:microsoft.com/office/officeart/2005/8/layout/vList2"/>
    <dgm:cxn modelId="{455EC6E5-CE4B-44D3-B213-7AEB59101F8E}" type="presParOf" srcId="{67F2998F-7055-40AB-B826-A4E43A8CF4DE}" destId="{D7F6F995-9F9E-4C72-B524-642875156948}" srcOrd="10" destOrd="0" presId="urn:microsoft.com/office/officeart/2005/8/layout/vList2"/>
    <dgm:cxn modelId="{8F96ACE7-4660-449E-B3E2-A7CF5B5EEDC4}" type="presParOf" srcId="{67F2998F-7055-40AB-B826-A4E43A8CF4DE}" destId="{6323765A-5094-4D15-8D9B-9E0D95C54E9D}" srcOrd="11" destOrd="0" presId="urn:microsoft.com/office/officeart/2005/8/layout/vList2"/>
    <dgm:cxn modelId="{F3C9D0C5-77BA-40ED-8315-FB1669A040D9}" type="presParOf" srcId="{67F2998F-7055-40AB-B826-A4E43A8CF4DE}" destId="{0BF4F951-5D17-4050-BFFD-776681F05432}" srcOrd="12" destOrd="0" presId="urn:microsoft.com/office/officeart/2005/8/layout/vList2"/>
    <dgm:cxn modelId="{60C894B2-6B41-442A-9691-0E932D0329D7}" type="presParOf" srcId="{67F2998F-7055-40AB-B826-A4E43A8CF4DE}" destId="{7D71795B-E45F-4312-8F7B-03856FD394DA}" srcOrd="13" destOrd="0" presId="urn:microsoft.com/office/officeart/2005/8/layout/vList2"/>
    <dgm:cxn modelId="{FEE858F3-6346-4519-A3E3-25D4F5C616BF}" type="presParOf" srcId="{67F2998F-7055-40AB-B826-A4E43A8CF4DE}" destId="{C7ED68F0-520A-4335-80F4-CCC393085191}" srcOrd="14" destOrd="0" presId="urn:microsoft.com/office/officeart/2005/8/layout/vList2"/>
    <dgm:cxn modelId="{E7976D66-BEA1-4F23-84AD-2BBD9A6DAD7F}" type="presParOf" srcId="{67F2998F-7055-40AB-B826-A4E43A8CF4DE}" destId="{75FB1E40-4566-4099-B46D-40E80BFA7B9C}" srcOrd="15" destOrd="0" presId="urn:microsoft.com/office/officeart/2005/8/layout/vList2"/>
    <dgm:cxn modelId="{38658D04-03BE-4493-B44C-E7BB1DA9F614}" type="presParOf" srcId="{67F2998F-7055-40AB-B826-A4E43A8CF4DE}" destId="{AD7E62B9-F359-401A-9FD4-035D3772E07D}"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040D44C-94C2-487F-8B33-212C83558447}">
      <dgm:prSet/>
      <dgm:spPr/>
      <dgm:t>
        <a:bodyPr/>
        <a:lstStyle/>
        <a:p>
          <a:r>
            <a:rPr lang="en-US" b="1" u="sng" dirty="0"/>
            <a:t>Testing Process</a:t>
          </a:r>
        </a:p>
      </dgm:t>
    </dgm:pt>
    <dgm:pt modelId="{A247A0FE-7AAB-4CF8-960C-0DBE7B66B6AA}" type="parTrans" cxnId="{9FE5C72B-DA32-42FD-A2CC-7587CBF6C1C1}">
      <dgm:prSet/>
      <dgm:spPr/>
      <dgm:t>
        <a:bodyPr/>
        <a:lstStyle/>
        <a:p>
          <a:endParaRPr lang="en-US"/>
        </a:p>
      </dgm:t>
    </dgm:pt>
    <dgm:pt modelId="{19671BE5-381E-4508-B1C4-DF269F8BC190}" type="sibTrans" cxnId="{9FE5C72B-DA32-42FD-A2CC-7587CBF6C1C1}">
      <dgm:prSet/>
      <dgm:spPr/>
      <dgm:t>
        <a:bodyPr/>
        <a:lstStyle/>
        <a:p>
          <a:endParaRPr lang="en-US"/>
        </a:p>
      </dgm:t>
    </dgm:pt>
    <dgm:pt modelId="{EF411F79-69DB-4335-842D-A6224AC15576}">
      <dgm:prSet/>
      <dgm:spPr/>
      <dgm:t>
        <a:bodyPr/>
        <a:lstStyle/>
        <a:p>
          <a:r>
            <a:rPr lang="en-US" dirty="0"/>
            <a:t>Advertise wherever possible continued</a:t>
          </a:r>
        </a:p>
      </dgm:t>
    </dgm:pt>
    <dgm:pt modelId="{9A5C8670-D097-4589-BC46-8BE7BB85F2CE}" type="parTrans" cxnId="{E9EEE6CF-5E61-4C2B-ACCA-5BE523D7342A}">
      <dgm:prSet/>
      <dgm:spPr/>
      <dgm:t>
        <a:bodyPr/>
        <a:lstStyle/>
        <a:p>
          <a:endParaRPr lang="en-US"/>
        </a:p>
      </dgm:t>
    </dgm:pt>
    <dgm:pt modelId="{324160B6-84A0-47BD-88BC-4219977786DA}" type="sibTrans" cxnId="{E9EEE6CF-5E61-4C2B-ACCA-5BE523D7342A}">
      <dgm:prSet/>
      <dgm:spPr/>
      <dgm:t>
        <a:bodyPr/>
        <a:lstStyle/>
        <a:p>
          <a:endParaRPr lang="en-US"/>
        </a:p>
      </dgm:t>
    </dgm:pt>
    <dgm:pt modelId="{73D47C5E-C552-4AE7-BF53-B0CDCC402B1F}">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Agencies should focus on drawing candidates who are committed to serving. </a:t>
          </a:r>
        </a:p>
      </dgm:t>
    </dgm:pt>
    <dgm:pt modelId="{B396DFD4-4B86-48D1-870D-87B72558628F}" type="parTrans" cxnId="{C041D8CA-C77F-490D-9D93-62651641F552}">
      <dgm:prSet/>
      <dgm:spPr/>
      <dgm:t>
        <a:bodyPr/>
        <a:lstStyle/>
        <a:p>
          <a:endParaRPr lang="en-US"/>
        </a:p>
      </dgm:t>
    </dgm:pt>
    <dgm:pt modelId="{BAD4B45F-629C-4065-841B-F635C4235B2C}" type="sibTrans" cxnId="{C041D8CA-C77F-490D-9D93-62651641F552}">
      <dgm:prSet/>
      <dgm:spPr/>
      <dgm:t>
        <a:bodyPr/>
        <a:lstStyle/>
        <a:p>
          <a:endParaRPr lang="en-US"/>
        </a:p>
      </dgm:t>
    </dgm:pt>
    <dgm:pt modelId="{86C6D064-9F17-40E5-BD2C-15097F5D484C}">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adding personal accounts on what it is like being an officer and why it is so rewarding. </a:t>
          </a:r>
          <a:endParaRPr lang="en-US" dirty="0">
            <a:solidFill>
              <a:schemeClr val="tx2">
                <a:lumMod val="75000"/>
              </a:schemeClr>
            </a:solidFill>
          </a:endParaRPr>
        </a:p>
      </dgm:t>
    </dgm:pt>
    <dgm:pt modelId="{AE204829-2237-4151-9B9D-D482AF327832}" type="parTrans" cxnId="{C882FB2E-2625-4396-8070-264C639A0120}">
      <dgm:prSet/>
      <dgm:spPr/>
      <dgm:t>
        <a:bodyPr/>
        <a:lstStyle/>
        <a:p>
          <a:endParaRPr lang="en-US"/>
        </a:p>
      </dgm:t>
    </dgm:pt>
    <dgm:pt modelId="{77E00049-1511-4D01-A229-3A1B3783EEFD}" type="sibTrans" cxnId="{C882FB2E-2625-4396-8070-264C639A0120}">
      <dgm:prSet/>
      <dgm:spPr/>
      <dgm:t>
        <a:bodyPr/>
        <a:lstStyle/>
        <a:p>
          <a:endParaRPr lang="en-US"/>
        </a:p>
      </dgm:t>
    </dgm:pt>
    <dgm:pt modelId="{D4B515C1-52A2-4DC1-8347-6583DF67DC9F}">
      <dgm:prSet/>
      <dgm:spPr/>
      <dgm:t>
        <a:bodyPr/>
        <a:lstStyle/>
        <a:p>
          <a:r>
            <a:rPr lang="en-US" dirty="0">
              <a:solidFill>
                <a:schemeClr val="tx2">
                  <a:lumMod val="75000"/>
                </a:schemeClr>
              </a:solidFill>
            </a:rPr>
            <a:t>Market and brand anything that makes your agency and community special.</a:t>
          </a:r>
        </a:p>
      </dgm:t>
    </dgm:pt>
    <dgm:pt modelId="{F48041BA-8C06-4F4E-B98B-6D1EB003723E}" type="parTrans" cxnId="{C6208E2A-E000-4B5C-9E7E-6EB4D69FB87F}">
      <dgm:prSet/>
      <dgm:spPr/>
      <dgm:t>
        <a:bodyPr/>
        <a:lstStyle/>
        <a:p>
          <a:endParaRPr lang="en-US"/>
        </a:p>
      </dgm:t>
    </dgm:pt>
    <dgm:pt modelId="{9407BACD-8761-49B7-91D0-5E6F87DE479C}" type="sibTrans" cxnId="{C6208E2A-E000-4B5C-9E7E-6EB4D69FB87F}">
      <dgm:prSet/>
      <dgm:spPr/>
      <dgm:t>
        <a:bodyPr/>
        <a:lstStyle/>
        <a:p>
          <a:endParaRPr lang="en-US"/>
        </a:p>
      </dgm:t>
    </dgm:pt>
    <dgm:pt modelId="{872C7CB5-4C2C-4A6A-9F99-54AD988C5F56}">
      <dgm:prSet/>
      <dgm:spPr/>
      <dgm:t>
        <a:bodyPr/>
        <a:lstStyle/>
        <a:p>
          <a:r>
            <a:rPr lang="en-US"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Consider using online recruitment sites such as Indeed, SimplyHired or LinkedIn.</a:t>
          </a:r>
          <a:endParaRPr lang="en-US" dirty="0">
            <a:solidFill>
              <a:schemeClr val="tx2">
                <a:lumMod val="75000"/>
              </a:schemeClr>
            </a:solidFill>
          </a:endParaRPr>
        </a:p>
      </dgm:t>
    </dgm:pt>
    <dgm:pt modelId="{AFE94D18-5036-4398-8C78-B04EA48A99DD}" type="parTrans" cxnId="{78D05573-EDA3-49DE-9336-E3F0878FFA5D}">
      <dgm:prSet/>
      <dgm:spPr/>
      <dgm:t>
        <a:bodyPr/>
        <a:lstStyle/>
        <a:p>
          <a:endParaRPr lang="en-US"/>
        </a:p>
      </dgm:t>
    </dgm:pt>
    <dgm:pt modelId="{80ADC1BB-A604-444E-932F-6F3CB22F23CE}" type="sibTrans" cxnId="{78D05573-EDA3-49DE-9336-E3F0878FFA5D}">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07947EB5-E376-4325-AB7B-AB90CB131AC2}" type="pres">
      <dgm:prSet presAssocID="{F040D44C-94C2-487F-8B33-212C83558447}" presName="parentText" presStyleLbl="node1" presStyleIdx="0" presStyleCnt="6">
        <dgm:presLayoutVars>
          <dgm:chMax val="0"/>
          <dgm:bulletEnabled val="1"/>
        </dgm:presLayoutVars>
      </dgm:prSet>
      <dgm:spPr/>
    </dgm:pt>
    <dgm:pt modelId="{6EA0200B-83F1-465F-963B-93851B2ED36C}" type="pres">
      <dgm:prSet presAssocID="{19671BE5-381E-4508-B1C4-DF269F8BC190}" presName="spacer" presStyleCnt="0"/>
      <dgm:spPr/>
    </dgm:pt>
    <dgm:pt modelId="{05AF9733-CACD-4657-A948-363937F3127F}" type="pres">
      <dgm:prSet presAssocID="{EF411F79-69DB-4335-842D-A6224AC15576}" presName="parentText" presStyleLbl="node1" presStyleIdx="1" presStyleCnt="6">
        <dgm:presLayoutVars>
          <dgm:chMax val="0"/>
          <dgm:bulletEnabled val="1"/>
        </dgm:presLayoutVars>
      </dgm:prSet>
      <dgm:spPr/>
    </dgm:pt>
    <dgm:pt modelId="{A2AD5A5F-5BC0-47C7-8850-65C62331C9D0}" type="pres">
      <dgm:prSet presAssocID="{324160B6-84A0-47BD-88BC-4219977786DA}" presName="spacer" presStyleCnt="0"/>
      <dgm:spPr/>
    </dgm:pt>
    <dgm:pt modelId="{2B3EB852-441B-40A0-81F2-24C52312FF36}" type="pres">
      <dgm:prSet presAssocID="{73D47C5E-C552-4AE7-BF53-B0CDCC402B1F}" presName="parentText" presStyleLbl="node1" presStyleIdx="2" presStyleCnt="6">
        <dgm:presLayoutVars>
          <dgm:chMax val="0"/>
          <dgm:bulletEnabled val="1"/>
        </dgm:presLayoutVars>
      </dgm:prSet>
      <dgm:spPr/>
    </dgm:pt>
    <dgm:pt modelId="{68CECA69-FF30-4D81-81F9-FEBC12380BF1}" type="pres">
      <dgm:prSet presAssocID="{BAD4B45F-629C-4065-841B-F635C4235B2C}" presName="spacer" presStyleCnt="0"/>
      <dgm:spPr/>
    </dgm:pt>
    <dgm:pt modelId="{2BDE7D4B-2D4C-4A2D-8538-72B131979461}" type="pres">
      <dgm:prSet presAssocID="{86C6D064-9F17-40E5-BD2C-15097F5D484C}" presName="parentText" presStyleLbl="node1" presStyleIdx="3" presStyleCnt="6">
        <dgm:presLayoutVars>
          <dgm:chMax val="0"/>
          <dgm:bulletEnabled val="1"/>
        </dgm:presLayoutVars>
      </dgm:prSet>
      <dgm:spPr/>
    </dgm:pt>
    <dgm:pt modelId="{7AE2A948-ABF8-4830-8A6E-6D827F54B7CA}" type="pres">
      <dgm:prSet presAssocID="{77E00049-1511-4D01-A229-3A1B3783EEFD}" presName="spacer" presStyleCnt="0"/>
      <dgm:spPr/>
    </dgm:pt>
    <dgm:pt modelId="{5474C626-E370-448F-8041-89A37A92CC56}" type="pres">
      <dgm:prSet presAssocID="{D4B515C1-52A2-4DC1-8347-6583DF67DC9F}" presName="parentText" presStyleLbl="node1" presStyleIdx="4" presStyleCnt="6">
        <dgm:presLayoutVars>
          <dgm:chMax val="0"/>
          <dgm:bulletEnabled val="1"/>
        </dgm:presLayoutVars>
      </dgm:prSet>
      <dgm:spPr/>
    </dgm:pt>
    <dgm:pt modelId="{E7D5F9F4-3CA9-437B-99BF-86202EFA3E7C}" type="pres">
      <dgm:prSet presAssocID="{9407BACD-8761-49B7-91D0-5E6F87DE479C}" presName="spacer" presStyleCnt="0"/>
      <dgm:spPr/>
    </dgm:pt>
    <dgm:pt modelId="{4CDE060F-4D2D-4731-BB3F-35CAFC34DE54}" type="pres">
      <dgm:prSet presAssocID="{872C7CB5-4C2C-4A6A-9F99-54AD988C5F56}" presName="parentText" presStyleLbl="node1" presStyleIdx="5" presStyleCnt="6">
        <dgm:presLayoutVars>
          <dgm:chMax val="0"/>
          <dgm:bulletEnabled val="1"/>
        </dgm:presLayoutVars>
      </dgm:prSet>
      <dgm:spPr/>
    </dgm:pt>
  </dgm:ptLst>
  <dgm:cxnLst>
    <dgm:cxn modelId="{ACDC8414-6E62-42FB-A697-DF6929250E6B}" type="presOf" srcId="{EF411F79-69DB-4335-842D-A6224AC15576}" destId="{05AF9733-CACD-4657-A948-363937F3127F}" srcOrd="0" destOrd="0" presId="urn:microsoft.com/office/officeart/2005/8/layout/vList2"/>
    <dgm:cxn modelId="{024BF816-95E4-4158-9FC6-72EE7B06A94D}" type="presOf" srcId="{D4B515C1-52A2-4DC1-8347-6583DF67DC9F}" destId="{5474C626-E370-448F-8041-89A37A92CC56}" srcOrd="0" destOrd="0" presId="urn:microsoft.com/office/officeart/2005/8/layout/vList2"/>
    <dgm:cxn modelId="{06636825-7825-477C-B50F-62F382F065F1}" type="presOf" srcId="{73D47C5E-C552-4AE7-BF53-B0CDCC402B1F}" destId="{2B3EB852-441B-40A0-81F2-24C52312FF36}" srcOrd="0" destOrd="0" presId="urn:microsoft.com/office/officeart/2005/8/layout/vList2"/>
    <dgm:cxn modelId="{C6208E2A-E000-4B5C-9E7E-6EB4D69FB87F}" srcId="{8EA381E5-FE6E-459E-98AF-083038FFCAF1}" destId="{D4B515C1-52A2-4DC1-8347-6583DF67DC9F}" srcOrd="4" destOrd="0" parTransId="{F48041BA-8C06-4F4E-B98B-6D1EB003723E}" sibTransId="{9407BACD-8761-49B7-91D0-5E6F87DE479C}"/>
    <dgm:cxn modelId="{9FE5C72B-DA32-42FD-A2CC-7587CBF6C1C1}" srcId="{8EA381E5-FE6E-459E-98AF-083038FFCAF1}" destId="{F040D44C-94C2-487F-8B33-212C83558447}" srcOrd="0" destOrd="0" parTransId="{A247A0FE-7AAB-4CF8-960C-0DBE7B66B6AA}" sibTransId="{19671BE5-381E-4508-B1C4-DF269F8BC190}"/>
    <dgm:cxn modelId="{C882FB2E-2625-4396-8070-264C639A0120}" srcId="{8EA381E5-FE6E-459E-98AF-083038FFCAF1}" destId="{86C6D064-9F17-40E5-BD2C-15097F5D484C}" srcOrd="3" destOrd="0" parTransId="{AE204829-2237-4151-9B9D-D482AF327832}" sibTransId="{77E00049-1511-4D01-A229-3A1B3783EEFD}"/>
    <dgm:cxn modelId="{08D7513F-AA31-4E82-A287-300D184CE44B}" type="presOf" srcId="{872C7CB5-4C2C-4A6A-9F99-54AD988C5F56}" destId="{4CDE060F-4D2D-4731-BB3F-35CAFC34DE54}" srcOrd="0" destOrd="0" presId="urn:microsoft.com/office/officeart/2005/8/layout/vList2"/>
    <dgm:cxn modelId="{78D05573-EDA3-49DE-9336-E3F0878FFA5D}" srcId="{8EA381E5-FE6E-459E-98AF-083038FFCAF1}" destId="{872C7CB5-4C2C-4A6A-9F99-54AD988C5F56}" srcOrd="5" destOrd="0" parTransId="{AFE94D18-5036-4398-8C78-B04EA48A99DD}" sibTransId="{80ADC1BB-A604-444E-932F-6F3CB22F23CE}"/>
    <dgm:cxn modelId="{DD4FB454-845D-4051-A034-B34E9E64D184}" type="presOf" srcId="{F040D44C-94C2-487F-8B33-212C83558447}" destId="{07947EB5-E376-4325-AB7B-AB90CB131AC2}"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C041D8CA-C77F-490D-9D93-62651641F552}" srcId="{8EA381E5-FE6E-459E-98AF-083038FFCAF1}" destId="{73D47C5E-C552-4AE7-BF53-B0CDCC402B1F}" srcOrd="2" destOrd="0" parTransId="{B396DFD4-4B86-48D1-870D-87B72558628F}" sibTransId="{BAD4B45F-629C-4065-841B-F635C4235B2C}"/>
    <dgm:cxn modelId="{E9EEE6CF-5E61-4C2B-ACCA-5BE523D7342A}" srcId="{8EA381E5-FE6E-459E-98AF-083038FFCAF1}" destId="{EF411F79-69DB-4335-842D-A6224AC15576}" srcOrd="1" destOrd="0" parTransId="{9A5C8670-D097-4589-BC46-8BE7BB85F2CE}" sibTransId="{324160B6-84A0-47BD-88BC-4219977786DA}"/>
    <dgm:cxn modelId="{793813FF-DBD9-4735-A620-EC62873AED77}" type="presOf" srcId="{86C6D064-9F17-40E5-BD2C-15097F5D484C}" destId="{2BDE7D4B-2D4C-4A2D-8538-72B131979461}" srcOrd="0" destOrd="0" presId="urn:microsoft.com/office/officeart/2005/8/layout/vList2"/>
    <dgm:cxn modelId="{B64B571E-9C35-4F99-997A-4850C50FCB4D}" type="presParOf" srcId="{67F2998F-7055-40AB-B826-A4E43A8CF4DE}" destId="{07947EB5-E376-4325-AB7B-AB90CB131AC2}" srcOrd="0" destOrd="0" presId="urn:microsoft.com/office/officeart/2005/8/layout/vList2"/>
    <dgm:cxn modelId="{F6D9FEC6-CE53-4869-8485-37EC24648013}" type="presParOf" srcId="{67F2998F-7055-40AB-B826-A4E43A8CF4DE}" destId="{6EA0200B-83F1-465F-963B-93851B2ED36C}" srcOrd="1" destOrd="0" presId="urn:microsoft.com/office/officeart/2005/8/layout/vList2"/>
    <dgm:cxn modelId="{E1152C1D-4D5B-4B70-92B4-DF7F5786886E}" type="presParOf" srcId="{67F2998F-7055-40AB-B826-A4E43A8CF4DE}" destId="{05AF9733-CACD-4657-A948-363937F3127F}" srcOrd="2" destOrd="0" presId="urn:microsoft.com/office/officeart/2005/8/layout/vList2"/>
    <dgm:cxn modelId="{73C6F707-8AD4-4986-8F54-D0531AEADAD9}" type="presParOf" srcId="{67F2998F-7055-40AB-B826-A4E43A8CF4DE}" destId="{A2AD5A5F-5BC0-47C7-8850-65C62331C9D0}" srcOrd="3" destOrd="0" presId="urn:microsoft.com/office/officeart/2005/8/layout/vList2"/>
    <dgm:cxn modelId="{FBCEDB1A-C974-4CCB-9675-68DCE4B1CB0C}" type="presParOf" srcId="{67F2998F-7055-40AB-B826-A4E43A8CF4DE}" destId="{2B3EB852-441B-40A0-81F2-24C52312FF36}" srcOrd="4" destOrd="0" presId="urn:microsoft.com/office/officeart/2005/8/layout/vList2"/>
    <dgm:cxn modelId="{C29B7902-CA79-4097-BB3D-59EDE787A057}" type="presParOf" srcId="{67F2998F-7055-40AB-B826-A4E43A8CF4DE}" destId="{68CECA69-FF30-4D81-81F9-FEBC12380BF1}" srcOrd="5" destOrd="0" presId="urn:microsoft.com/office/officeart/2005/8/layout/vList2"/>
    <dgm:cxn modelId="{AE5AD99A-1365-423D-BEA5-736E9CC7C980}" type="presParOf" srcId="{67F2998F-7055-40AB-B826-A4E43A8CF4DE}" destId="{2BDE7D4B-2D4C-4A2D-8538-72B131979461}" srcOrd="6" destOrd="0" presId="urn:microsoft.com/office/officeart/2005/8/layout/vList2"/>
    <dgm:cxn modelId="{EBE0C976-B5E7-40B1-8638-A0B2A9F7B96D}" type="presParOf" srcId="{67F2998F-7055-40AB-B826-A4E43A8CF4DE}" destId="{7AE2A948-ABF8-4830-8A6E-6D827F54B7CA}" srcOrd="7" destOrd="0" presId="urn:microsoft.com/office/officeart/2005/8/layout/vList2"/>
    <dgm:cxn modelId="{F3F120C0-CB33-4330-B3A8-F028EA37E40B}" type="presParOf" srcId="{67F2998F-7055-40AB-B826-A4E43A8CF4DE}" destId="{5474C626-E370-448F-8041-89A37A92CC56}" srcOrd="8" destOrd="0" presId="urn:microsoft.com/office/officeart/2005/8/layout/vList2"/>
    <dgm:cxn modelId="{2CA14014-B735-482B-B3EA-DCD3F71EF4CA}" type="presParOf" srcId="{67F2998F-7055-40AB-B826-A4E43A8CF4DE}" destId="{E7D5F9F4-3CA9-437B-99BF-86202EFA3E7C}" srcOrd="9" destOrd="0" presId="urn:microsoft.com/office/officeart/2005/8/layout/vList2"/>
    <dgm:cxn modelId="{EB5DAC97-6638-4C8E-A1F4-8AA9D8CDB2B1}" type="presParOf" srcId="{67F2998F-7055-40AB-B826-A4E43A8CF4DE}" destId="{4CDE060F-4D2D-4731-BB3F-35CAFC34DE5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040D44C-94C2-487F-8B33-212C83558447}">
      <dgm:prSet/>
      <dgm:spPr/>
      <dgm:t>
        <a:bodyPr/>
        <a:lstStyle/>
        <a:p>
          <a:r>
            <a:rPr lang="en-US" b="1" u="sng" dirty="0"/>
            <a:t>Testing Process</a:t>
          </a:r>
        </a:p>
      </dgm:t>
    </dgm:pt>
    <dgm:pt modelId="{A247A0FE-7AAB-4CF8-960C-0DBE7B66B6AA}" type="parTrans" cxnId="{9FE5C72B-DA32-42FD-A2CC-7587CBF6C1C1}">
      <dgm:prSet/>
      <dgm:spPr/>
      <dgm:t>
        <a:bodyPr/>
        <a:lstStyle/>
        <a:p>
          <a:endParaRPr lang="en-US"/>
        </a:p>
      </dgm:t>
    </dgm:pt>
    <dgm:pt modelId="{19671BE5-381E-4508-B1C4-DF269F8BC190}" type="sibTrans" cxnId="{9FE5C72B-DA32-42FD-A2CC-7587CBF6C1C1}">
      <dgm:prSet/>
      <dgm:spPr/>
      <dgm:t>
        <a:bodyPr/>
        <a:lstStyle/>
        <a:p>
          <a:endParaRPr lang="en-US"/>
        </a:p>
      </dgm:t>
    </dgm:pt>
    <dgm:pt modelId="{EF411F79-69DB-4335-842D-A6224AC15576}">
      <dgm:prSet/>
      <dgm:spPr/>
      <dgm:t>
        <a:bodyPr/>
        <a:lstStyle/>
        <a:p>
          <a:r>
            <a:rPr lang="en-US" dirty="0"/>
            <a:t>Advertise wherever possible continued</a:t>
          </a:r>
        </a:p>
      </dgm:t>
    </dgm:pt>
    <dgm:pt modelId="{9A5C8670-D097-4589-BC46-8BE7BB85F2CE}" type="parTrans" cxnId="{E9EEE6CF-5E61-4C2B-ACCA-5BE523D7342A}">
      <dgm:prSet/>
      <dgm:spPr/>
      <dgm:t>
        <a:bodyPr/>
        <a:lstStyle/>
        <a:p>
          <a:endParaRPr lang="en-US"/>
        </a:p>
      </dgm:t>
    </dgm:pt>
    <dgm:pt modelId="{324160B6-84A0-47BD-88BC-4219977786DA}" type="sibTrans" cxnId="{E9EEE6CF-5E61-4C2B-ACCA-5BE523D7342A}">
      <dgm:prSet/>
      <dgm:spPr/>
      <dgm:t>
        <a:bodyPr/>
        <a:lstStyle/>
        <a:p>
          <a:endParaRPr lang="en-US"/>
        </a:p>
      </dgm:t>
    </dgm:pt>
    <dgm:pt modelId="{DFC8153C-C7E0-495C-8DA8-1AD6A48231DC}">
      <dgm:prSet/>
      <dgm:spPr/>
      <dgm:t>
        <a:bodyPr/>
        <a:lstStyle/>
        <a:p>
          <a:r>
            <a:rPr lang="en-US" dirty="0"/>
            <a:t>Advertise wherever possible </a:t>
          </a:r>
        </a:p>
      </dgm:t>
    </dgm:pt>
    <dgm:pt modelId="{571173A0-4E39-446F-B313-39FACE6CE8B5}" type="parTrans" cxnId="{DC6C83AA-6674-483D-A0EE-CB93530874B2}">
      <dgm:prSet/>
      <dgm:spPr/>
      <dgm:t>
        <a:bodyPr/>
        <a:lstStyle/>
        <a:p>
          <a:endParaRPr lang="en-US"/>
        </a:p>
      </dgm:t>
    </dgm:pt>
    <dgm:pt modelId="{D4BC1CDE-B448-41E6-90E7-F5579A7CE941}" type="sibTrans" cxnId="{DC6C83AA-6674-483D-A0EE-CB93530874B2}">
      <dgm:prSet/>
      <dgm:spPr/>
      <dgm:t>
        <a:bodyPr/>
        <a:lstStyle/>
        <a:p>
          <a:endParaRPr lang="en-US"/>
        </a:p>
      </dgm:t>
    </dgm:pt>
    <dgm:pt modelId="{D5C9A8EC-010D-4BB5-BEB8-635B5980BC14}">
      <dgm:prSet/>
      <dgm:spPr/>
      <dgm:t>
        <a:bodyPr/>
        <a:lstStyle/>
        <a:p>
          <a:r>
            <a:rPr lang="en-US" dirty="0"/>
            <a:t>Advertise on professional websites such as OACP, NOBLE, IACP, etc.</a:t>
          </a:r>
        </a:p>
      </dgm:t>
    </dgm:pt>
    <dgm:pt modelId="{87EC1036-256B-40D0-A375-532E0C30DC34}" type="parTrans" cxnId="{22D9E6D0-2B83-40FB-BDAD-FCF53DA33B09}">
      <dgm:prSet/>
      <dgm:spPr/>
      <dgm:t>
        <a:bodyPr/>
        <a:lstStyle/>
        <a:p>
          <a:endParaRPr lang="en-US"/>
        </a:p>
      </dgm:t>
    </dgm:pt>
    <dgm:pt modelId="{B8C83986-BED4-4233-B2FD-385DE87C05C1}" type="sibTrans" cxnId="{22D9E6D0-2B83-40FB-BDAD-FCF53DA33B09}">
      <dgm:prSet/>
      <dgm:spPr/>
      <dgm:t>
        <a:bodyPr/>
        <a:lstStyle/>
        <a:p>
          <a:endParaRPr lang="en-US"/>
        </a:p>
      </dgm:t>
    </dgm:pt>
    <dgm:pt modelId="{93305C2A-5040-41C3-B913-EB1B16234C3C}">
      <dgm:prSet/>
      <dgm:spPr/>
      <dgm:t>
        <a:bodyPr/>
        <a:lstStyle/>
        <a:p>
          <a:r>
            <a:rPr lang="en-US" dirty="0"/>
            <a:t>Advertise on college job boards.</a:t>
          </a:r>
        </a:p>
      </dgm:t>
    </dgm:pt>
    <dgm:pt modelId="{01F8CAA0-3E14-42FE-8239-9E9A0BE257AA}" type="parTrans" cxnId="{86EA3E16-A13D-4BB3-9DC3-2CBD56EF7E67}">
      <dgm:prSet/>
      <dgm:spPr/>
      <dgm:t>
        <a:bodyPr/>
        <a:lstStyle/>
        <a:p>
          <a:endParaRPr lang="en-US"/>
        </a:p>
      </dgm:t>
    </dgm:pt>
    <dgm:pt modelId="{49815DFD-BA96-42B0-A61B-824C2B12F231}" type="sibTrans" cxnId="{86EA3E16-A13D-4BB3-9DC3-2CBD56EF7E67}">
      <dgm:prSet/>
      <dgm:spPr/>
      <dgm:t>
        <a:bodyPr/>
        <a:lstStyle/>
        <a:p>
          <a:endParaRPr lang="en-US"/>
        </a:p>
      </dgm:t>
    </dgm:pt>
    <dgm:pt modelId="{3461A4C8-38CE-4ADE-AD80-45D78BB033CB}">
      <dgm:prSet/>
      <dgm:spPr/>
      <dgm:t>
        <a:bodyPr/>
        <a:lstStyle/>
        <a:p>
          <a:r>
            <a:rPr lang="en-US" dirty="0"/>
            <a:t>Agencies with larger budgets can purchase software programs that can track recruiting results. Additionally, agencies have had success utilizing marketing firms in recruiting efforts.</a:t>
          </a:r>
        </a:p>
      </dgm:t>
    </dgm:pt>
    <dgm:pt modelId="{33961256-2D30-481C-9460-A86FDA49E1F8}" type="parTrans" cxnId="{2FCB037A-F818-4223-BC62-088680D80CA4}">
      <dgm:prSet/>
      <dgm:spPr/>
      <dgm:t>
        <a:bodyPr/>
        <a:lstStyle/>
        <a:p>
          <a:endParaRPr lang="en-US"/>
        </a:p>
      </dgm:t>
    </dgm:pt>
    <dgm:pt modelId="{443C502B-6A3B-48DB-B8DE-A0A3D6F89B74}" type="sibTrans" cxnId="{2FCB037A-F818-4223-BC62-088680D80CA4}">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07947EB5-E376-4325-AB7B-AB90CB131AC2}" type="pres">
      <dgm:prSet presAssocID="{F040D44C-94C2-487F-8B33-212C83558447}" presName="parentText" presStyleLbl="node1" presStyleIdx="0" presStyleCnt="6">
        <dgm:presLayoutVars>
          <dgm:chMax val="0"/>
          <dgm:bulletEnabled val="1"/>
        </dgm:presLayoutVars>
      </dgm:prSet>
      <dgm:spPr/>
    </dgm:pt>
    <dgm:pt modelId="{6EA0200B-83F1-465F-963B-93851B2ED36C}" type="pres">
      <dgm:prSet presAssocID="{19671BE5-381E-4508-B1C4-DF269F8BC190}" presName="spacer" presStyleCnt="0"/>
      <dgm:spPr/>
    </dgm:pt>
    <dgm:pt modelId="{05AF9733-CACD-4657-A948-363937F3127F}" type="pres">
      <dgm:prSet presAssocID="{EF411F79-69DB-4335-842D-A6224AC15576}" presName="parentText" presStyleLbl="node1" presStyleIdx="1" presStyleCnt="6">
        <dgm:presLayoutVars>
          <dgm:chMax val="0"/>
          <dgm:bulletEnabled val="1"/>
        </dgm:presLayoutVars>
      </dgm:prSet>
      <dgm:spPr/>
    </dgm:pt>
    <dgm:pt modelId="{A2AD5A5F-5BC0-47C7-8850-65C62331C9D0}" type="pres">
      <dgm:prSet presAssocID="{324160B6-84A0-47BD-88BC-4219977786DA}" presName="spacer" presStyleCnt="0"/>
      <dgm:spPr/>
    </dgm:pt>
    <dgm:pt modelId="{18AE0CDA-D1B3-450D-9CAB-E3DDBD3CB966}" type="pres">
      <dgm:prSet presAssocID="{DFC8153C-C7E0-495C-8DA8-1AD6A48231DC}" presName="parentText" presStyleLbl="node1" presStyleIdx="2" presStyleCnt="6">
        <dgm:presLayoutVars>
          <dgm:chMax val="0"/>
          <dgm:bulletEnabled val="1"/>
        </dgm:presLayoutVars>
      </dgm:prSet>
      <dgm:spPr/>
    </dgm:pt>
    <dgm:pt modelId="{343D29E6-D4E4-4A62-B8E5-FD9A00668A9F}" type="pres">
      <dgm:prSet presAssocID="{D4BC1CDE-B448-41E6-90E7-F5579A7CE941}" presName="spacer" presStyleCnt="0"/>
      <dgm:spPr/>
    </dgm:pt>
    <dgm:pt modelId="{742E88A4-8179-4C43-832E-7C3BFD231D64}" type="pres">
      <dgm:prSet presAssocID="{D5C9A8EC-010D-4BB5-BEB8-635B5980BC14}" presName="parentText" presStyleLbl="node1" presStyleIdx="3" presStyleCnt="6">
        <dgm:presLayoutVars>
          <dgm:chMax val="0"/>
          <dgm:bulletEnabled val="1"/>
        </dgm:presLayoutVars>
      </dgm:prSet>
      <dgm:spPr/>
    </dgm:pt>
    <dgm:pt modelId="{1560E6CF-CBA8-46B5-A7CE-59CB6AE141AB}" type="pres">
      <dgm:prSet presAssocID="{B8C83986-BED4-4233-B2FD-385DE87C05C1}" presName="spacer" presStyleCnt="0"/>
      <dgm:spPr/>
    </dgm:pt>
    <dgm:pt modelId="{C3349F35-6228-4E66-8A8F-769F03F543BA}" type="pres">
      <dgm:prSet presAssocID="{93305C2A-5040-41C3-B913-EB1B16234C3C}" presName="parentText" presStyleLbl="node1" presStyleIdx="4" presStyleCnt="6">
        <dgm:presLayoutVars>
          <dgm:chMax val="0"/>
          <dgm:bulletEnabled val="1"/>
        </dgm:presLayoutVars>
      </dgm:prSet>
      <dgm:spPr/>
    </dgm:pt>
    <dgm:pt modelId="{0C6F6A62-7919-4303-A12B-54F93D48EE7F}" type="pres">
      <dgm:prSet presAssocID="{49815DFD-BA96-42B0-A61B-824C2B12F231}" presName="spacer" presStyleCnt="0"/>
      <dgm:spPr/>
    </dgm:pt>
    <dgm:pt modelId="{C241A197-6AC9-4858-A561-8B8199CCB478}" type="pres">
      <dgm:prSet presAssocID="{3461A4C8-38CE-4ADE-AD80-45D78BB033CB}" presName="parentText" presStyleLbl="node1" presStyleIdx="5" presStyleCnt="6">
        <dgm:presLayoutVars>
          <dgm:chMax val="0"/>
          <dgm:bulletEnabled val="1"/>
        </dgm:presLayoutVars>
      </dgm:prSet>
      <dgm:spPr/>
    </dgm:pt>
  </dgm:ptLst>
  <dgm:cxnLst>
    <dgm:cxn modelId="{ACDC8414-6E62-42FB-A697-DF6929250E6B}" type="presOf" srcId="{EF411F79-69DB-4335-842D-A6224AC15576}" destId="{05AF9733-CACD-4657-A948-363937F3127F}" srcOrd="0" destOrd="0" presId="urn:microsoft.com/office/officeart/2005/8/layout/vList2"/>
    <dgm:cxn modelId="{86EA3E16-A13D-4BB3-9DC3-2CBD56EF7E67}" srcId="{8EA381E5-FE6E-459E-98AF-083038FFCAF1}" destId="{93305C2A-5040-41C3-B913-EB1B16234C3C}" srcOrd="4" destOrd="0" parTransId="{01F8CAA0-3E14-42FE-8239-9E9A0BE257AA}" sibTransId="{49815DFD-BA96-42B0-A61B-824C2B12F231}"/>
    <dgm:cxn modelId="{9FE5C72B-DA32-42FD-A2CC-7587CBF6C1C1}" srcId="{8EA381E5-FE6E-459E-98AF-083038FFCAF1}" destId="{F040D44C-94C2-487F-8B33-212C83558447}" srcOrd="0" destOrd="0" parTransId="{A247A0FE-7AAB-4CF8-960C-0DBE7B66B6AA}" sibTransId="{19671BE5-381E-4508-B1C4-DF269F8BC190}"/>
    <dgm:cxn modelId="{EC23EE39-F63E-4BB1-B4A5-99C6538A1EDA}" type="presOf" srcId="{3461A4C8-38CE-4ADE-AD80-45D78BB033CB}" destId="{C241A197-6AC9-4858-A561-8B8199CCB478}" srcOrd="0" destOrd="0" presId="urn:microsoft.com/office/officeart/2005/8/layout/vList2"/>
    <dgm:cxn modelId="{A4698663-0DCA-421D-B851-74C9319AC888}" type="presOf" srcId="{93305C2A-5040-41C3-B913-EB1B16234C3C}" destId="{C3349F35-6228-4E66-8A8F-769F03F543BA}" srcOrd="0" destOrd="0" presId="urn:microsoft.com/office/officeart/2005/8/layout/vList2"/>
    <dgm:cxn modelId="{69C02672-DD22-47FE-806F-CA702050F4F5}" type="presOf" srcId="{D5C9A8EC-010D-4BB5-BEB8-635B5980BC14}" destId="{742E88A4-8179-4C43-832E-7C3BFD231D64}" srcOrd="0" destOrd="0" presId="urn:microsoft.com/office/officeart/2005/8/layout/vList2"/>
    <dgm:cxn modelId="{DD4FB454-845D-4051-A034-B34E9E64D184}" type="presOf" srcId="{F040D44C-94C2-487F-8B33-212C83558447}" destId="{07947EB5-E376-4325-AB7B-AB90CB131AC2}" srcOrd="0" destOrd="0" presId="urn:microsoft.com/office/officeart/2005/8/layout/vList2"/>
    <dgm:cxn modelId="{2FCB037A-F818-4223-BC62-088680D80CA4}" srcId="{8EA381E5-FE6E-459E-98AF-083038FFCAF1}" destId="{3461A4C8-38CE-4ADE-AD80-45D78BB033CB}" srcOrd="5" destOrd="0" parTransId="{33961256-2D30-481C-9460-A86FDA49E1F8}" sibTransId="{443C502B-6A3B-48DB-B8DE-A0A3D6F89B74}"/>
    <dgm:cxn modelId="{9420EF7E-7B37-43E2-8F89-A468632CE18B}" type="presOf" srcId="{8EA381E5-FE6E-459E-98AF-083038FFCAF1}" destId="{67F2998F-7055-40AB-B826-A4E43A8CF4DE}" srcOrd="0" destOrd="0" presId="urn:microsoft.com/office/officeart/2005/8/layout/vList2"/>
    <dgm:cxn modelId="{DC6C83AA-6674-483D-A0EE-CB93530874B2}" srcId="{8EA381E5-FE6E-459E-98AF-083038FFCAF1}" destId="{DFC8153C-C7E0-495C-8DA8-1AD6A48231DC}" srcOrd="2" destOrd="0" parTransId="{571173A0-4E39-446F-B313-39FACE6CE8B5}" sibTransId="{D4BC1CDE-B448-41E6-90E7-F5579A7CE941}"/>
    <dgm:cxn modelId="{BFC1AFBF-1BAA-4FF8-94A2-A9224DE627E9}" type="presOf" srcId="{DFC8153C-C7E0-495C-8DA8-1AD6A48231DC}" destId="{18AE0CDA-D1B3-450D-9CAB-E3DDBD3CB966}" srcOrd="0" destOrd="0" presId="urn:microsoft.com/office/officeart/2005/8/layout/vList2"/>
    <dgm:cxn modelId="{E9EEE6CF-5E61-4C2B-ACCA-5BE523D7342A}" srcId="{8EA381E5-FE6E-459E-98AF-083038FFCAF1}" destId="{EF411F79-69DB-4335-842D-A6224AC15576}" srcOrd="1" destOrd="0" parTransId="{9A5C8670-D097-4589-BC46-8BE7BB85F2CE}" sibTransId="{324160B6-84A0-47BD-88BC-4219977786DA}"/>
    <dgm:cxn modelId="{22D9E6D0-2B83-40FB-BDAD-FCF53DA33B09}" srcId="{8EA381E5-FE6E-459E-98AF-083038FFCAF1}" destId="{D5C9A8EC-010D-4BB5-BEB8-635B5980BC14}" srcOrd="3" destOrd="0" parTransId="{87EC1036-256B-40D0-A375-532E0C30DC34}" sibTransId="{B8C83986-BED4-4233-B2FD-385DE87C05C1}"/>
    <dgm:cxn modelId="{B64B571E-9C35-4F99-997A-4850C50FCB4D}" type="presParOf" srcId="{67F2998F-7055-40AB-B826-A4E43A8CF4DE}" destId="{07947EB5-E376-4325-AB7B-AB90CB131AC2}" srcOrd="0" destOrd="0" presId="urn:microsoft.com/office/officeart/2005/8/layout/vList2"/>
    <dgm:cxn modelId="{F6D9FEC6-CE53-4869-8485-37EC24648013}" type="presParOf" srcId="{67F2998F-7055-40AB-B826-A4E43A8CF4DE}" destId="{6EA0200B-83F1-465F-963B-93851B2ED36C}" srcOrd="1" destOrd="0" presId="urn:microsoft.com/office/officeart/2005/8/layout/vList2"/>
    <dgm:cxn modelId="{E1152C1D-4D5B-4B70-92B4-DF7F5786886E}" type="presParOf" srcId="{67F2998F-7055-40AB-B826-A4E43A8CF4DE}" destId="{05AF9733-CACD-4657-A948-363937F3127F}" srcOrd="2" destOrd="0" presId="urn:microsoft.com/office/officeart/2005/8/layout/vList2"/>
    <dgm:cxn modelId="{73C6F707-8AD4-4986-8F54-D0531AEADAD9}" type="presParOf" srcId="{67F2998F-7055-40AB-B826-A4E43A8CF4DE}" destId="{A2AD5A5F-5BC0-47C7-8850-65C62331C9D0}" srcOrd="3" destOrd="0" presId="urn:microsoft.com/office/officeart/2005/8/layout/vList2"/>
    <dgm:cxn modelId="{FCEAA375-0CBE-4848-8D4E-18BE8EC1D1F7}" type="presParOf" srcId="{67F2998F-7055-40AB-B826-A4E43A8CF4DE}" destId="{18AE0CDA-D1B3-450D-9CAB-E3DDBD3CB966}" srcOrd="4" destOrd="0" presId="urn:microsoft.com/office/officeart/2005/8/layout/vList2"/>
    <dgm:cxn modelId="{4CBAD3FC-7113-4036-959C-E0C986B16C56}" type="presParOf" srcId="{67F2998F-7055-40AB-B826-A4E43A8CF4DE}" destId="{343D29E6-D4E4-4A62-B8E5-FD9A00668A9F}" srcOrd="5" destOrd="0" presId="urn:microsoft.com/office/officeart/2005/8/layout/vList2"/>
    <dgm:cxn modelId="{1BA0C845-748B-4B6A-B294-36653C6FA237}" type="presParOf" srcId="{67F2998F-7055-40AB-B826-A4E43A8CF4DE}" destId="{742E88A4-8179-4C43-832E-7C3BFD231D64}" srcOrd="6" destOrd="0" presId="urn:microsoft.com/office/officeart/2005/8/layout/vList2"/>
    <dgm:cxn modelId="{41498469-2713-4825-8B8C-21E83354D124}" type="presParOf" srcId="{67F2998F-7055-40AB-B826-A4E43A8CF4DE}" destId="{1560E6CF-CBA8-46B5-A7CE-59CB6AE141AB}" srcOrd="7" destOrd="0" presId="urn:microsoft.com/office/officeart/2005/8/layout/vList2"/>
    <dgm:cxn modelId="{A084088F-9FC4-4DCD-B347-33BDF402574E}" type="presParOf" srcId="{67F2998F-7055-40AB-B826-A4E43A8CF4DE}" destId="{C3349F35-6228-4E66-8A8F-769F03F543BA}" srcOrd="8" destOrd="0" presId="urn:microsoft.com/office/officeart/2005/8/layout/vList2"/>
    <dgm:cxn modelId="{FA6542B5-0B58-4D71-ADA6-CB67D451D837}" type="presParOf" srcId="{67F2998F-7055-40AB-B826-A4E43A8CF4DE}" destId="{0C6F6A62-7919-4303-A12B-54F93D48EE7F}" srcOrd="9" destOrd="0" presId="urn:microsoft.com/office/officeart/2005/8/layout/vList2"/>
    <dgm:cxn modelId="{B2A2EE7A-62AC-4534-9A44-32D92B1ADA41}" type="presParOf" srcId="{67F2998F-7055-40AB-B826-A4E43A8CF4DE}" destId="{C241A197-6AC9-4858-A561-8B8199CCB47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83CCDA-F0B1-4D1A-A32A-898E1F7E82A2}"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6F7545F8-AD4B-400D-84CC-90BB46800E9C}">
      <dgm:prSet/>
      <dgm:spPr/>
      <dgm:t>
        <a:bodyPr/>
        <a:lstStyle/>
        <a:p>
          <a:r>
            <a:rPr lang="en-US" dirty="0"/>
            <a:t>Police, at all times, should maintain a relationship with the public that gives reality to the historic tradition that the police are the public and the public are the police; the police being only members of the public who are paid to give full-time attention to duties which are incumbent on every citizen in the interests of community welfare and existence. </a:t>
          </a:r>
        </a:p>
      </dgm:t>
    </dgm:pt>
    <dgm:pt modelId="{8ACE932F-2830-4844-BB1D-111D730819AD}" type="parTrans" cxnId="{361C57B4-82C9-4327-9CC9-17C7C636D972}">
      <dgm:prSet/>
      <dgm:spPr/>
      <dgm:t>
        <a:bodyPr/>
        <a:lstStyle/>
        <a:p>
          <a:endParaRPr lang="en-US"/>
        </a:p>
      </dgm:t>
    </dgm:pt>
    <dgm:pt modelId="{3B769FAD-0F60-40A7-88E8-781ABF89A3D1}" type="sibTrans" cxnId="{361C57B4-82C9-4327-9CC9-17C7C636D972}">
      <dgm:prSet/>
      <dgm:spPr/>
      <dgm:t>
        <a:bodyPr/>
        <a:lstStyle/>
        <a:p>
          <a:endParaRPr lang="en-US"/>
        </a:p>
      </dgm:t>
    </dgm:pt>
    <dgm:pt modelId="{895560C7-0A08-44DE-B98A-F07BABCDECEE}">
      <dgm:prSet/>
      <dgm:spPr/>
      <dgm:t>
        <a:bodyPr/>
        <a:lstStyle/>
        <a:p>
          <a:r>
            <a:rPr lang="en-US"/>
            <a:t>Sir Robert Peel (1829)</a:t>
          </a:r>
          <a:endParaRPr lang="en-US" dirty="0"/>
        </a:p>
      </dgm:t>
    </dgm:pt>
    <dgm:pt modelId="{6D42A38D-05FB-49A1-8955-1FB865233068}" type="parTrans" cxnId="{B572B18F-6A59-49CA-B0D1-809FD9276AB2}">
      <dgm:prSet/>
      <dgm:spPr/>
      <dgm:t>
        <a:bodyPr/>
        <a:lstStyle/>
        <a:p>
          <a:endParaRPr lang="en-US"/>
        </a:p>
      </dgm:t>
    </dgm:pt>
    <dgm:pt modelId="{9A47A681-B037-4657-A7AA-2E9A2D38190C}" type="sibTrans" cxnId="{B572B18F-6A59-49CA-B0D1-809FD9276AB2}">
      <dgm:prSet/>
      <dgm:spPr/>
      <dgm:t>
        <a:bodyPr/>
        <a:lstStyle/>
        <a:p>
          <a:endParaRPr lang="en-US"/>
        </a:p>
      </dgm:t>
    </dgm:pt>
    <dgm:pt modelId="{E2EE3891-8493-4D3E-A486-39F3ACF8AB8D}" type="pres">
      <dgm:prSet presAssocID="{6683CCDA-F0B1-4D1A-A32A-898E1F7E82A2}" presName="linearFlow" presStyleCnt="0">
        <dgm:presLayoutVars>
          <dgm:resizeHandles val="exact"/>
        </dgm:presLayoutVars>
      </dgm:prSet>
      <dgm:spPr/>
    </dgm:pt>
    <dgm:pt modelId="{398D9D59-BA18-4F11-BF75-E08D26F8CA73}" type="pres">
      <dgm:prSet presAssocID="{6F7545F8-AD4B-400D-84CC-90BB46800E9C}" presName="node" presStyleLbl="node1" presStyleIdx="0" presStyleCnt="2">
        <dgm:presLayoutVars>
          <dgm:bulletEnabled val="1"/>
        </dgm:presLayoutVars>
      </dgm:prSet>
      <dgm:spPr/>
    </dgm:pt>
    <dgm:pt modelId="{A66A84DF-9DE5-4532-ACC6-18CDD01FEE8B}" type="pres">
      <dgm:prSet presAssocID="{3B769FAD-0F60-40A7-88E8-781ABF89A3D1}" presName="sibTrans" presStyleLbl="sibTrans2D1" presStyleIdx="0" presStyleCnt="1"/>
      <dgm:spPr/>
    </dgm:pt>
    <dgm:pt modelId="{BC6E0300-B6F3-476A-A759-90880A94D5CC}" type="pres">
      <dgm:prSet presAssocID="{3B769FAD-0F60-40A7-88E8-781ABF89A3D1}" presName="connectorText" presStyleLbl="sibTrans2D1" presStyleIdx="0" presStyleCnt="1"/>
      <dgm:spPr/>
    </dgm:pt>
    <dgm:pt modelId="{ACBBE9C6-F07B-4FF0-9911-CA11F5A6CE1A}" type="pres">
      <dgm:prSet presAssocID="{895560C7-0A08-44DE-B98A-F07BABCDECEE}" presName="node" presStyleLbl="node1" presStyleIdx="1" presStyleCnt="2">
        <dgm:presLayoutVars>
          <dgm:bulletEnabled val="1"/>
        </dgm:presLayoutVars>
      </dgm:prSet>
      <dgm:spPr/>
    </dgm:pt>
  </dgm:ptLst>
  <dgm:cxnLst>
    <dgm:cxn modelId="{C515774D-F63D-4551-93A2-3109B5C8B8F8}" type="presOf" srcId="{895560C7-0A08-44DE-B98A-F07BABCDECEE}" destId="{ACBBE9C6-F07B-4FF0-9911-CA11F5A6CE1A}" srcOrd="0" destOrd="0" presId="urn:microsoft.com/office/officeart/2005/8/layout/process2"/>
    <dgm:cxn modelId="{9CE59574-83A2-4B3B-AAAE-8E85FE27DC5B}" type="presOf" srcId="{6683CCDA-F0B1-4D1A-A32A-898E1F7E82A2}" destId="{E2EE3891-8493-4D3E-A486-39F3ACF8AB8D}" srcOrd="0" destOrd="0" presId="urn:microsoft.com/office/officeart/2005/8/layout/process2"/>
    <dgm:cxn modelId="{BCDB108A-736E-4120-A702-88987FE88D48}" type="presOf" srcId="{6F7545F8-AD4B-400D-84CC-90BB46800E9C}" destId="{398D9D59-BA18-4F11-BF75-E08D26F8CA73}" srcOrd="0" destOrd="0" presId="urn:microsoft.com/office/officeart/2005/8/layout/process2"/>
    <dgm:cxn modelId="{B572B18F-6A59-49CA-B0D1-809FD9276AB2}" srcId="{6683CCDA-F0B1-4D1A-A32A-898E1F7E82A2}" destId="{895560C7-0A08-44DE-B98A-F07BABCDECEE}" srcOrd="1" destOrd="0" parTransId="{6D42A38D-05FB-49A1-8955-1FB865233068}" sibTransId="{9A47A681-B037-4657-A7AA-2E9A2D38190C}"/>
    <dgm:cxn modelId="{CB421A9E-06B9-4DFB-9692-67922A1291D4}" type="presOf" srcId="{3B769FAD-0F60-40A7-88E8-781ABF89A3D1}" destId="{BC6E0300-B6F3-476A-A759-90880A94D5CC}" srcOrd="1" destOrd="0" presId="urn:microsoft.com/office/officeart/2005/8/layout/process2"/>
    <dgm:cxn modelId="{361C57B4-82C9-4327-9CC9-17C7C636D972}" srcId="{6683CCDA-F0B1-4D1A-A32A-898E1F7E82A2}" destId="{6F7545F8-AD4B-400D-84CC-90BB46800E9C}" srcOrd="0" destOrd="0" parTransId="{8ACE932F-2830-4844-BB1D-111D730819AD}" sibTransId="{3B769FAD-0F60-40A7-88E8-781ABF89A3D1}"/>
    <dgm:cxn modelId="{237222FF-38A0-4E9A-897B-C07292F5E4CB}" type="presOf" srcId="{3B769FAD-0F60-40A7-88E8-781ABF89A3D1}" destId="{A66A84DF-9DE5-4532-ACC6-18CDD01FEE8B}" srcOrd="0" destOrd="0" presId="urn:microsoft.com/office/officeart/2005/8/layout/process2"/>
    <dgm:cxn modelId="{C523AB88-BDA0-4980-9D57-50F68747336D}" type="presParOf" srcId="{E2EE3891-8493-4D3E-A486-39F3ACF8AB8D}" destId="{398D9D59-BA18-4F11-BF75-E08D26F8CA73}" srcOrd="0" destOrd="0" presId="urn:microsoft.com/office/officeart/2005/8/layout/process2"/>
    <dgm:cxn modelId="{1A1AE2C9-FA53-4844-850B-44189EC9A1DF}" type="presParOf" srcId="{E2EE3891-8493-4D3E-A486-39F3ACF8AB8D}" destId="{A66A84DF-9DE5-4532-ACC6-18CDD01FEE8B}" srcOrd="1" destOrd="0" presId="urn:microsoft.com/office/officeart/2005/8/layout/process2"/>
    <dgm:cxn modelId="{A6E13BA6-0A3B-4887-81D7-44D7D01A300D}" type="presParOf" srcId="{A66A84DF-9DE5-4532-ACC6-18CDD01FEE8B}" destId="{BC6E0300-B6F3-476A-A759-90880A94D5CC}" srcOrd="0" destOrd="0" presId="urn:microsoft.com/office/officeart/2005/8/layout/process2"/>
    <dgm:cxn modelId="{B3848DEE-79B9-4E45-99EE-083029D0C571}" type="presParOf" srcId="{E2EE3891-8493-4D3E-A486-39F3ACF8AB8D}" destId="{ACBBE9C6-F07B-4FF0-9911-CA11F5A6CE1A}"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2168620-0ED9-4352-A974-3442F725847E}">
      <dgm:prSet/>
      <dgm:spPr/>
      <dgm:t>
        <a:bodyPr/>
        <a:lstStyle/>
        <a:p>
          <a:r>
            <a:rPr lang="en-US" b="1" u="sng" dirty="0"/>
            <a:t>Testing Process</a:t>
          </a:r>
        </a:p>
      </dgm:t>
    </dgm:pt>
    <dgm:pt modelId="{08FDA999-E09C-4835-BFE6-76F3C37148CA}" type="parTrans" cxnId="{676EE123-DFD5-4852-BA3B-5F76C311D514}">
      <dgm:prSet/>
      <dgm:spPr/>
      <dgm:t>
        <a:bodyPr/>
        <a:lstStyle/>
        <a:p>
          <a:endParaRPr lang="en-US"/>
        </a:p>
      </dgm:t>
    </dgm:pt>
    <dgm:pt modelId="{63C1C733-0E22-45E1-B58A-FB2F6A3F507E}" type="sibTrans" cxnId="{676EE123-DFD5-4852-BA3B-5F76C311D514}">
      <dgm:prSet/>
      <dgm:spPr/>
      <dgm:t>
        <a:bodyPr/>
        <a:lstStyle/>
        <a:p>
          <a:endParaRPr lang="en-US"/>
        </a:p>
      </dgm:t>
    </dgm:pt>
    <dgm:pt modelId="{1FA1CD4A-5794-4957-A413-C6518A67AD45}">
      <dgm:prSet/>
      <dgm:spPr/>
      <dgm:t>
        <a:bodyPr/>
        <a:lstStyle/>
        <a:p>
          <a:r>
            <a:rPr lang="en-US" dirty="0"/>
            <a:t>Most agencies do not eliminate a candidate for making a minor error on the application. However, the candidate’s ability to follow simple instructions in its completion is the first part of this process. </a:t>
          </a:r>
        </a:p>
      </dgm:t>
    </dgm:pt>
    <dgm:pt modelId="{1F7B462B-94DD-4216-B311-3C7245A55980}" type="parTrans" cxnId="{D807F4B3-0AFE-4B03-AE2F-D0DAACE9E0D5}">
      <dgm:prSet/>
      <dgm:spPr/>
      <dgm:t>
        <a:bodyPr/>
        <a:lstStyle/>
        <a:p>
          <a:endParaRPr lang="en-US"/>
        </a:p>
      </dgm:t>
    </dgm:pt>
    <dgm:pt modelId="{B6B358EB-52F6-40AD-A005-4FFF5967D66C}" type="sibTrans" cxnId="{D807F4B3-0AFE-4B03-AE2F-D0DAACE9E0D5}">
      <dgm:prSet/>
      <dgm:spPr/>
      <dgm:t>
        <a:bodyPr/>
        <a:lstStyle/>
        <a:p>
          <a:endParaRPr lang="en-US"/>
        </a:p>
      </dgm:t>
    </dgm:pt>
    <dgm:pt modelId="{C3F62152-8927-42ED-84EF-DF3F6FE1FF6E}">
      <dgm:prSet/>
      <dgm:spPr/>
      <dgm:t>
        <a:bodyPr/>
        <a:lstStyle/>
        <a:p>
          <a:r>
            <a:rPr lang="en-US" dirty="0"/>
            <a:t>Consider making the candidate write a letter on why they want to be a part of the agency. </a:t>
          </a:r>
        </a:p>
      </dgm:t>
    </dgm:pt>
    <dgm:pt modelId="{C41A3F12-67F6-43EA-A58C-70BD7CBD6317}" type="parTrans" cxnId="{C4A5A6DE-04E9-41DA-8D47-868A2FAD351E}">
      <dgm:prSet/>
      <dgm:spPr/>
      <dgm:t>
        <a:bodyPr/>
        <a:lstStyle/>
        <a:p>
          <a:endParaRPr lang="en-US"/>
        </a:p>
      </dgm:t>
    </dgm:pt>
    <dgm:pt modelId="{3E54520F-C3FD-4EA9-AFA2-37D894D16579}" type="sibTrans" cxnId="{C4A5A6DE-04E9-41DA-8D47-868A2FAD351E}">
      <dgm:prSet/>
      <dgm:spPr/>
      <dgm:t>
        <a:bodyPr/>
        <a:lstStyle/>
        <a:p>
          <a:endParaRPr lang="en-US"/>
        </a:p>
      </dgm:t>
    </dgm:pt>
    <dgm:pt modelId="{2F580695-268B-4EE1-8BDA-66DE89FA942C}">
      <dgm:prSet/>
      <dgm:spPr/>
      <dgm:t>
        <a:bodyPr/>
        <a:lstStyle/>
        <a:p>
          <a:r>
            <a:rPr lang="en-US" dirty="0"/>
            <a:t>Consider using the National Testing Network for the written portion of the testing phase. The agency can reach many more candidates. </a:t>
          </a:r>
        </a:p>
      </dgm:t>
    </dgm:pt>
    <dgm:pt modelId="{3E1A9625-172B-48AD-ABAF-5DFB499E6804}" type="parTrans" cxnId="{1E6885E4-1118-4445-BB82-B6444A4B8C93}">
      <dgm:prSet/>
      <dgm:spPr/>
      <dgm:t>
        <a:bodyPr/>
        <a:lstStyle/>
        <a:p>
          <a:endParaRPr lang="en-US"/>
        </a:p>
      </dgm:t>
    </dgm:pt>
    <dgm:pt modelId="{48FA9CC6-0023-4309-A51C-E713187C68F5}" type="sibTrans" cxnId="{1E6885E4-1118-4445-BB82-B6444A4B8C93}">
      <dgm:prSet/>
      <dgm:spPr/>
      <dgm:t>
        <a:bodyPr/>
        <a:lstStyle/>
        <a:p>
          <a:endParaRPr lang="en-US"/>
        </a:p>
      </dgm:t>
    </dgm:pt>
    <dgm:pt modelId="{51120B01-76AF-4832-879E-C7A13842E68C}">
      <dgm:prSet/>
      <dgm:spPr/>
      <dgm:t>
        <a:bodyPr/>
        <a:lstStyle/>
        <a:p>
          <a:r>
            <a:rPr lang="en-US" dirty="0"/>
            <a:t>Consider making the oral interview a higher percentage of the score. </a:t>
          </a:r>
        </a:p>
      </dgm:t>
    </dgm:pt>
    <dgm:pt modelId="{15592789-F1BD-421E-809D-B374AC19AF19}" type="parTrans" cxnId="{495E1F53-B70B-4357-9897-8ADB99C0F158}">
      <dgm:prSet/>
      <dgm:spPr/>
      <dgm:t>
        <a:bodyPr/>
        <a:lstStyle/>
        <a:p>
          <a:endParaRPr lang="en-US"/>
        </a:p>
      </dgm:t>
    </dgm:pt>
    <dgm:pt modelId="{F7DD5C9D-1A4B-493D-BF0C-89F65D992ED3}" type="sibTrans" cxnId="{495E1F53-B70B-4357-9897-8ADB99C0F158}">
      <dgm:prSet/>
      <dgm:spPr/>
      <dgm:t>
        <a:bodyPr/>
        <a:lstStyle/>
        <a:p>
          <a:endParaRPr lang="en-US"/>
        </a:p>
      </dgm:t>
    </dgm:pt>
    <dgm:pt modelId="{2CE1DBA4-0069-498B-BB1F-5019A854E682}">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involving the community in the oral interview process</a:t>
          </a:r>
          <a:r>
            <a:rPr lang="en-US" dirty="0">
              <a:solidFill>
                <a:schemeClr val="tx2">
                  <a:lumMod val="75000"/>
                </a:schemeClr>
              </a:solidFill>
            </a:rPr>
            <a:t>.</a:t>
          </a:r>
        </a:p>
      </dgm:t>
    </dgm:pt>
    <dgm:pt modelId="{4CF998FD-073C-4CBB-912C-F71B1549175C}" type="parTrans" cxnId="{45148121-ADBA-4C42-8072-6BBCB486C17D}">
      <dgm:prSet/>
      <dgm:spPr/>
      <dgm:t>
        <a:bodyPr/>
        <a:lstStyle/>
        <a:p>
          <a:endParaRPr lang="en-US"/>
        </a:p>
      </dgm:t>
    </dgm:pt>
    <dgm:pt modelId="{FDC762FF-EA89-4BAE-A255-7BA85D894D4A}" type="sibTrans" cxnId="{45148121-ADBA-4C42-8072-6BBCB486C17D}">
      <dgm:prSet/>
      <dgm:spPr/>
      <dgm:t>
        <a:bodyPr/>
        <a:lstStyle/>
        <a:p>
          <a:endParaRPr lang="en-US"/>
        </a:p>
      </dgm:t>
    </dgm:pt>
    <dgm:pt modelId="{3869ACCD-2516-4F2B-9DDD-7A837DCCA1FE}">
      <dgm:prSet/>
      <dgm:spPr/>
      <dgm:t>
        <a:bodyPr/>
        <a:lstStyle/>
        <a:p>
          <a:r>
            <a:rPr lang="en-US" dirty="0"/>
            <a:t>Keep the candidates updated promptly at each phase. Agency contact and demonstration of interest can make the difference. </a:t>
          </a:r>
        </a:p>
      </dgm:t>
    </dgm:pt>
    <dgm:pt modelId="{EFA39C35-03CE-4E46-B23A-14B6ADCE3006}" type="parTrans" cxnId="{F3158A68-1817-4A22-BF88-8605C59C6950}">
      <dgm:prSet/>
      <dgm:spPr/>
      <dgm:t>
        <a:bodyPr/>
        <a:lstStyle/>
        <a:p>
          <a:endParaRPr lang="en-US"/>
        </a:p>
      </dgm:t>
    </dgm:pt>
    <dgm:pt modelId="{64A05A50-01FA-4C0C-8668-68EA4BA15881}" type="sibTrans" cxnId="{F3158A68-1817-4A22-BF88-8605C59C695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BB7C7504-88C4-4A40-8150-B7A5DE15E964}" type="pres">
      <dgm:prSet presAssocID="{02168620-0ED9-4352-A974-3442F725847E}" presName="parentText" presStyleLbl="node1" presStyleIdx="0" presStyleCnt="7">
        <dgm:presLayoutVars>
          <dgm:chMax val="0"/>
          <dgm:bulletEnabled val="1"/>
        </dgm:presLayoutVars>
      </dgm:prSet>
      <dgm:spPr/>
    </dgm:pt>
    <dgm:pt modelId="{EFDB5346-5FFC-4485-9EE2-8974A72875DB}" type="pres">
      <dgm:prSet presAssocID="{63C1C733-0E22-45E1-B58A-FB2F6A3F507E}" presName="spacer" presStyleCnt="0"/>
      <dgm:spPr/>
    </dgm:pt>
    <dgm:pt modelId="{3399B5DB-8D6D-46E3-8027-4A464D8C9B21}" type="pres">
      <dgm:prSet presAssocID="{1FA1CD4A-5794-4957-A413-C6518A67AD45}" presName="parentText" presStyleLbl="node1" presStyleIdx="1" presStyleCnt="7">
        <dgm:presLayoutVars>
          <dgm:chMax val="0"/>
          <dgm:bulletEnabled val="1"/>
        </dgm:presLayoutVars>
      </dgm:prSet>
      <dgm:spPr/>
    </dgm:pt>
    <dgm:pt modelId="{FE5F2EAC-3C93-4AF3-A71C-5CEB67ABE33D}" type="pres">
      <dgm:prSet presAssocID="{B6B358EB-52F6-40AD-A005-4FFF5967D66C}" presName="spacer" presStyleCnt="0"/>
      <dgm:spPr/>
    </dgm:pt>
    <dgm:pt modelId="{E2B1AEEE-ED7C-47DC-90FE-ADA93626E511}" type="pres">
      <dgm:prSet presAssocID="{C3F62152-8927-42ED-84EF-DF3F6FE1FF6E}" presName="parentText" presStyleLbl="node1" presStyleIdx="2" presStyleCnt="7">
        <dgm:presLayoutVars>
          <dgm:chMax val="0"/>
          <dgm:bulletEnabled val="1"/>
        </dgm:presLayoutVars>
      </dgm:prSet>
      <dgm:spPr/>
    </dgm:pt>
    <dgm:pt modelId="{91DB4377-5562-4D1B-8C6D-EE50B2F459D9}" type="pres">
      <dgm:prSet presAssocID="{3E54520F-C3FD-4EA9-AFA2-37D894D16579}" presName="spacer" presStyleCnt="0"/>
      <dgm:spPr/>
    </dgm:pt>
    <dgm:pt modelId="{0CF8654A-7A32-40DF-9593-D95E4E8FC13F}" type="pres">
      <dgm:prSet presAssocID="{2F580695-268B-4EE1-8BDA-66DE89FA942C}" presName="parentText" presStyleLbl="node1" presStyleIdx="3" presStyleCnt="7">
        <dgm:presLayoutVars>
          <dgm:chMax val="0"/>
          <dgm:bulletEnabled val="1"/>
        </dgm:presLayoutVars>
      </dgm:prSet>
      <dgm:spPr/>
    </dgm:pt>
    <dgm:pt modelId="{20476B2C-0FAF-4792-B554-A05E99D60BC1}" type="pres">
      <dgm:prSet presAssocID="{48FA9CC6-0023-4309-A51C-E713187C68F5}" presName="spacer" presStyleCnt="0"/>
      <dgm:spPr/>
    </dgm:pt>
    <dgm:pt modelId="{70B06EA4-AD48-41CC-A8B6-E46CEBB86EEB}" type="pres">
      <dgm:prSet presAssocID="{51120B01-76AF-4832-879E-C7A13842E68C}" presName="parentText" presStyleLbl="node1" presStyleIdx="4" presStyleCnt="7">
        <dgm:presLayoutVars>
          <dgm:chMax val="0"/>
          <dgm:bulletEnabled val="1"/>
        </dgm:presLayoutVars>
      </dgm:prSet>
      <dgm:spPr/>
    </dgm:pt>
    <dgm:pt modelId="{6928FE06-8A8D-43AF-9B85-50C65C6CAFA2}" type="pres">
      <dgm:prSet presAssocID="{F7DD5C9D-1A4B-493D-BF0C-89F65D992ED3}" presName="spacer" presStyleCnt="0"/>
      <dgm:spPr/>
    </dgm:pt>
    <dgm:pt modelId="{FDE55900-8F92-4277-BD35-0097061EA205}" type="pres">
      <dgm:prSet presAssocID="{2CE1DBA4-0069-498B-BB1F-5019A854E682}" presName="parentText" presStyleLbl="node1" presStyleIdx="5" presStyleCnt="7">
        <dgm:presLayoutVars>
          <dgm:chMax val="0"/>
          <dgm:bulletEnabled val="1"/>
        </dgm:presLayoutVars>
      </dgm:prSet>
      <dgm:spPr/>
    </dgm:pt>
    <dgm:pt modelId="{0E6495D4-C385-452F-BD8E-1BC2FD589FBD}" type="pres">
      <dgm:prSet presAssocID="{FDC762FF-EA89-4BAE-A255-7BA85D894D4A}" presName="spacer" presStyleCnt="0"/>
      <dgm:spPr/>
    </dgm:pt>
    <dgm:pt modelId="{E4BD0C43-D01B-41DF-A0C0-2320D5BD617A}" type="pres">
      <dgm:prSet presAssocID="{3869ACCD-2516-4F2B-9DDD-7A837DCCA1FE}" presName="parentText" presStyleLbl="node1" presStyleIdx="6" presStyleCnt="7">
        <dgm:presLayoutVars>
          <dgm:chMax val="0"/>
          <dgm:bulletEnabled val="1"/>
        </dgm:presLayoutVars>
      </dgm:prSet>
      <dgm:spPr/>
    </dgm:pt>
  </dgm:ptLst>
  <dgm:cxnLst>
    <dgm:cxn modelId="{BFA7EB15-D219-479B-B7F9-20B1B3535DD0}" type="presOf" srcId="{2CE1DBA4-0069-498B-BB1F-5019A854E682}" destId="{FDE55900-8F92-4277-BD35-0097061EA205}" srcOrd="0" destOrd="0" presId="urn:microsoft.com/office/officeart/2005/8/layout/vList2"/>
    <dgm:cxn modelId="{45148121-ADBA-4C42-8072-6BBCB486C17D}" srcId="{8EA381E5-FE6E-459E-98AF-083038FFCAF1}" destId="{2CE1DBA4-0069-498B-BB1F-5019A854E682}" srcOrd="5" destOrd="0" parTransId="{4CF998FD-073C-4CBB-912C-F71B1549175C}" sibTransId="{FDC762FF-EA89-4BAE-A255-7BA85D894D4A}"/>
    <dgm:cxn modelId="{676EE123-DFD5-4852-BA3B-5F76C311D514}" srcId="{8EA381E5-FE6E-459E-98AF-083038FFCAF1}" destId="{02168620-0ED9-4352-A974-3442F725847E}" srcOrd="0" destOrd="0" parTransId="{08FDA999-E09C-4835-BFE6-76F3C37148CA}" sibTransId="{63C1C733-0E22-45E1-B58A-FB2F6A3F507E}"/>
    <dgm:cxn modelId="{30944842-454E-4236-B472-C5D50886788D}" type="presOf" srcId="{02168620-0ED9-4352-A974-3442F725847E}" destId="{BB7C7504-88C4-4A40-8150-B7A5DE15E964}" srcOrd="0" destOrd="0" presId="urn:microsoft.com/office/officeart/2005/8/layout/vList2"/>
    <dgm:cxn modelId="{669DAE45-27EC-421F-BEFE-F4C23222E95B}" type="presOf" srcId="{51120B01-76AF-4832-879E-C7A13842E68C}" destId="{70B06EA4-AD48-41CC-A8B6-E46CEBB86EEB}" srcOrd="0" destOrd="0" presId="urn:microsoft.com/office/officeart/2005/8/layout/vList2"/>
    <dgm:cxn modelId="{F3158A68-1817-4A22-BF88-8605C59C6950}" srcId="{8EA381E5-FE6E-459E-98AF-083038FFCAF1}" destId="{3869ACCD-2516-4F2B-9DDD-7A837DCCA1FE}" srcOrd="6" destOrd="0" parTransId="{EFA39C35-03CE-4E46-B23A-14B6ADCE3006}" sibTransId="{64A05A50-01FA-4C0C-8668-68EA4BA15881}"/>
    <dgm:cxn modelId="{495E1F53-B70B-4357-9897-8ADB99C0F158}" srcId="{8EA381E5-FE6E-459E-98AF-083038FFCAF1}" destId="{51120B01-76AF-4832-879E-C7A13842E68C}" srcOrd="4" destOrd="0" parTransId="{15592789-F1BD-421E-809D-B374AC19AF19}" sibTransId="{F7DD5C9D-1A4B-493D-BF0C-89F65D992ED3}"/>
    <dgm:cxn modelId="{48DD6F53-6FF6-4B3D-94E0-ADED76996D32}" type="presOf" srcId="{1FA1CD4A-5794-4957-A413-C6518A67AD45}" destId="{3399B5DB-8D6D-46E3-8027-4A464D8C9B21}" srcOrd="0" destOrd="0" presId="urn:microsoft.com/office/officeart/2005/8/layout/vList2"/>
    <dgm:cxn modelId="{4D9B4E55-8E5C-4506-84BE-793FB7ACE846}" type="presOf" srcId="{2F580695-268B-4EE1-8BDA-66DE89FA942C}" destId="{0CF8654A-7A32-40DF-9593-D95E4E8FC13F}"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D807F4B3-0AFE-4B03-AE2F-D0DAACE9E0D5}" srcId="{8EA381E5-FE6E-459E-98AF-083038FFCAF1}" destId="{1FA1CD4A-5794-4957-A413-C6518A67AD45}" srcOrd="1" destOrd="0" parTransId="{1F7B462B-94DD-4216-B311-3C7245A55980}" sibTransId="{B6B358EB-52F6-40AD-A005-4FFF5967D66C}"/>
    <dgm:cxn modelId="{F3A80BCD-7C1C-4193-8A3D-D6C842C04330}" type="presOf" srcId="{3869ACCD-2516-4F2B-9DDD-7A837DCCA1FE}" destId="{E4BD0C43-D01B-41DF-A0C0-2320D5BD617A}" srcOrd="0" destOrd="0" presId="urn:microsoft.com/office/officeart/2005/8/layout/vList2"/>
    <dgm:cxn modelId="{C4A5A6DE-04E9-41DA-8D47-868A2FAD351E}" srcId="{8EA381E5-FE6E-459E-98AF-083038FFCAF1}" destId="{C3F62152-8927-42ED-84EF-DF3F6FE1FF6E}" srcOrd="2" destOrd="0" parTransId="{C41A3F12-67F6-43EA-A58C-70BD7CBD6317}" sibTransId="{3E54520F-C3FD-4EA9-AFA2-37D894D16579}"/>
    <dgm:cxn modelId="{1E6885E4-1118-4445-BB82-B6444A4B8C93}" srcId="{8EA381E5-FE6E-459E-98AF-083038FFCAF1}" destId="{2F580695-268B-4EE1-8BDA-66DE89FA942C}" srcOrd="3" destOrd="0" parTransId="{3E1A9625-172B-48AD-ABAF-5DFB499E6804}" sibTransId="{48FA9CC6-0023-4309-A51C-E713187C68F5}"/>
    <dgm:cxn modelId="{17F492F7-762B-43A1-A638-82868F72E463}" type="presOf" srcId="{C3F62152-8927-42ED-84EF-DF3F6FE1FF6E}" destId="{E2B1AEEE-ED7C-47DC-90FE-ADA93626E511}" srcOrd="0" destOrd="0" presId="urn:microsoft.com/office/officeart/2005/8/layout/vList2"/>
    <dgm:cxn modelId="{AD019A79-2172-4EE2-B689-137002F553AF}" type="presParOf" srcId="{67F2998F-7055-40AB-B826-A4E43A8CF4DE}" destId="{BB7C7504-88C4-4A40-8150-B7A5DE15E964}" srcOrd="0" destOrd="0" presId="urn:microsoft.com/office/officeart/2005/8/layout/vList2"/>
    <dgm:cxn modelId="{30A18A52-A264-446B-A1A3-A937C99E3A9B}" type="presParOf" srcId="{67F2998F-7055-40AB-B826-A4E43A8CF4DE}" destId="{EFDB5346-5FFC-4485-9EE2-8974A72875DB}" srcOrd="1" destOrd="0" presId="urn:microsoft.com/office/officeart/2005/8/layout/vList2"/>
    <dgm:cxn modelId="{B2ECE8A5-B85D-4946-8523-9BFEF4EAF9C4}" type="presParOf" srcId="{67F2998F-7055-40AB-B826-A4E43A8CF4DE}" destId="{3399B5DB-8D6D-46E3-8027-4A464D8C9B21}" srcOrd="2" destOrd="0" presId="urn:microsoft.com/office/officeart/2005/8/layout/vList2"/>
    <dgm:cxn modelId="{39625B0C-9D03-412B-8198-B97F15858097}" type="presParOf" srcId="{67F2998F-7055-40AB-B826-A4E43A8CF4DE}" destId="{FE5F2EAC-3C93-4AF3-A71C-5CEB67ABE33D}" srcOrd="3" destOrd="0" presId="urn:microsoft.com/office/officeart/2005/8/layout/vList2"/>
    <dgm:cxn modelId="{F30888BD-327D-4278-89FF-A29F8FCBB9DA}" type="presParOf" srcId="{67F2998F-7055-40AB-B826-A4E43A8CF4DE}" destId="{E2B1AEEE-ED7C-47DC-90FE-ADA93626E511}" srcOrd="4" destOrd="0" presId="urn:microsoft.com/office/officeart/2005/8/layout/vList2"/>
    <dgm:cxn modelId="{CCA11482-7809-460A-A850-CF7AFEB32BEA}" type="presParOf" srcId="{67F2998F-7055-40AB-B826-A4E43A8CF4DE}" destId="{91DB4377-5562-4D1B-8C6D-EE50B2F459D9}" srcOrd="5" destOrd="0" presId="urn:microsoft.com/office/officeart/2005/8/layout/vList2"/>
    <dgm:cxn modelId="{9228D3B7-4415-4AD9-A169-52ED48B26213}" type="presParOf" srcId="{67F2998F-7055-40AB-B826-A4E43A8CF4DE}" destId="{0CF8654A-7A32-40DF-9593-D95E4E8FC13F}" srcOrd="6" destOrd="0" presId="urn:microsoft.com/office/officeart/2005/8/layout/vList2"/>
    <dgm:cxn modelId="{A93CB565-4831-4B22-9AF9-885BADE712BE}" type="presParOf" srcId="{67F2998F-7055-40AB-B826-A4E43A8CF4DE}" destId="{20476B2C-0FAF-4792-B554-A05E99D60BC1}" srcOrd="7" destOrd="0" presId="urn:microsoft.com/office/officeart/2005/8/layout/vList2"/>
    <dgm:cxn modelId="{A17FE25E-420E-477F-9B13-209B8CD0243B}" type="presParOf" srcId="{67F2998F-7055-40AB-B826-A4E43A8CF4DE}" destId="{70B06EA4-AD48-41CC-A8B6-E46CEBB86EEB}" srcOrd="8" destOrd="0" presId="urn:microsoft.com/office/officeart/2005/8/layout/vList2"/>
    <dgm:cxn modelId="{F4A41C24-D82A-44EF-A219-AFEB1C16EDA5}" type="presParOf" srcId="{67F2998F-7055-40AB-B826-A4E43A8CF4DE}" destId="{6928FE06-8A8D-43AF-9B85-50C65C6CAFA2}" srcOrd="9" destOrd="0" presId="urn:microsoft.com/office/officeart/2005/8/layout/vList2"/>
    <dgm:cxn modelId="{FF9C1E44-0D6B-4A3A-AD8D-1D9004AEF19E}" type="presParOf" srcId="{67F2998F-7055-40AB-B826-A4E43A8CF4DE}" destId="{FDE55900-8F92-4277-BD35-0097061EA205}" srcOrd="10" destOrd="0" presId="urn:microsoft.com/office/officeart/2005/8/layout/vList2"/>
    <dgm:cxn modelId="{1870FF99-7DFC-4C79-B96B-A89235F45C71}" type="presParOf" srcId="{67F2998F-7055-40AB-B826-A4E43A8CF4DE}" destId="{0E6495D4-C385-452F-BD8E-1BC2FD589FBD}" srcOrd="11" destOrd="0" presId="urn:microsoft.com/office/officeart/2005/8/layout/vList2"/>
    <dgm:cxn modelId="{A9502F43-BAC8-4C0F-8C27-E8C803018424}" type="presParOf" srcId="{67F2998F-7055-40AB-B826-A4E43A8CF4DE}" destId="{E4BD0C43-D01B-41DF-A0C0-2320D5BD617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D2C1D87-413D-44EE-8BF0-099C2A67C629}">
      <dgm:prSet/>
      <dgm:spPr/>
      <dgm:t>
        <a:bodyPr/>
        <a:lstStyle/>
        <a:p>
          <a:r>
            <a:rPr lang="en-US" b="1" u="sng" dirty="0"/>
            <a:t>Testing Process</a:t>
          </a:r>
        </a:p>
      </dgm:t>
    </dgm:pt>
    <dgm:pt modelId="{9B7F88E6-4884-4235-8254-979BB7F8315B}" type="parTrans" cxnId="{12FAD72B-55FC-41F4-AD4F-7A9AB8E069A2}">
      <dgm:prSet/>
      <dgm:spPr/>
      <dgm:t>
        <a:bodyPr/>
        <a:lstStyle/>
        <a:p>
          <a:endParaRPr lang="en-US"/>
        </a:p>
      </dgm:t>
    </dgm:pt>
    <dgm:pt modelId="{D90E8C3F-2688-4EB2-955F-65C8C878C75E}" type="sibTrans" cxnId="{12FAD72B-55FC-41F4-AD4F-7A9AB8E069A2}">
      <dgm:prSet/>
      <dgm:spPr/>
      <dgm:t>
        <a:bodyPr/>
        <a:lstStyle/>
        <a:p>
          <a:endParaRPr lang="en-US"/>
        </a:p>
      </dgm:t>
    </dgm:pt>
    <dgm:pt modelId="{400BC7DA-DC48-4345-A546-C38301C75A4E}">
      <dgm:prSet/>
      <dgm:spPr/>
      <dgm:t>
        <a:bodyPr/>
        <a:lstStyle/>
        <a:p>
          <a:r>
            <a:rPr lang="en-US" dirty="0"/>
            <a:t>All agency time is valuable</a:t>
          </a:r>
        </a:p>
      </dgm:t>
    </dgm:pt>
    <dgm:pt modelId="{CC1DBE67-23A0-42FA-9299-EC6BFC271421}" type="parTrans" cxnId="{139677A9-EF3A-451C-811E-4EB1EE6C61B6}">
      <dgm:prSet/>
      <dgm:spPr/>
      <dgm:t>
        <a:bodyPr/>
        <a:lstStyle/>
        <a:p>
          <a:endParaRPr lang="en-US"/>
        </a:p>
      </dgm:t>
    </dgm:pt>
    <dgm:pt modelId="{4AF82CB0-E997-4B5F-835D-3A251263D77C}" type="sibTrans" cxnId="{139677A9-EF3A-451C-811E-4EB1EE6C61B6}">
      <dgm:prSet/>
      <dgm:spPr/>
      <dgm:t>
        <a:bodyPr/>
        <a:lstStyle/>
        <a:p>
          <a:endParaRPr lang="en-US"/>
        </a:p>
      </dgm:t>
    </dgm:pt>
    <dgm:pt modelId="{6B6EA2CE-191D-481A-8872-8F0F735B8837}">
      <dgm:prSet/>
      <dgm:spPr/>
      <dgm:t>
        <a:bodyPr/>
        <a:lstStyle/>
        <a:p>
          <a:r>
            <a:rPr lang="en-US" dirty="0"/>
            <a:t>If your agency requires a certain PT score, have this phase early in the process as there is no reason to move onto other phases.</a:t>
          </a:r>
        </a:p>
      </dgm:t>
    </dgm:pt>
    <dgm:pt modelId="{E1738BF1-8F90-457F-A8AC-CC14A5EDA4E1}" type="parTrans" cxnId="{7EA770EE-BC28-4247-9DEF-B63D688A4463}">
      <dgm:prSet/>
      <dgm:spPr/>
      <dgm:t>
        <a:bodyPr/>
        <a:lstStyle/>
        <a:p>
          <a:endParaRPr lang="en-US"/>
        </a:p>
      </dgm:t>
    </dgm:pt>
    <dgm:pt modelId="{7D5C0981-6264-4026-A045-A49F314633D4}" type="sibTrans" cxnId="{7EA770EE-BC28-4247-9DEF-B63D688A4463}">
      <dgm:prSet/>
      <dgm:spPr/>
      <dgm:t>
        <a:bodyPr/>
        <a:lstStyle/>
        <a:p>
          <a:endParaRPr lang="en-US"/>
        </a:p>
      </dgm:t>
    </dgm:pt>
    <dgm:pt modelId="{613BE884-5FA4-4D2D-8E45-C6387A4AAC47}">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Ensure background investigators are not wasting time on candidates that will not be successful. Pre-Process Questionnaires before the process might eliminate background inquiries later. </a:t>
          </a:r>
          <a:endParaRPr lang="en-US" dirty="0">
            <a:solidFill>
              <a:schemeClr val="tx2">
                <a:lumMod val="75000"/>
              </a:schemeClr>
            </a:solidFill>
          </a:endParaRPr>
        </a:p>
      </dgm:t>
    </dgm:pt>
    <dgm:pt modelId="{F0C63BF1-6E23-4097-A515-158964DB3D1D}" type="parTrans" cxnId="{8B73D86B-A1DD-416D-A13F-9F24B513D35B}">
      <dgm:prSet/>
      <dgm:spPr/>
      <dgm:t>
        <a:bodyPr/>
        <a:lstStyle/>
        <a:p>
          <a:endParaRPr lang="en-US"/>
        </a:p>
      </dgm:t>
    </dgm:pt>
    <dgm:pt modelId="{46D1A6D7-3045-4AA7-A48F-D61F22659C5F}" type="sibTrans" cxnId="{8B73D86B-A1DD-416D-A13F-9F24B513D35B}">
      <dgm:prSet/>
      <dgm:spPr/>
      <dgm:t>
        <a:bodyPr/>
        <a:lstStyle/>
        <a:p>
          <a:endParaRPr lang="en-US"/>
        </a:p>
      </dgm:t>
    </dgm:pt>
    <dgm:pt modelId="{498D5F62-B820-48D5-BF2C-5CFFF8F54808}">
      <dgm:prSet/>
      <dgm:spPr/>
      <dgm:t>
        <a:bodyPr/>
        <a:lstStyle/>
        <a:p>
          <a:r>
            <a:rPr lang="en-US"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Consider hiring retired law enforcement for background checks.</a:t>
          </a:r>
          <a:endParaRPr lang="en-US" dirty="0">
            <a:solidFill>
              <a:srgbClr val="002060"/>
            </a:solidFill>
          </a:endParaRPr>
        </a:p>
      </dgm:t>
    </dgm:pt>
    <dgm:pt modelId="{6D1B207E-1191-4338-8A07-56FB2E5D7208}" type="parTrans" cxnId="{44C9793B-AC94-4754-9F47-29B13F101010}">
      <dgm:prSet/>
      <dgm:spPr/>
      <dgm:t>
        <a:bodyPr/>
        <a:lstStyle/>
        <a:p>
          <a:endParaRPr lang="en-US"/>
        </a:p>
      </dgm:t>
    </dgm:pt>
    <dgm:pt modelId="{EE2BB3AF-D150-4141-B607-7A344EE7AC20}" type="sibTrans" cxnId="{44C9793B-AC94-4754-9F47-29B13F10101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D3E14E65-3798-4286-8A6E-15D661BC74E9}" type="pres">
      <dgm:prSet presAssocID="{9D2C1D87-413D-44EE-8BF0-099C2A67C629}" presName="parentText" presStyleLbl="node1" presStyleIdx="0" presStyleCnt="5">
        <dgm:presLayoutVars>
          <dgm:chMax val="0"/>
          <dgm:bulletEnabled val="1"/>
        </dgm:presLayoutVars>
      </dgm:prSet>
      <dgm:spPr/>
    </dgm:pt>
    <dgm:pt modelId="{335A9F9D-0E1A-4AB3-B72D-7F483816C9B4}" type="pres">
      <dgm:prSet presAssocID="{D90E8C3F-2688-4EB2-955F-65C8C878C75E}" presName="spacer" presStyleCnt="0"/>
      <dgm:spPr/>
    </dgm:pt>
    <dgm:pt modelId="{1735C3F5-4A0A-4312-B05A-22DC56B0CBAC}" type="pres">
      <dgm:prSet presAssocID="{400BC7DA-DC48-4345-A546-C38301C75A4E}" presName="parentText" presStyleLbl="node1" presStyleIdx="1" presStyleCnt="5">
        <dgm:presLayoutVars>
          <dgm:chMax val="0"/>
          <dgm:bulletEnabled val="1"/>
        </dgm:presLayoutVars>
      </dgm:prSet>
      <dgm:spPr/>
    </dgm:pt>
    <dgm:pt modelId="{1E7C925B-BDB9-492D-A827-9ABF742A7873}" type="pres">
      <dgm:prSet presAssocID="{4AF82CB0-E997-4B5F-835D-3A251263D77C}" presName="spacer" presStyleCnt="0"/>
      <dgm:spPr/>
    </dgm:pt>
    <dgm:pt modelId="{8B0E59BC-9E62-4F88-9853-FBCB9F7CB2A9}" type="pres">
      <dgm:prSet presAssocID="{6B6EA2CE-191D-481A-8872-8F0F735B8837}" presName="parentText" presStyleLbl="node1" presStyleIdx="2" presStyleCnt="5">
        <dgm:presLayoutVars>
          <dgm:chMax val="0"/>
          <dgm:bulletEnabled val="1"/>
        </dgm:presLayoutVars>
      </dgm:prSet>
      <dgm:spPr/>
    </dgm:pt>
    <dgm:pt modelId="{9246783D-EF45-4589-BA82-3D980197E298}" type="pres">
      <dgm:prSet presAssocID="{7D5C0981-6264-4026-A045-A49F314633D4}" presName="spacer" presStyleCnt="0"/>
      <dgm:spPr/>
    </dgm:pt>
    <dgm:pt modelId="{10A34D65-40A3-4294-8565-804463FF567F}" type="pres">
      <dgm:prSet presAssocID="{613BE884-5FA4-4D2D-8E45-C6387A4AAC47}" presName="parentText" presStyleLbl="node1" presStyleIdx="3" presStyleCnt="5">
        <dgm:presLayoutVars>
          <dgm:chMax val="0"/>
          <dgm:bulletEnabled val="1"/>
        </dgm:presLayoutVars>
      </dgm:prSet>
      <dgm:spPr/>
    </dgm:pt>
    <dgm:pt modelId="{77E67F4D-8986-4F14-B7A6-1CF1546EA460}" type="pres">
      <dgm:prSet presAssocID="{46D1A6D7-3045-4AA7-A48F-D61F22659C5F}" presName="spacer" presStyleCnt="0"/>
      <dgm:spPr/>
    </dgm:pt>
    <dgm:pt modelId="{17E53AE9-96C7-416A-AD1D-E7B010E5F5E3}" type="pres">
      <dgm:prSet presAssocID="{498D5F62-B820-48D5-BF2C-5CFFF8F54808}" presName="parentText" presStyleLbl="node1" presStyleIdx="4" presStyleCnt="5">
        <dgm:presLayoutVars>
          <dgm:chMax val="0"/>
          <dgm:bulletEnabled val="1"/>
        </dgm:presLayoutVars>
      </dgm:prSet>
      <dgm:spPr/>
    </dgm:pt>
  </dgm:ptLst>
  <dgm:cxnLst>
    <dgm:cxn modelId="{4BDB2C09-D303-4856-84CF-0E5D0B3741DC}" type="presOf" srcId="{6B6EA2CE-191D-481A-8872-8F0F735B8837}" destId="{8B0E59BC-9E62-4F88-9853-FBCB9F7CB2A9}" srcOrd="0" destOrd="0" presId="urn:microsoft.com/office/officeart/2005/8/layout/vList2"/>
    <dgm:cxn modelId="{12FAD72B-55FC-41F4-AD4F-7A9AB8E069A2}" srcId="{8EA381E5-FE6E-459E-98AF-083038FFCAF1}" destId="{9D2C1D87-413D-44EE-8BF0-099C2A67C629}" srcOrd="0" destOrd="0" parTransId="{9B7F88E6-4884-4235-8254-979BB7F8315B}" sibTransId="{D90E8C3F-2688-4EB2-955F-65C8C878C75E}"/>
    <dgm:cxn modelId="{44C9793B-AC94-4754-9F47-29B13F101010}" srcId="{8EA381E5-FE6E-459E-98AF-083038FFCAF1}" destId="{498D5F62-B820-48D5-BF2C-5CFFF8F54808}" srcOrd="4" destOrd="0" parTransId="{6D1B207E-1191-4338-8A07-56FB2E5D7208}" sibTransId="{EE2BB3AF-D150-4141-B607-7A344EE7AC20}"/>
    <dgm:cxn modelId="{D0F09740-F741-422D-80C4-2B4BB12A899A}" type="presOf" srcId="{498D5F62-B820-48D5-BF2C-5CFFF8F54808}" destId="{17E53AE9-96C7-416A-AD1D-E7B010E5F5E3}" srcOrd="0" destOrd="0" presId="urn:microsoft.com/office/officeart/2005/8/layout/vList2"/>
    <dgm:cxn modelId="{8B73D86B-A1DD-416D-A13F-9F24B513D35B}" srcId="{8EA381E5-FE6E-459E-98AF-083038FFCAF1}" destId="{613BE884-5FA4-4D2D-8E45-C6387A4AAC47}" srcOrd="3" destOrd="0" parTransId="{F0C63BF1-6E23-4097-A515-158964DB3D1D}" sibTransId="{46D1A6D7-3045-4AA7-A48F-D61F22659C5F}"/>
    <dgm:cxn modelId="{935E4575-65E0-4503-933F-9460A130C0D5}" type="presOf" srcId="{400BC7DA-DC48-4345-A546-C38301C75A4E}" destId="{1735C3F5-4A0A-4312-B05A-22DC56B0CBAC}"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139677A9-EF3A-451C-811E-4EB1EE6C61B6}" srcId="{8EA381E5-FE6E-459E-98AF-083038FFCAF1}" destId="{400BC7DA-DC48-4345-A546-C38301C75A4E}" srcOrd="1" destOrd="0" parTransId="{CC1DBE67-23A0-42FA-9299-EC6BFC271421}" sibTransId="{4AF82CB0-E997-4B5F-835D-3A251263D77C}"/>
    <dgm:cxn modelId="{FC51CAAC-DCDC-4D3F-80F8-4D71F4E9B849}" type="presOf" srcId="{613BE884-5FA4-4D2D-8E45-C6387A4AAC47}" destId="{10A34D65-40A3-4294-8565-804463FF567F}" srcOrd="0" destOrd="0" presId="urn:microsoft.com/office/officeart/2005/8/layout/vList2"/>
    <dgm:cxn modelId="{7EA770EE-BC28-4247-9DEF-B63D688A4463}" srcId="{8EA381E5-FE6E-459E-98AF-083038FFCAF1}" destId="{6B6EA2CE-191D-481A-8872-8F0F735B8837}" srcOrd="2" destOrd="0" parTransId="{E1738BF1-8F90-457F-A8AC-CC14A5EDA4E1}" sibTransId="{7D5C0981-6264-4026-A045-A49F314633D4}"/>
    <dgm:cxn modelId="{C677F8FF-18F2-4D94-8382-2F76F6602A5E}" type="presOf" srcId="{9D2C1D87-413D-44EE-8BF0-099C2A67C629}" destId="{D3E14E65-3798-4286-8A6E-15D661BC74E9}" srcOrd="0" destOrd="0" presId="urn:microsoft.com/office/officeart/2005/8/layout/vList2"/>
    <dgm:cxn modelId="{A83E2FD8-981B-4DF2-A69C-4C8B9845AF73}" type="presParOf" srcId="{67F2998F-7055-40AB-B826-A4E43A8CF4DE}" destId="{D3E14E65-3798-4286-8A6E-15D661BC74E9}" srcOrd="0" destOrd="0" presId="urn:microsoft.com/office/officeart/2005/8/layout/vList2"/>
    <dgm:cxn modelId="{4F58F137-135F-4BC3-A3FF-48AB5C5DCAA9}" type="presParOf" srcId="{67F2998F-7055-40AB-B826-A4E43A8CF4DE}" destId="{335A9F9D-0E1A-4AB3-B72D-7F483816C9B4}" srcOrd="1" destOrd="0" presId="urn:microsoft.com/office/officeart/2005/8/layout/vList2"/>
    <dgm:cxn modelId="{3B071EFE-A0F6-445A-912E-98D351CE85A4}" type="presParOf" srcId="{67F2998F-7055-40AB-B826-A4E43A8CF4DE}" destId="{1735C3F5-4A0A-4312-B05A-22DC56B0CBAC}" srcOrd="2" destOrd="0" presId="urn:microsoft.com/office/officeart/2005/8/layout/vList2"/>
    <dgm:cxn modelId="{99E80633-4618-4F7E-84A4-F153AECF2694}" type="presParOf" srcId="{67F2998F-7055-40AB-B826-A4E43A8CF4DE}" destId="{1E7C925B-BDB9-492D-A827-9ABF742A7873}" srcOrd="3" destOrd="0" presId="urn:microsoft.com/office/officeart/2005/8/layout/vList2"/>
    <dgm:cxn modelId="{CA66B725-E251-4770-B24E-AB5650E06CA3}" type="presParOf" srcId="{67F2998F-7055-40AB-B826-A4E43A8CF4DE}" destId="{8B0E59BC-9E62-4F88-9853-FBCB9F7CB2A9}" srcOrd="4" destOrd="0" presId="urn:microsoft.com/office/officeart/2005/8/layout/vList2"/>
    <dgm:cxn modelId="{78BC69F3-7BFE-46D1-9A5C-EEAEEC35BB31}" type="presParOf" srcId="{67F2998F-7055-40AB-B826-A4E43A8CF4DE}" destId="{9246783D-EF45-4589-BA82-3D980197E298}" srcOrd="5" destOrd="0" presId="urn:microsoft.com/office/officeart/2005/8/layout/vList2"/>
    <dgm:cxn modelId="{AA0BB82B-A42D-4731-B51E-739EF7FCB399}" type="presParOf" srcId="{67F2998F-7055-40AB-B826-A4E43A8CF4DE}" destId="{10A34D65-40A3-4294-8565-804463FF567F}" srcOrd="6" destOrd="0" presId="urn:microsoft.com/office/officeart/2005/8/layout/vList2"/>
    <dgm:cxn modelId="{B95F0A2A-C493-40E0-9890-1AD5563106A5}" type="presParOf" srcId="{67F2998F-7055-40AB-B826-A4E43A8CF4DE}" destId="{77E67F4D-8986-4F14-B7A6-1CF1546EA460}" srcOrd="7" destOrd="0" presId="urn:microsoft.com/office/officeart/2005/8/layout/vList2"/>
    <dgm:cxn modelId="{0A684212-7E41-4246-B9E0-E0AFC4E7C321}" type="presParOf" srcId="{67F2998F-7055-40AB-B826-A4E43A8CF4DE}" destId="{17E53AE9-96C7-416A-AD1D-E7B010E5F5E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031C1EF-C549-4849-BC74-7D5672374F0B}">
      <dgm:prSet/>
      <dgm:spPr/>
      <dgm:t>
        <a:bodyPr/>
        <a:lstStyle/>
        <a:p>
          <a:r>
            <a:rPr lang="en-US" b="1" u="sng" dirty="0"/>
            <a:t>Testing Process</a:t>
          </a:r>
        </a:p>
      </dgm:t>
    </dgm:pt>
    <dgm:pt modelId="{2399F514-6220-42C7-BA56-7E16FFD14126}" type="parTrans" cxnId="{B7D0523D-21AC-49B6-8667-43A6438AD481}">
      <dgm:prSet/>
      <dgm:spPr/>
      <dgm:t>
        <a:bodyPr/>
        <a:lstStyle/>
        <a:p>
          <a:endParaRPr lang="en-US"/>
        </a:p>
      </dgm:t>
    </dgm:pt>
    <dgm:pt modelId="{DBE1D5E4-63D5-4007-80CD-C8E585B43546}" type="sibTrans" cxnId="{B7D0523D-21AC-49B6-8667-43A6438AD481}">
      <dgm:prSet/>
      <dgm:spPr/>
      <dgm:t>
        <a:bodyPr/>
        <a:lstStyle/>
        <a:p>
          <a:endParaRPr lang="en-US"/>
        </a:p>
      </dgm:t>
    </dgm:pt>
    <dgm:pt modelId="{0C3C1293-3B06-4F2F-96C0-4426B347F2B8}">
      <dgm:prSet/>
      <dgm:spPr/>
      <dgm:t>
        <a:bodyPr/>
        <a:lstStyle/>
        <a:p>
          <a:r>
            <a:rPr lang="en-US" dirty="0"/>
            <a:t>Consider attracting quality candidates with an academy sponsor. An early investment in a character driven candidate could pay dividends later. </a:t>
          </a:r>
        </a:p>
      </dgm:t>
    </dgm:pt>
    <dgm:pt modelId="{60A2AE4A-5F30-4E55-9A78-627FFC20DD03}" type="parTrans" cxnId="{BB5EA7C0-943A-466C-A867-87D602332549}">
      <dgm:prSet/>
      <dgm:spPr/>
      <dgm:t>
        <a:bodyPr/>
        <a:lstStyle/>
        <a:p>
          <a:endParaRPr lang="en-US"/>
        </a:p>
      </dgm:t>
    </dgm:pt>
    <dgm:pt modelId="{E3E6ABF3-C16B-4B1D-8432-993CEDCD3B3C}" type="sibTrans" cxnId="{BB5EA7C0-943A-466C-A867-87D602332549}">
      <dgm:prSet/>
      <dgm:spPr/>
      <dgm:t>
        <a:bodyPr/>
        <a:lstStyle/>
        <a:p>
          <a:endParaRPr lang="en-US"/>
        </a:p>
      </dgm:t>
    </dgm:pt>
    <dgm:pt modelId="{12B27D64-ABA5-47A3-AD55-EA2BBA0E4B7D}">
      <dgm:prSet/>
      <dgm:spPr/>
      <dgm:t>
        <a:bodyPr/>
        <a:lstStyle/>
        <a:p>
          <a:r>
            <a:rPr lang="en-US"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frequent or continuous hiring cycles if applicable by statute and agency objectives. </a:t>
          </a:r>
          <a:endParaRPr lang="en-US" dirty="0">
            <a:solidFill>
              <a:schemeClr val="tx2">
                <a:lumMod val="75000"/>
              </a:schemeClr>
            </a:solidFill>
          </a:endParaRPr>
        </a:p>
      </dgm:t>
    </dgm:pt>
    <dgm:pt modelId="{BE2D2C33-634F-4C32-B5B0-8258ADB64820}" type="parTrans" cxnId="{22F6907A-17F5-460F-8F49-65F71AC6902A}">
      <dgm:prSet/>
      <dgm:spPr/>
      <dgm:t>
        <a:bodyPr/>
        <a:lstStyle/>
        <a:p>
          <a:endParaRPr lang="en-US"/>
        </a:p>
      </dgm:t>
    </dgm:pt>
    <dgm:pt modelId="{0B0D409E-7EA8-4C62-9E91-E54A3570CC2F}" type="sibTrans" cxnId="{22F6907A-17F5-460F-8F49-65F71AC6902A}">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CABC30CB-2B75-4001-A838-59FD652C2892}" type="pres">
      <dgm:prSet presAssocID="{9031C1EF-C549-4849-BC74-7D5672374F0B}" presName="parentText" presStyleLbl="node1" presStyleIdx="0" presStyleCnt="3">
        <dgm:presLayoutVars>
          <dgm:chMax val="0"/>
          <dgm:bulletEnabled val="1"/>
        </dgm:presLayoutVars>
      </dgm:prSet>
      <dgm:spPr/>
    </dgm:pt>
    <dgm:pt modelId="{ADE1E591-C57B-49FC-9B69-A6443DF6303A}" type="pres">
      <dgm:prSet presAssocID="{DBE1D5E4-63D5-4007-80CD-C8E585B43546}" presName="spacer" presStyleCnt="0"/>
      <dgm:spPr/>
    </dgm:pt>
    <dgm:pt modelId="{B53B73EC-2C9B-4DF8-B2D8-4A892B17DE17}" type="pres">
      <dgm:prSet presAssocID="{0C3C1293-3B06-4F2F-96C0-4426B347F2B8}" presName="parentText" presStyleLbl="node1" presStyleIdx="1" presStyleCnt="3">
        <dgm:presLayoutVars>
          <dgm:chMax val="0"/>
          <dgm:bulletEnabled val="1"/>
        </dgm:presLayoutVars>
      </dgm:prSet>
      <dgm:spPr/>
    </dgm:pt>
    <dgm:pt modelId="{89E76D8D-176A-48F0-BC6A-51BDDEE6178E}" type="pres">
      <dgm:prSet presAssocID="{E3E6ABF3-C16B-4B1D-8432-993CEDCD3B3C}" presName="spacer" presStyleCnt="0"/>
      <dgm:spPr/>
    </dgm:pt>
    <dgm:pt modelId="{59BB2D54-3A3D-44EF-9220-590BC5943274}" type="pres">
      <dgm:prSet presAssocID="{12B27D64-ABA5-47A3-AD55-EA2BBA0E4B7D}" presName="parentText" presStyleLbl="node1" presStyleIdx="2" presStyleCnt="3">
        <dgm:presLayoutVars>
          <dgm:chMax val="0"/>
          <dgm:bulletEnabled val="1"/>
        </dgm:presLayoutVars>
      </dgm:prSet>
      <dgm:spPr/>
    </dgm:pt>
  </dgm:ptLst>
  <dgm:cxnLst>
    <dgm:cxn modelId="{B7D0523D-21AC-49B6-8667-43A6438AD481}" srcId="{8EA381E5-FE6E-459E-98AF-083038FFCAF1}" destId="{9031C1EF-C549-4849-BC74-7D5672374F0B}" srcOrd="0" destOrd="0" parTransId="{2399F514-6220-42C7-BA56-7E16FFD14126}" sibTransId="{DBE1D5E4-63D5-4007-80CD-C8E585B43546}"/>
    <dgm:cxn modelId="{22F6907A-17F5-460F-8F49-65F71AC6902A}" srcId="{8EA381E5-FE6E-459E-98AF-083038FFCAF1}" destId="{12B27D64-ABA5-47A3-AD55-EA2BBA0E4B7D}" srcOrd="2" destOrd="0" parTransId="{BE2D2C33-634F-4C32-B5B0-8258ADB64820}" sibTransId="{0B0D409E-7EA8-4C62-9E91-E54A3570CC2F}"/>
    <dgm:cxn modelId="{9420EF7E-7B37-43E2-8F89-A468632CE18B}" type="presOf" srcId="{8EA381E5-FE6E-459E-98AF-083038FFCAF1}" destId="{67F2998F-7055-40AB-B826-A4E43A8CF4DE}" srcOrd="0" destOrd="0" presId="urn:microsoft.com/office/officeart/2005/8/layout/vList2"/>
    <dgm:cxn modelId="{7D0B6284-6FED-4C6C-8F0D-0F410C59E802}" type="presOf" srcId="{0C3C1293-3B06-4F2F-96C0-4426B347F2B8}" destId="{B53B73EC-2C9B-4DF8-B2D8-4A892B17DE17}" srcOrd="0" destOrd="0" presId="urn:microsoft.com/office/officeart/2005/8/layout/vList2"/>
    <dgm:cxn modelId="{4D998EAA-00B7-4724-B407-EF46A12C731A}" type="presOf" srcId="{12B27D64-ABA5-47A3-AD55-EA2BBA0E4B7D}" destId="{59BB2D54-3A3D-44EF-9220-590BC5943274}" srcOrd="0" destOrd="0" presId="urn:microsoft.com/office/officeart/2005/8/layout/vList2"/>
    <dgm:cxn modelId="{BB5EA7C0-943A-466C-A867-87D602332549}" srcId="{8EA381E5-FE6E-459E-98AF-083038FFCAF1}" destId="{0C3C1293-3B06-4F2F-96C0-4426B347F2B8}" srcOrd="1" destOrd="0" parTransId="{60A2AE4A-5F30-4E55-9A78-627FFC20DD03}" sibTransId="{E3E6ABF3-C16B-4B1D-8432-993CEDCD3B3C}"/>
    <dgm:cxn modelId="{0E6296ED-65AD-49ED-B4B6-EC1BB2A86CD8}" type="presOf" srcId="{9031C1EF-C549-4849-BC74-7D5672374F0B}" destId="{CABC30CB-2B75-4001-A838-59FD652C2892}" srcOrd="0" destOrd="0" presId="urn:microsoft.com/office/officeart/2005/8/layout/vList2"/>
    <dgm:cxn modelId="{E83FAA29-EA11-497D-BEFC-4B4436DACCEE}" type="presParOf" srcId="{67F2998F-7055-40AB-B826-A4E43A8CF4DE}" destId="{CABC30CB-2B75-4001-A838-59FD652C2892}" srcOrd="0" destOrd="0" presId="urn:microsoft.com/office/officeart/2005/8/layout/vList2"/>
    <dgm:cxn modelId="{DC0E3457-AE20-4403-92A6-5062CF2BF375}" type="presParOf" srcId="{67F2998F-7055-40AB-B826-A4E43A8CF4DE}" destId="{ADE1E591-C57B-49FC-9B69-A6443DF6303A}" srcOrd="1" destOrd="0" presId="urn:microsoft.com/office/officeart/2005/8/layout/vList2"/>
    <dgm:cxn modelId="{B27E5387-1174-46F5-ADD1-1B1C9553276C}" type="presParOf" srcId="{67F2998F-7055-40AB-B826-A4E43A8CF4DE}" destId="{B53B73EC-2C9B-4DF8-B2D8-4A892B17DE17}" srcOrd="2" destOrd="0" presId="urn:microsoft.com/office/officeart/2005/8/layout/vList2"/>
    <dgm:cxn modelId="{C8F5234A-7718-40FD-AE26-A1C5595F1910}" type="presParOf" srcId="{67F2998F-7055-40AB-B826-A4E43A8CF4DE}" destId="{89E76D8D-176A-48F0-BC6A-51BDDEE6178E}" srcOrd="3" destOrd="0" presId="urn:microsoft.com/office/officeart/2005/8/layout/vList2"/>
    <dgm:cxn modelId="{4D1F22C9-C4F3-433A-9AF0-051D7DACB452}" type="presParOf" srcId="{67F2998F-7055-40AB-B826-A4E43A8CF4DE}" destId="{59BB2D54-3A3D-44EF-9220-590BC594327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E53C941-AB91-468D-B6EF-CB83ED53B2B2}">
      <dgm:prSet/>
      <dgm:spPr/>
      <dgm:t>
        <a:bodyPr/>
        <a:lstStyle/>
        <a:p>
          <a:r>
            <a:rPr lang="en-US" dirty="0"/>
            <a:t>Conduct an annual review of the program. This can be completed by the Recruiting Team Coordinator, if applicable, through the chain of  command. Some of the items discussed could include:</a:t>
          </a:r>
        </a:p>
      </dgm:t>
    </dgm:pt>
    <dgm:pt modelId="{C5ECE2F9-C493-4343-8985-8558E695DBFD}" type="parTrans" cxnId="{6D4C227D-FF94-4D7E-8A29-4350407469AF}">
      <dgm:prSet/>
      <dgm:spPr/>
      <dgm:t>
        <a:bodyPr/>
        <a:lstStyle/>
        <a:p>
          <a:endParaRPr lang="en-US"/>
        </a:p>
      </dgm:t>
    </dgm:pt>
    <dgm:pt modelId="{F5DD987A-311B-4E02-8CFE-6D498157770D}" type="sibTrans" cxnId="{6D4C227D-FF94-4D7E-8A29-4350407469AF}">
      <dgm:prSet/>
      <dgm:spPr/>
      <dgm:t>
        <a:bodyPr/>
        <a:lstStyle/>
        <a:p>
          <a:endParaRPr lang="en-US"/>
        </a:p>
      </dgm:t>
    </dgm:pt>
    <dgm:pt modelId="{F3E94176-B81E-45F0-B468-A581A0C35094}">
      <dgm:prSet/>
      <dgm:spPr/>
      <dgm:t>
        <a:bodyPr/>
        <a:lstStyle/>
        <a:p>
          <a:r>
            <a:rPr lang="en-US" dirty="0"/>
            <a:t>Collect any data important to the agency such as recruiting visits, % of candidates by race and gender, community recruiting engagements, outreach to community groups.</a:t>
          </a:r>
        </a:p>
      </dgm:t>
    </dgm:pt>
    <dgm:pt modelId="{43C06E74-EFFB-4F52-8F5A-CE9CF93D4464}" type="parTrans" cxnId="{F4A928DC-03E4-4377-839A-A7CBA7DBD00B}">
      <dgm:prSet/>
      <dgm:spPr/>
      <dgm:t>
        <a:bodyPr/>
        <a:lstStyle/>
        <a:p>
          <a:endParaRPr lang="en-US"/>
        </a:p>
      </dgm:t>
    </dgm:pt>
    <dgm:pt modelId="{887FD844-6D03-4B2D-A1DD-7CFFFCF39189}" type="sibTrans" cxnId="{F4A928DC-03E4-4377-839A-A7CBA7DBD00B}">
      <dgm:prSet/>
      <dgm:spPr/>
      <dgm:t>
        <a:bodyPr/>
        <a:lstStyle/>
        <a:p>
          <a:endParaRPr lang="en-US"/>
        </a:p>
      </dgm:t>
    </dgm:pt>
    <dgm:pt modelId="{87310505-90CC-4927-BF8A-529CA411B1DB}">
      <dgm:prSet/>
      <dgm:spPr/>
      <dgm:t>
        <a:bodyPr/>
        <a:lstStyle/>
        <a:p>
          <a:r>
            <a:rPr lang="en-US" dirty="0"/>
            <a:t>What community groups has the agency developed relationships with? What has been done to continue past relationships?</a:t>
          </a:r>
        </a:p>
      </dgm:t>
    </dgm:pt>
    <dgm:pt modelId="{7DB83B61-2398-4B78-BA7E-02364D2E8F25}" type="parTrans" cxnId="{E327A5B2-D89A-4BA3-A186-BB1DD8EA3362}">
      <dgm:prSet/>
      <dgm:spPr/>
      <dgm:t>
        <a:bodyPr/>
        <a:lstStyle/>
        <a:p>
          <a:endParaRPr lang="en-US"/>
        </a:p>
      </dgm:t>
    </dgm:pt>
    <dgm:pt modelId="{6B459D85-E631-4EEC-A279-BD0597DE0203}" type="sibTrans" cxnId="{E327A5B2-D89A-4BA3-A186-BB1DD8EA3362}">
      <dgm:prSet/>
      <dgm:spPr/>
      <dgm:t>
        <a:bodyPr/>
        <a:lstStyle/>
        <a:p>
          <a:endParaRPr lang="en-US"/>
        </a:p>
      </dgm:t>
    </dgm:pt>
    <dgm:pt modelId="{2DDDEC73-513D-4722-8298-F16993D98996}">
      <dgm:prSet/>
      <dgm:spPr/>
      <dgm:t>
        <a:bodyPr/>
        <a:lstStyle/>
        <a:p>
          <a:r>
            <a:rPr lang="en-US" dirty="0"/>
            <a:t>What patterns and trends do the data suggest?</a:t>
          </a:r>
        </a:p>
      </dgm:t>
    </dgm:pt>
    <dgm:pt modelId="{3F511ED2-94BF-4C1B-A679-0B2816A7CFF1}" type="parTrans" cxnId="{9C7AAE98-3307-4934-A623-299343BC25E4}">
      <dgm:prSet/>
      <dgm:spPr/>
      <dgm:t>
        <a:bodyPr/>
        <a:lstStyle/>
        <a:p>
          <a:endParaRPr lang="en-US"/>
        </a:p>
      </dgm:t>
    </dgm:pt>
    <dgm:pt modelId="{2C4FEE1D-2B10-4C75-9487-2EE1298DA490}" type="sibTrans" cxnId="{9C7AAE98-3307-4934-A623-299343BC25E4}">
      <dgm:prSet/>
      <dgm:spPr/>
      <dgm:t>
        <a:bodyPr/>
        <a:lstStyle/>
        <a:p>
          <a:endParaRPr lang="en-US"/>
        </a:p>
      </dgm:t>
    </dgm:pt>
    <dgm:pt modelId="{9C9EB56C-25FA-431B-A5DA-720D40F5C29B}">
      <dgm:prSet/>
      <dgm:spPr/>
      <dgm:t>
        <a:bodyPr/>
        <a:lstStyle/>
        <a:p>
          <a:r>
            <a:rPr lang="en-US" dirty="0"/>
            <a:t>Address potential threats to the plan such as budget and staffing</a:t>
          </a:r>
        </a:p>
      </dgm:t>
    </dgm:pt>
    <dgm:pt modelId="{12CD59BE-D3ED-47AD-A012-2E4A35B5FBC1}" type="parTrans" cxnId="{97C6E3B7-F3E6-4EA2-B87F-EE58580876A0}">
      <dgm:prSet/>
      <dgm:spPr/>
      <dgm:t>
        <a:bodyPr/>
        <a:lstStyle/>
        <a:p>
          <a:endParaRPr lang="en-US"/>
        </a:p>
      </dgm:t>
    </dgm:pt>
    <dgm:pt modelId="{CA7D9F4D-9483-4297-8273-C135D11A1964}" type="sibTrans" cxnId="{97C6E3B7-F3E6-4EA2-B87F-EE58580876A0}">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3A8CEA2-41A7-4D95-9FAB-53CD3C02904F}" type="pres">
      <dgm:prSet presAssocID="{5E53C941-AB91-468D-B6EF-CB83ED53B2B2}" presName="parentText" presStyleLbl="node1" presStyleIdx="0" presStyleCnt="5">
        <dgm:presLayoutVars>
          <dgm:chMax val="0"/>
          <dgm:bulletEnabled val="1"/>
        </dgm:presLayoutVars>
      </dgm:prSet>
      <dgm:spPr/>
    </dgm:pt>
    <dgm:pt modelId="{60631B37-D772-4A1F-857F-5E26425BD940}" type="pres">
      <dgm:prSet presAssocID="{F5DD987A-311B-4E02-8CFE-6D498157770D}" presName="spacer" presStyleCnt="0"/>
      <dgm:spPr/>
    </dgm:pt>
    <dgm:pt modelId="{FEE2CC26-3A90-4CFD-A24F-5878A2CBDE2E}" type="pres">
      <dgm:prSet presAssocID="{F3E94176-B81E-45F0-B468-A581A0C35094}" presName="parentText" presStyleLbl="node1" presStyleIdx="1" presStyleCnt="5">
        <dgm:presLayoutVars>
          <dgm:chMax val="0"/>
          <dgm:bulletEnabled val="1"/>
        </dgm:presLayoutVars>
      </dgm:prSet>
      <dgm:spPr/>
    </dgm:pt>
    <dgm:pt modelId="{66B0BE6E-CEE8-4F7F-8EE9-5F9DC8F7917A}" type="pres">
      <dgm:prSet presAssocID="{887FD844-6D03-4B2D-A1DD-7CFFFCF39189}" presName="spacer" presStyleCnt="0"/>
      <dgm:spPr/>
    </dgm:pt>
    <dgm:pt modelId="{EF03E7AB-0545-4C3D-B680-00246ED5097B}" type="pres">
      <dgm:prSet presAssocID="{87310505-90CC-4927-BF8A-529CA411B1DB}" presName="parentText" presStyleLbl="node1" presStyleIdx="2" presStyleCnt="5">
        <dgm:presLayoutVars>
          <dgm:chMax val="0"/>
          <dgm:bulletEnabled val="1"/>
        </dgm:presLayoutVars>
      </dgm:prSet>
      <dgm:spPr/>
    </dgm:pt>
    <dgm:pt modelId="{6E456263-0AE3-4740-A2D8-6E1A16CEA8AF}" type="pres">
      <dgm:prSet presAssocID="{6B459D85-E631-4EEC-A279-BD0597DE0203}" presName="spacer" presStyleCnt="0"/>
      <dgm:spPr/>
    </dgm:pt>
    <dgm:pt modelId="{20F25E21-05E1-4494-B6B4-DD3930C9DAC7}" type="pres">
      <dgm:prSet presAssocID="{2DDDEC73-513D-4722-8298-F16993D98996}" presName="parentText" presStyleLbl="node1" presStyleIdx="3" presStyleCnt="5">
        <dgm:presLayoutVars>
          <dgm:chMax val="0"/>
          <dgm:bulletEnabled val="1"/>
        </dgm:presLayoutVars>
      </dgm:prSet>
      <dgm:spPr/>
    </dgm:pt>
    <dgm:pt modelId="{B1AFD736-99B8-41A1-93F6-DC8537EF4495}" type="pres">
      <dgm:prSet presAssocID="{2C4FEE1D-2B10-4C75-9487-2EE1298DA490}" presName="spacer" presStyleCnt="0"/>
      <dgm:spPr/>
    </dgm:pt>
    <dgm:pt modelId="{28549E25-30BD-4B00-AFF3-508536D27E2E}" type="pres">
      <dgm:prSet presAssocID="{9C9EB56C-25FA-431B-A5DA-720D40F5C29B}" presName="parentText" presStyleLbl="node1" presStyleIdx="4" presStyleCnt="5">
        <dgm:presLayoutVars>
          <dgm:chMax val="0"/>
          <dgm:bulletEnabled val="1"/>
        </dgm:presLayoutVars>
      </dgm:prSet>
      <dgm:spPr/>
    </dgm:pt>
  </dgm:ptLst>
  <dgm:cxnLst>
    <dgm:cxn modelId="{35855043-2347-417E-AB24-77A24146EDC4}" type="presOf" srcId="{2DDDEC73-513D-4722-8298-F16993D98996}" destId="{20F25E21-05E1-4494-B6B4-DD3930C9DAC7}" srcOrd="0" destOrd="0" presId="urn:microsoft.com/office/officeart/2005/8/layout/vList2"/>
    <dgm:cxn modelId="{FFF91268-2C7B-4BF5-8049-F73554BB5B99}" type="presOf" srcId="{9C9EB56C-25FA-431B-A5DA-720D40F5C29B}" destId="{28549E25-30BD-4B00-AFF3-508536D27E2E}" srcOrd="0" destOrd="0" presId="urn:microsoft.com/office/officeart/2005/8/layout/vList2"/>
    <dgm:cxn modelId="{6D4C227D-FF94-4D7E-8A29-4350407469AF}" srcId="{8EA381E5-FE6E-459E-98AF-083038FFCAF1}" destId="{5E53C941-AB91-468D-B6EF-CB83ED53B2B2}" srcOrd="0" destOrd="0" parTransId="{C5ECE2F9-C493-4343-8985-8558E695DBFD}" sibTransId="{F5DD987A-311B-4E02-8CFE-6D498157770D}"/>
    <dgm:cxn modelId="{9420EF7E-7B37-43E2-8F89-A468632CE18B}" type="presOf" srcId="{8EA381E5-FE6E-459E-98AF-083038FFCAF1}" destId="{67F2998F-7055-40AB-B826-A4E43A8CF4DE}" srcOrd="0" destOrd="0" presId="urn:microsoft.com/office/officeart/2005/8/layout/vList2"/>
    <dgm:cxn modelId="{9C7AAE98-3307-4934-A623-299343BC25E4}" srcId="{8EA381E5-FE6E-459E-98AF-083038FFCAF1}" destId="{2DDDEC73-513D-4722-8298-F16993D98996}" srcOrd="3" destOrd="0" parTransId="{3F511ED2-94BF-4C1B-A679-0B2816A7CFF1}" sibTransId="{2C4FEE1D-2B10-4C75-9487-2EE1298DA490}"/>
    <dgm:cxn modelId="{E327A5B2-D89A-4BA3-A186-BB1DD8EA3362}" srcId="{8EA381E5-FE6E-459E-98AF-083038FFCAF1}" destId="{87310505-90CC-4927-BF8A-529CA411B1DB}" srcOrd="2" destOrd="0" parTransId="{7DB83B61-2398-4B78-BA7E-02364D2E8F25}" sibTransId="{6B459D85-E631-4EEC-A279-BD0597DE0203}"/>
    <dgm:cxn modelId="{97C6E3B7-F3E6-4EA2-B87F-EE58580876A0}" srcId="{8EA381E5-FE6E-459E-98AF-083038FFCAF1}" destId="{9C9EB56C-25FA-431B-A5DA-720D40F5C29B}" srcOrd="4" destOrd="0" parTransId="{12CD59BE-D3ED-47AD-A012-2E4A35B5FBC1}" sibTransId="{CA7D9F4D-9483-4297-8273-C135D11A1964}"/>
    <dgm:cxn modelId="{9CBDFFCC-3D5D-4822-A947-7FD48A890224}" type="presOf" srcId="{87310505-90CC-4927-BF8A-529CA411B1DB}" destId="{EF03E7AB-0545-4C3D-B680-00246ED5097B}" srcOrd="0" destOrd="0" presId="urn:microsoft.com/office/officeart/2005/8/layout/vList2"/>
    <dgm:cxn modelId="{FB4D04D4-48C1-4EF3-B03F-E77FF391AFB0}" type="presOf" srcId="{F3E94176-B81E-45F0-B468-A581A0C35094}" destId="{FEE2CC26-3A90-4CFD-A24F-5878A2CBDE2E}" srcOrd="0" destOrd="0" presId="urn:microsoft.com/office/officeart/2005/8/layout/vList2"/>
    <dgm:cxn modelId="{F4A928DC-03E4-4377-839A-A7CBA7DBD00B}" srcId="{8EA381E5-FE6E-459E-98AF-083038FFCAF1}" destId="{F3E94176-B81E-45F0-B468-A581A0C35094}" srcOrd="1" destOrd="0" parTransId="{43C06E74-EFFB-4F52-8F5A-CE9CF93D4464}" sibTransId="{887FD844-6D03-4B2D-A1DD-7CFFFCF39189}"/>
    <dgm:cxn modelId="{C5DF63E6-399D-451A-9F5E-9F635EFA6E16}" type="presOf" srcId="{5E53C941-AB91-468D-B6EF-CB83ED53B2B2}" destId="{E3A8CEA2-41A7-4D95-9FAB-53CD3C02904F}" srcOrd="0" destOrd="0" presId="urn:microsoft.com/office/officeart/2005/8/layout/vList2"/>
    <dgm:cxn modelId="{DE5F7CDA-4404-482C-9F3C-5E07AE75EDAE}" type="presParOf" srcId="{67F2998F-7055-40AB-B826-A4E43A8CF4DE}" destId="{E3A8CEA2-41A7-4D95-9FAB-53CD3C02904F}" srcOrd="0" destOrd="0" presId="urn:microsoft.com/office/officeart/2005/8/layout/vList2"/>
    <dgm:cxn modelId="{F8BDE74F-B7EF-4640-B54B-B72979A5A9E5}" type="presParOf" srcId="{67F2998F-7055-40AB-B826-A4E43A8CF4DE}" destId="{60631B37-D772-4A1F-857F-5E26425BD940}" srcOrd="1" destOrd="0" presId="urn:microsoft.com/office/officeart/2005/8/layout/vList2"/>
    <dgm:cxn modelId="{3CEEB815-255D-4F1E-A2FD-69B2C9A7C63F}" type="presParOf" srcId="{67F2998F-7055-40AB-B826-A4E43A8CF4DE}" destId="{FEE2CC26-3A90-4CFD-A24F-5878A2CBDE2E}" srcOrd="2" destOrd="0" presId="urn:microsoft.com/office/officeart/2005/8/layout/vList2"/>
    <dgm:cxn modelId="{FF400FB2-5160-4BC0-A9E3-C16FA7F6EAC7}" type="presParOf" srcId="{67F2998F-7055-40AB-B826-A4E43A8CF4DE}" destId="{66B0BE6E-CEE8-4F7F-8EE9-5F9DC8F7917A}" srcOrd="3" destOrd="0" presId="urn:microsoft.com/office/officeart/2005/8/layout/vList2"/>
    <dgm:cxn modelId="{FFBD1411-5419-40F8-9EDE-4DC1E7453A47}" type="presParOf" srcId="{67F2998F-7055-40AB-B826-A4E43A8CF4DE}" destId="{EF03E7AB-0545-4C3D-B680-00246ED5097B}" srcOrd="4" destOrd="0" presId="urn:microsoft.com/office/officeart/2005/8/layout/vList2"/>
    <dgm:cxn modelId="{EE46D875-4172-49C4-ACC8-A9F0DAD88F35}" type="presParOf" srcId="{67F2998F-7055-40AB-B826-A4E43A8CF4DE}" destId="{6E456263-0AE3-4740-A2D8-6E1A16CEA8AF}" srcOrd="5" destOrd="0" presId="urn:microsoft.com/office/officeart/2005/8/layout/vList2"/>
    <dgm:cxn modelId="{BA14670D-CF3F-48F6-AA6E-FE04A21236F5}" type="presParOf" srcId="{67F2998F-7055-40AB-B826-A4E43A8CF4DE}" destId="{20F25E21-05E1-4494-B6B4-DD3930C9DAC7}" srcOrd="6" destOrd="0" presId="urn:microsoft.com/office/officeart/2005/8/layout/vList2"/>
    <dgm:cxn modelId="{B9B16082-FCF0-4DA1-B5BE-35C8CF1BC76C}" type="presParOf" srcId="{67F2998F-7055-40AB-B826-A4E43A8CF4DE}" destId="{B1AFD736-99B8-41A1-93F6-DC8537EF4495}" srcOrd="7" destOrd="0" presId="urn:microsoft.com/office/officeart/2005/8/layout/vList2"/>
    <dgm:cxn modelId="{75019D04-9DAF-4645-ABDD-130553A17B04}" type="presParOf" srcId="{67F2998F-7055-40AB-B826-A4E43A8CF4DE}" destId="{28549E25-30BD-4B00-AFF3-508536D27E2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F69AE25-E583-47A9-AE36-D4EB2A796391}">
      <dgm:prSet/>
      <dgm:spPr/>
      <dgm:t>
        <a:bodyPr/>
        <a:lstStyle/>
        <a:p>
          <a:r>
            <a:rPr lang="en-US" dirty="0"/>
            <a:t>Feedback obtained from candidates, academies, the community and team members</a:t>
          </a:r>
        </a:p>
      </dgm:t>
    </dgm:pt>
    <dgm:pt modelId="{1B408F1A-6E69-4E3B-840D-F78C43878792}" type="parTrans" cxnId="{ADC518A0-8A5A-40D7-B58A-FD1D6A8F17A2}">
      <dgm:prSet/>
      <dgm:spPr/>
      <dgm:t>
        <a:bodyPr/>
        <a:lstStyle/>
        <a:p>
          <a:endParaRPr lang="en-US"/>
        </a:p>
      </dgm:t>
    </dgm:pt>
    <dgm:pt modelId="{AD44F423-70A5-4E96-A8A4-447C59A71860}" type="sibTrans" cxnId="{ADC518A0-8A5A-40D7-B58A-FD1D6A8F17A2}">
      <dgm:prSet/>
      <dgm:spPr/>
      <dgm:t>
        <a:bodyPr/>
        <a:lstStyle/>
        <a:p>
          <a:endParaRPr lang="en-US"/>
        </a:p>
      </dgm:t>
    </dgm:pt>
    <dgm:pt modelId="{795EBF47-522B-4382-ACA7-2C8CEBD796DF}">
      <dgm:prSet/>
      <dgm:spPr/>
      <dgm:t>
        <a:bodyPr/>
        <a:lstStyle/>
        <a:p>
          <a:r>
            <a:rPr lang="en-US" b="1" u="sng" dirty="0"/>
            <a:t>Goals and objectives:</a:t>
          </a:r>
        </a:p>
      </dgm:t>
    </dgm:pt>
    <dgm:pt modelId="{A22EE4C1-A9EC-4356-991B-FAF0F31D87D6}" type="parTrans" cxnId="{FCD84444-B40A-4B3F-98CB-78E4E3BF1501}">
      <dgm:prSet/>
      <dgm:spPr/>
      <dgm:t>
        <a:bodyPr/>
        <a:lstStyle/>
        <a:p>
          <a:endParaRPr lang="en-US"/>
        </a:p>
      </dgm:t>
    </dgm:pt>
    <dgm:pt modelId="{6FF31036-E329-42D3-868E-59C0DD66D272}" type="sibTrans" cxnId="{FCD84444-B40A-4B3F-98CB-78E4E3BF1501}">
      <dgm:prSet/>
      <dgm:spPr/>
      <dgm:t>
        <a:bodyPr/>
        <a:lstStyle/>
        <a:p>
          <a:endParaRPr lang="en-US"/>
        </a:p>
      </dgm:t>
    </dgm:pt>
    <dgm:pt modelId="{7B1327F5-4C84-4A9D-9C9A-F0AB36D3C1C1}">
      <dgm:prSet/>
      <dgm:spPr/>
      <dgm:t>
        <a:bodyPr/>
        <a:lstStyle/>
        <a:p>
          <a:r>
            <a:rPr lang="en-US" dirty="0"/>
            <a:t>Were the goals and objectives met for the year?</a:t>
          </a:r>
        </a:p>
      </dgm:t>
    </dgm:pt>
    <dgm:pt modelId="{605F7928-9C94-4680-9B22-C7DE75FF1D87}" type="parTrans" cxnId="{CC96C882-EB8D-46B5-8D16-E0719E9228AE}">
      <dgm:prSet/>
      <dgm:spPr/>
      <dgm:t>
        <a:bodyPr/>
        <a:lstStyle/>
        <a:p>
          <a:endParaRPr lang="en-US"/>
        </a:p>
      </dgm:t>
    </dgm:pt>
    <dgm:pt modelId="{7F516296-C84E-4AFA-B2E9-CF17BF45135F}" type="sibTrans" cxnId="{CC96C882-EB8D-46B5-8D16-E0719E9228AE}">
      <dgm:prSet/>
      <dgm:spPr/>
      <dgm:t>
        <a:bodyPr/>
        <a:lstStyle/>
        <a:p>
          <a:endParaRPr lang="en-US"/>
        </a:p>
      </dgm:t>
    </dgm:pt>
    <dgm:pt modelId="{F1E6B7FE-EA19-4202-8110-A3E8B42EB386}">
      <dgm:prSet/>
      <dgm:spPr/>
      <dgm:t>
        <a:bodyPr/>
        <a:lstStyle/>
        <a:p>
          <a:r>
            <a:rPr lang="en-US" dirty="0"/>
            <a:t>What are the goals and objectives for next year?</a:t>
          </a:r>
        </a:p>
      </dgm:t>
    </dgm:pt>
    <dgm:pt modelId="{1477A1B7-9E1F-409C-B188-FD127D763671}" type="parTrans" cxnId="{85B6000C-BE05-4B21-85C3-BF00B7F76A2B}">
      <dgm:prSet/>
      <dgm:spPr/>
      <dgm:t>
        <a:bodyPr/>
        <a:lstStyle/>
        <a:p>
          <a:endParaRPr lang="en-US"/>
        </a:p>
      </dgm:t>
    </dgm:pt>
    <dgm:pt modelId="{19BE733F-AAB9-4590-BF55-9D9E45EF8704}" type="sibTrans" cxnId="{85B6000C-BE05-4B21-85C3-BF00B7F76A2B}">
      <dgm:prSet/>
      <dgm:spPr/>
      <dgm:t>
        <a:bodyPr/>
        <a:lstStyle/>
        <a:p>
          <a:endParaRPr lang="en-US"/>
        </a:p>
      </dgm:t>
    </dgm:pt>
    <dgm:pt modelId="{25862DE0-6FE2-4A5F-A30B-A8C68AA753B9}">
      <dgm:prSet/>
      <dgm:spPr/>
      <dgm:t>
        <a:bodyPr/>
        <a:lstStyle/>
        <a:p>
          <a:r>
            <a:rPr lang="en-US" dirty="0"/>
            <a:t>What efforts has the agency made to be a reflection of the community they serve?</a:t>
          </a:r>
        </a:p>
      </dgm:t>
    </dgm:pt>
    <dgm:pt modelId="{FFEC05DE-E673-4287-94FD-862F4DD2344D}" type="parTrans" cxnId="{957D9B39-C20C-48E8-82F8-5A05FD582B67}">
      <dgm:prSet/>
      <dgm:spPr/>
      <dgm:t>
        <a:bodyPr/>
        <a:lstStyle/>
        <a:p>
          <a:endParaRPr lang="en-US"/>
        </a:p>
      </dgm:t>
    </dgm:pt>
    <dgm:pt modelId="{D17ADA3A-4569-4C1F-9DE7-B91D2E491DE9}" type="sibTrans" cxnId="{957D9B39-C20C-48E8-82F8-5A05FD582B67}">
      <dgm:prSet/>
      <dgm:spPr/>
      <dgm:t>
        <a:bodyPr/>
        <a:lstStyle/>
        <a:p>
          <a:endParaRPr lang="en-US"/>
        </a:p>
      </dgm:t>
    </dgm:pt>
    <dgm:pt modelId="{6B8866F3-E599-4122-8306-72114C95D405}">
      <dgm:prSet/>
      <dgm:spPr/>
      <dgm:t>
        <a:bodyPr/>
        <a:lstStyle/>
        <a:p>
          <a:r>
            <a:rPr lang="en-US" dirty="0"/>
            <a:t>Successes and failures in the process from the current year.</a:t>
          </a:r>
        </a:p>
      </dgm:t>
    </dgm:pt>
    <dgm:pt modelId="{A2CF2517-32B9-4D79-9CDC-83AFF29E4DE8}" type="parTrans" cxnId="{F1BDD55A-FAA6-433A-9121-C29507F7A3F9}">
      <dgm:prSet/>
      <dgm:spPr/>
      <dgm:t>
        <a:bodyPr/>
        <a:lstStyle/>
        <a:p>
          <a:endParaRPr lang="en-US"/>
        </a:p>
      </dgm:t>
    </dgm:pt>
    <dgm:pt modelId="{43F393E3-EEA9-4360-A949-FC0ED61420CE}" type="sibTrans" cxnId="{F1BDD55A-FAA6-433A-9121-C29507F7A3F9}">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CDB50D8B-27CA-4A99-A41D-611F1406C9FC}" type="pres">
      <dgm:prSet presAssocID="{1F69AE25-E583-47A9-AE36-D4EB2A796391}" presName="parentText" presStyleLbl="node1" presStyleIdx="0" presStyleCnt="6">
        <dgm:presLayoutVars>
          <dgm:chMax val="0"/>
          <dgm:bulletEnabled val="1"/>
        </dgm:presLayoutVars>
      </dgm:prSet>
      <dgm:spPr/>
    </dgm:pt>
    <dgm:pt modelId="{51E4DD6F-C4E6-4D66-A384-4897FAABAE16}" type="pres">
      <dgm:prSet presAssocID="{AD44F423-70A5-4E96-A8A4-447C59A71860}" presName="spacer" presStyleCnt="0"/>
      <dgm:spPr/>
    </dgm:pt>
    <dgm:pt modelId="{E1BF210C-ED5A-4BA9-86CF-F77487779D32}" type="pres">
      <dgm:prSet presAssocID="{795EBF47-522B-4382-ACA7-2C8CEBD796DF}" presName="parentText" presStyleLbl="node1" presStyleIdx="1" presStyleCnt="6">
        <dgm:presLayoutVars>
          <dgm:chMax val="0"/>
          <dgm:bulletEnabled val="1"/>
        </dgm:presLayoutVars>
      </dgm:prSet>
      <dgm:spPr/>
    </dgm:pt>
    <dgm:pt modelId="{F7725574-FBEF-4AE0-9E4B-6E7CFA305641}" type="pres">
      <dgm:prSet presAssocID="{6FF31036-E329-42D3-868E-59C0DD66D272}" presName="spacer" presStyleCnt="0"/>
      <dgm:spPr/>
    </dgm:pt>
    <dgm:pt modelId="{47B29F9E-D5D7-4F5C-A081-3BABEC23CBAF}" type="pres">
      <dgm:prSet presAssocID="{7B1327F5-4C84-4A9D-9C9A-F0AB36D3C1C1}" presName="parentText" presStyleLbl="node1" presStyleIdx="2" presStyleCnt="6">
        <dgm:presLayoutVars>
          <dgm:chMax val="0"/>
          <dgm:bulletEnabled val="1"/>
        </dgm:presLayoutVars>
      </dgm:prSet>
      <dgm:spPr/>
    </dgm:pt>
    <dgm:pt modelId="{BF2A148E-CD25-4CE9-A703-372BDDCC9FAF}" type="pres">
      <dgm:prSet presAssocID="{7F516296-C84E-4AFA-B2E9-CF17BF45135F}" presName="spacer" presStyleCnt="0"/>
      <dgm:spPr/>
    </dgm:pt>
    <dgm:pt modelId="{64C59881-7E50-4158-9AA6-E110EDF4CF41}" type="pres">
      <dgm:prSet presAssocID="{F1E6B7FE-EA19-4202-8110-A3E8B42EB386}" presName="parentText" presStyleLbl="node1" presStyleIdx="3" presStyleCnt="6">
        <dgm:presLayoutVars>
          <dgm:chMax val="0"/>
          <dgm:bulletEnabled val="1"/>
        </dgm:presLayoutVars>
      </dgm:prSet>
      <dgm:spPr/>
    </dgm:pt>
    <dgm:pt modelId="{6BF31BBF-059B-4109-B84E-D58123A1B28D}" type="pres">
      <dgm:prSet presAssocID="{19BE733F-AAB9-4590-BF55-9D9E45EF8704}" presName="spacer" presStyleCnt="0"/>
      <dgm:spPr/>
    </dgm:pt>
    <dgm:pt modelId="{413ED8D0-935E-4FF2-9DF0-F84C67CEBC3A}" type="pres">
      <dgm:prSet presAssocID="{25862DE0-6FE2-4A5F-A30B-A8C68AA753B9}" presName="parentText" presStyleLbl="node1" presStyleIdx="4" presStyleCnt="6">
        <dgm:presLayoutVars>
          <dgm:chMax val="0"/>
          <dgm:bulletEnabled val="1"/>
        </dgm:presLayoutVars>
      </dgm:prSet>
      <dgm:spPr/>
    </dgm:pt>
    <dgm:pt modelId="{3B691D8F-23F8-48AE-A764-4A4655617CC2}" type="pres">
      <dgm:prSet presAssocID="{D17ADA3A-4569-4C1F-9DE7-B91D2E491DE9}" presName="spacer" presStyleCnt="0"/>
      <dgm:spPr/>
    </dgm:pt>
    <dgm:pt modelId="{D92F804A-7262-4252-B175-0E2F793D334B}" type="pres">
      <dgm:prSet presAssocID="{6B8866F3-E599-4122-8306-72114C95D405}" presName="parentText" presStyleLbl="node1" presStyleIdx="5" presStyleCnt="6">
        <dgm:presLayoutVars>
          <dgm:chMax val="0"/>
          <dgm:bulletEnabled val="1"/>
        </dgm:presLayoutVars>
      </dgm:prSet>
      <dgm:spPr/>
    </dgm:pt>
  </dgm:ptLst>
  <dgm:cxnLst>
    <dgm:cxn modelId="{85B6000C-BE05-4B21-85C3-BF00B7F76A2B}" srcId="{8EA381E5-FE6E-459E-98AF-083038FFCAF1}" destId="{F1E6B7FE-EA19-4202-8110-A3E8B42EB386}" srcOrd="3" destOrd="0" parTransId="{1477A1B7-9E1F-409C-B188-FD127D763671}" sibTransId="{19BE733F-AAB9-4590-BF55-9D9E45EF8704}"/>
    <dgm:cxn modelId="{0F636631-ADAA-4EDB-A32B-9421431BFAA6}" type="presOf" srcId="{7B1327F5-4C84-4A9D-9C9A-F0AB36D3C1C1}" destId="{47B29F9E-D5D7-4F5C-A081-3BABEC23CBAF}" srcOrd="0" destOrd="0" presId="urn:microsoft.com/office/officeart/2005/8/layout/vList2"/>
    <dgm:cxn modelId="{957D9B39-C20C-48E8-82F8-5A05FD582B67}" srcId="{8EA381E5-FE6E-459E-98AF-083038FFCAF1}" destId="{25862DE0-6FE2-4A5F-A30B-A8C68AA753B9}" srcOrd="4" destOrd="0" parTransId="{FFEC05DE-E673-4287-94FD-862F4DD2344D}" sibTransId="{D17ADA3A-4569-4C1F-9DE7-B91D2E491DE9}"/>
    <dgm:cxn modelId="{65476E61-2806-4B60-9B49-A9EB60D8BA41}" type="presOf" srcId="{1F69AE25-E583-47A9-AE36-D4EB2A796391}" destId="{CDB50D8B-27CA-4A99-A41D-611F1406C9FC}" srcOrd="0" destOrd="0" presId="urn:microsoft.com/office/officeart/2005/8/layout/vList2"/>
    <dgm:cxn modelId="{FCD84444-B40A-4B3F-98CB-78E4E3BF1501}" srcId="{8EA381E5-FE6E-459E-98AF-083038FFCAF1}" destId="{795EBF47-522B-4382-ACA7-2C8CEBD796DF}" srcOrd="1" destOrd="0" parTransId="{A22EE4C1-A9EC-4356-991B-FAF0F31D87D6}" sibTransId="{6FF31036-E329-42D3-868E-59C0DD66D272}"/>
    <dgm:cxn modelId="{DA8F7B57-80C6-4CA4-B2BD-B1B623968D84}" type="presOf" srcId="{25862DE0-6FE2-4A5F-A30B-A8C68AA753B9}" destId="{413ED8D0-935E-4FF2-9DF0-F84C67CEBC3A}" srcOrd="0" destOrd="0" presId="urn:microsoft.com/office/officeart/2005/8/layout/vList2"/>
    <dgm:cxn modelId="{F1BDD55A-FAA6-433A-9121-C29507F7A3F9}" srcId="{8EA381E5-FE6E-459E-98AF-083038FFCAF1}" destId="{6B8866F3-E599-4122-8306-72114C95D405}" srcOrd="5" destOrd="0" parTransId="{A2CF2517-32B9-4D79-9CDC-83AFF29E4DE8}" sibTransId="{43F393E3-EEA9-4360-A949-FC0ED61420CE}"/>
    <dgm:cxn modelId="{9420EF7E-7B37-43E2-8F89-A468632CE18B}" type="presOf" srcId="{8EA381E5-FE6E-459E-98AF-083038FFCAF1}" destId="{67F2998F-7055-40AB-B826-A4E43A8CF4DE}" srcOrd="0" destOrd="0" presId="urn:microsoft.com/office/officeart/2005/8/layout/vList2"/>
    <dgm:cxn modelId="{CC96C882-EB8D-46B5-8D16-E0719E9228AE}" srcId="{8EA381E5-FE6E-459E-98AF-083038FFCAF1}" destId="{7B1327F5-4C84-4A9D-9C9A-F0AB36D3C1C1}" srcOrd="2" destOrd="0" parTransId="{605F7928-9C94-4680-9B22-C7DE75FF1D87}" sibTransId="{7F516296-C84E-4AFA-B2E9-CF17BF45135F}"/>
    <dgm:cxn modelId="{C74E768F-C0C4-4753-80C1-C3FD67D22581}" type="presOf" srcId="{F1E6B7FE-EA19-4202-8110-A3E8B42EB386}" destId="{64C59881-7E50-4158-9AA6-E110EDF4CF41}" srcOrd="0" destOrd="0" presId="urn:microsoft.com/office/officeart/2005/8/layout/vList2"/>
    <dgm:cxn modelId="{ADC518A0-8A5A-40D7-B58A-FD1D6A8F17A2}" srcId="{8EA381E5-FE6E-459E-98AF-083038FFCAF1}" destId="{1F69AE25-E583-47A9-AE36-D4EB2A796391}" srcOrd="0" destOrd="0" parTransId="{1B408F1A-6E69-4E3B-840D-F78C43878792}" sibTransId="{AD44F423-70A5-4E96-A8A4-447C59A71860}"/>
    <dgm:cxn modelId="{1238A6C4-0211-4378-8538-AA9F86E5EADA}" type="presOf" srcId="{795EBF47-522B-4382-ACA7-2C8CEBD796DF}" destId="{E1BF210C-ED5A-4BA9-86CF-F77487779D32}" srcOrd="0" destOrd="0" presId="urn:microsoft.com/office/officeart/2005/8/layout/vList2"/>
    <dgm:cxn modelId="{367A68EF-12B0-4476-85CE-349B684ACA33}" type="presOf" srcId="{6B8866F3-E599-4122-8306-72114C95D405}" destId="{D92F804A-7262-4252-B175-0E2F793D334B}" srcOrd="0" destOrd="0" presId="urn:microsoft.com/office/officeart/2005/8/layout/vList2"/>
    <dgm:cxn modelId="{DEB3D620-3B69-4B98-8C30-010C3A90B455}" type="presParOf" srcId="{67F2998F-7055-40AB-B826-A4E43A8CF4DE}" destId="{CDB50D8B-27CA-4A99-A41D-611F1406C9FC}" srcOrd="0" destOrd="0" presId="urn:microsoft.com/office/officeart/2005/8/layout/vList2"/>
    <dgm:cxn modelId="{A1135D55-B11E-4C49-8704-A7BA901062F2}" type="presParOf" srcId="{67F2998F-7055-40AB-B826-A4E43A8CF4DE}" destId="{51E4DD6F-C4E6-4D66-A384-4897FAABAE16}" srcOrd="1" destOrd="0" presId="urn:microsoft.com/office/officeart/2005/8/layout/vList2"/>
    <dgm:cxn modelId="{CDEABA86-3737-4C28-BC94-1871941DF8F5}" type="presParOf" srcId="{67F2998F-7055-40AB-B826-A4E43A8CF4DE}" destId="{E1BF210C-ED5A-4BA9-86CF-F77487779D32}" srcOrd="2" destOrd="0" presId="urn:microsoft.com/office/officeart/2005/8/layout/vList2"/>
    <dgm:cxn modelId="{A14F5860-275C-4EAA-BEE1-FFA30ED05729}" type="presParOf" srcId="{67F2998F-7055-40AB-B826-A4E43A8CF4DE}" destId="{F7725574-FBEF-4AE0-9E4B-6E7CFA305641}" srcOrd="3" destOrd="0" presId="urn:microsoft.com/office/officeart/2005/8/layout/vList2"/>
    <dgm:cxn modelId="{B62B20CA-E919-4D24-8556-A2CC9FBA8690}" type="presParOf" srcId="{67F2998F-7055-40AB-B826-A4E43A8CF4DE}" destId="{47B29F9E-D5D7-4F5C-A081-3BABEC23CBAF}" srcOrd="4" destOrd="0" presId="urn:microsoft.com/office/officeart/2005/8/layout/vList2"/>
    <dgm:cxn modelId="{A14E432F-5B34-46C1-9ED1-517852A5D7B7}" type="presParOf" srcId="{67F2998F-7055-40AB-B826-A4E43A8CF4DE}" destId="{BF2A148E-CD25-4CE9-A703-372BDDCC9FAF}" srcOrd="5" destOrd="0" presId="urn:microsoft.com/office/officeart/2005/8/layout/vList2"/>
    <dgm:cxn modelId="{FA4099A9-42CA-43D2-95EF-B0795A611AE2}" type="presParOf" srcId="{67F2998F-7055-40AB-B826-A4E43A8CF4DE}" destId="{64C59881-7E50-4158-9AA6-E110EDF4CF41}" srcOrd="6" destOrd="0" presId="urn:microsoft.com/office/officeart/2005/8/layout/vList2"/>
    <dgm:cxn modelId="{395372FE-DD5F-4695-8AC3-80831237B0C7}" type="presParOf" srcId="{67F2998F-7055-40AB-B826-A4E43A8CF4DE}" destId="{6BF31BBF-059B-4109-B84E-D58123A1B28D}" srcOrd="7" destOrd="0" presId="urn:microsoft.com/office/officeart/2005/8/layout/vList2"/>
    <dgm:cxn modelId="{F2E93DA6-9358-4C3E-99F5-836685D634EB}" type="presParOf" srcId="{67F2998F-7055-40AB-B826-A4E43A8CF4DE}" destId="{413ED8D0-935E-4FF2-9DF0-F84C67CEBC3A}" srcOrd="8" destOrd="0" presId="urn:microsoft.com/office/officeart/2005/8/layout/vList2"/>
    <dgm:cxn modelId="{295F1823-2151-4D6F-BDA7-69B0E1CBE840}" type="presParOf" srcId="{67F2998F-7055-40AB-B826-A4E43A8CF4DE}" destId="{3B691D8F-23F8-48AE-A764-4A4655617CC2}" srcOrd="9" destOrd="0" presId="urn:microsoft.com/office/officeart/2005/8/layout/vList2"/>
    <dgm:cxn modelId="{EFF537F1-7133-4547-882B-A96482F97C2C}" type="presParOf" srcId="{67F2998F-7055-40AB-B826-A4E43A8CF4DE}" destId="{D92F804A-7262-4252-B175-0E2F793D334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F998813-8DB9-48A8-A815-89EE91F7C8C8}">
      <dgm:prSet/>
      <dgm:spPr/>
      <dgm:t>
        <a:bodyPr/>
        <a:lstStyle/>
        <a:p>
          <a:r>
            <a:rPr lang="en-US" dirty="0"/>
            <a:t>Potential factors that hinder police recruitment</a:t>
          </a:r>
        </a:p>
      </dgm:t>
    </dgm:pt>
    <dgm:pt modelId="{8C0E4C3D-3EE8-4EB5-B92F-9F48F75E167E}" type="parTrans" cxnId="{0161BA23-B68D-4298-80BA-4D44AEB3FF13}">
      <dgm:prSet/>
      <dgm:spPr/>
      <dgm:t>
        <a:bodyPr/>
        <a:lstStyle/>
        <a:p>
          <a:endParaRPr lang="en-US"/>
        </a:p>
      </dgm:t>
    </dgm:pt>
    <dgm:pt modelId="{13F5E176-1510-480A-A043-5E7F91024A71}" type="sibTrans" cxnId="{0161BA23-B68D-4298-80BA-4D44AEB3FF13}">
      <dgm:prSet/>
      <dgm:spPr/>
      <dgm:t>
        <a:bodyPr/>
        <a:lstStyle/>
        <a:p>
          <a:endParaRPr lang="en-US"/>
        </a:p>
      </dgm:t>
    </dgm:pt>
    <dgm:pt modelId="{F7F559D5-9FBE-4B80-A88B-F45B4B4BAECF}">
      <dgm:prSet/>
      <dgm:spPr/>
      <dgm:t>
        <a:bodyPr/>
        <a:lstStyle/>
        <a:p>
          <a:r>
            <a:rPr lang="en-US" dirty="0"/>
            <a:t>Nature of the job</a:t>
          </a:r>
        </a:p>
      </dgm:t>
    </dgm:pt>
    <dgm:pt modelId="{0BE2205A-8CB3-44BC-A377-A03E922A49EB}" type="parTrans" cxnId="{50E7DE95-C0E2-4950-AC5C-EFFF29A14793}">
      <dgm:prSet/>
      <dgm:spPr/>
      <dgm:t>
        <a:bodyPr/>
        <a:lstStyle/>
        <a:p>
          <a:endParaRPr lang="en-US"/>
        </a:p>
      </dgm:t>
    </dgm:pt>
    <dgm:pt modelId="{6ABE9F07-9E0F-4CE5-A3AD-D35E09B761D2}" type="sibTrans" cxnId="{50E7DE95-C0E2-4950-AC5C-EFFF29A14793}">
      <dgm:prSet/>
      <dgm:spPr/>
      <dgm:t>
        <a:bodyPr/>
        <a:lstStyle/>
        <a:p>
          <a:endParaRPr lang="en-US"/>
        </a:p>
      </dgm:t>
    </dgm:pt>
    <dgm:pt modelId="{0F16C9FB-AD97-41A8-80DC-86A6CCD1C300}">
      <dgm:prSet/>
      <dgm:spPr/>
      <dgm:t>
        <a:bodyPr/>
        <a:lstStyle/>
        <a:p>
          <a:r>
            <a:rPr lang="en-US" dirty="0"/>
            <a:t>Shortage of role models in underrepresentation of women and minorities</a:t>
          </a:r>
        </a:p>
      </dgm:t>
    </dgm:pt>
    <dgm:pt modelId="{B138FEB9-A920-46D8-B32F-6F05E2A02B93}" type="parTrans" cxnId="{8272815D-2E45-4A24-BE8D-A1177AD999E1}">
      <dgm:prSet/>
      <dgm:spPr/>
      <dgm:t>
        <a:bodyPr/>
        <a:lstStyle/>
        <a:p>
          <a:endParaRPr lang="en-US"/>
        </a:p>
      </dgm:t>
    </dgm:pt>
    <dgm:pt modelId="{9021B696-2E88-43FE-B4EE-1FDA9731EF80}" type="sibTrans" cxnId="{8272815D-2E45-4A24-BE8D-A1177AD999E1}">
      <dgm:prSet/>
      <dgm:spPr/>
      <dgm:t>
        <a:bodyPr/>
        <a:lstStyle/>
        <a:p>
          <a:endParaRPr lang="en-US"/>
        </a:p>
      </dgm:t>
    </dgm:pt>
    <dgm:pt modelId="{223A6CD3-2F74-4FEB-959D-C774B184CCF6}">
      <dgm:prSet/>
      <dgm:spPr/>
      <dgm:t>
        <a:bodyPr/>
        <a:lstStyle/>
        <a:p>
          <a:r>
            <a:rPr lang="en-US" dirty="0"/>
            <a:t>Budget</a:t>
          </a:r>
        </a:p>
      </dgm:t>
    </dgm:pt>
    <dgm:pt modelId="{2159E4C6-C5CE-4224-BD1B-1CD54002A4A3}" type="parTrans" cxnId="{98B57D80-6A67-49D2-BFDA-1A9F0CD07714}">
      <dgm:prSet/>
      <dgm:spPr/>
      <dgm:t>
        <a:bodyPr/>
        <a:lstStyle/>
        <a:p>
          <a:endParaRPr lang="en-US"/>
        </a:p>
      </dgm:t>
    </dgm:pt>
    <dgm:pt modelId="{1291364B-D58F-46A1-A9EA-7678A6AE4A62}" type="sibTrans" cxnId="{98B57D80-6A67-49D2-BFDA-1A9F0CD07714}">
      <dgm:prSet/>
      <dgm:spPr/>
      <dgm:t>
        <a:bodyPr/>
        <a:lstStyle/>
        <a:p>
          <a:endParaRPr lang="en-US"/>
        </a:p>
      </dgm:t>
    </dgm:pt>
    <dgm:pt modelId="{75A5EA1C-3A80-4771-928F-50682BB81780}">
      <dgm:prSet/>
      <dgm:spPr/>
      <dgm:t>
        <a:bodyPr/>
        <a:lstStyle/>
        <a:p>
          <a:r>
            <a:rPr lang="en-US" dirty="0"/>
            <a:t>Staffing</a:t>
          </a:r>
        </a:p>
      </dgm:t>
    </dgm:pt>
    <dgm:pt modelId="{67B8747C-602C-477B-9ECC-E17DC52C5D73}" type="parTrans" cxnId="{B7655ECC-E73B-4FBE-B6DC-0B9E769297DE}">
      <dgm:prSet/>
      <dgm:spPr/>
      <dgm:t>
        <a:bodyPr/>
        <a:lstStyle/>
        <a:p>
          <a:endParaRPr lang="en-US"/>
        </a:p>
      </dgm:t>
    </dgm:pt>
    <dgm:pt modelId="{E8134444-6EFE-43C9-9472-C6D65E23442B}" type="sibTrans" cxnId="{B7655ECC-E73B-4FBE-B6DC-0B9E769297DE}">
      <dgm:prSet/>
      <dgm:spPr/>
      <dgm:t>
        <a:bodyPr/>
        <a:lstStyle/>
        <a:p>
          <a:endParaRPr lang="en-US"/>
        </a:p>
      </dgm:t>
    </dgm:pt>
    <dgm:pt modelId="{7718EC88-4FA1-4290-94B1-154463CD083C}">
      <dgm:prSet/>
      <dgm:spPr/>
      <dgm:t>
        <a:bodyPr/>
        <a:lstStyle/>
        <a:p>
          <a:r>
            <a:rPr lang="en-US" dirty="0"/>
            <a:t>Time between initial applicant interest and job offer</a:t>
          </a:r>
        </a:p>
      </dgm:t>
    </dgm:pt>
    <dgm:pt modelId="{80EBFD3D-030C-4F36-A787-47A1A0604224}" type="parTrans" cxnId="{B3C370D1-E8A2-4142-BEBF-ABEB77215A19}">
      <dgm:prSet/>
      <dgm:spPr/>
      <dgm:t>
        <a:bodyPr/>
        <a:lstStyle/>
        <a:p>
          <a:endParaRPr lang="en-US"/>
        </a:p>
      </dgm:t>
    </dgm:pt>
    <dgm:pt modelId="{2239D9D3-C37C-412B-8AA3-5F74BEFC2517}" type="sibTrans" cxnId="{B3C370D1-E8A2-4142-BEBF-ABEB77215A19}">
      <dgm:prSet/>
      <dgm:spPr/>
      <dgm:t>
        <a:bodyPr/>
        <a:lstStyle/>
        <a:p>
          <a:endParaRPr lang="en-US"/>
        </a:p>
      </dgm:t>
    </dgm:pt>
    <dgm:pt modelId="{95ED1365-17A8-47B3-AF87-AF35BA80F2AF}">
      <dgm:prSet/>
      <dgm:spPr/>
      <dgm:t>
        <a:bodyPr/>
        <a:lstStyle/>
        <a:p>
          <a:r>
            <a:rPr lang="en-US" dirty="0"/>
            <a:t>Agency’s policies and directives</a:t>
          </a:r>
        </a:p>
      </dgm:t>
    </dgm:pt>
    <dgm:pt modelId="{B22D53B4-4AC2-4DD1-8170-5BD0B95422E0}" type="parTrans" cxnId="{3FF68803-3AE4-4A7D-9356-C65EEC13A0F1}">
      <dgm:prSet/>
      <dgm:spPr/>
      <dgm:t>
        <a:bodyPr/>
        <a:lstStyle/>
        <a:p>
          <a:endParaRPr lang="en-US"/>
        </a:p>
      </dgm:t>
    </dgm:pt>
    <dgm:pt modelId="{7CA3154C-8CF7-4836-9F97-10E1F56EEE4D}" type="sibTrans" cxnId="{3FF68803-3AE4-4A7D-9356-C65EEC13A0F1}">
      <dgm:prSet/>
      <dgm:spPr/>
      <dgm:t>
        <a:bodyPr/>
        <a:lstStyle/>
        <a:p>
          <a:endParaRPr lang="en-US"/>
        </a:p>
      </dgm:t>
    </dgm:pt>
    <dgm:pt modelId="{7B162D75-2D5A-4381-8199-9BD2587DF47A}">
      <dgm:prSet/>
      <dgm:spPr/>
      <dgm:t>
        <a:bodyPr/>
        <a:lstStyle/>
        <a:p>
          <a:r>
            <a:rPr lang="en-US" dirty="0"/>
            <a:t>Inadequate advertising/promotion of agency and hiring initiatives</a:t>
          </a:r>
        </a:p>
      </dgm:t>
    </dgm:pt>
    <dgm:pt modelId="{070971B3-6B95-4450-8A06-CF205AF80FE9}" type="parTrans" cxnId="{FCC78D44-F234-4C14-ADCF-0468B77EA793}">
      <dgm:prSet/>
      <dgm:spPr/>
      <dgm:t>
        <a:bodyPr/>
        <a:lstStyle/>
        <a:p>
          <a:endParaRPr lang="en-US"/>
        </a:p>
      </dgm:t>
    </dgm:pt>
    <dgm:pt modelId="{80305790-E322-4B57-A735-763577E3A6CC}" type="sibTrans" cxnId="{FCC78D44-F234-4C14-ADCF-0468B77EA793}">
      <dgm:prSet/>
      <dgm:spPr/>
      <dgm:t>
        <a:bodyPr/>
        <a:lstStyle/>
        <a:p>
          <a:endParaRPr lang="en-US"/>
        </a:p>
      </dgm:t>
    </dgm:pt>
    <dgm:pt modelId="{E5960807-C7E2-4A60-8B78-90B8079F1873}">
      <dgm:prSet/>
      <dgm:spPr/>
      <dgm:t>
        <a:bodyPr/>
        <a:lstStyle/>
        <a:p>
          <a:r>
            <a:rPr lang="en-US" dirty="0"/>
            <a:t>Perceptions of low pay and benefits in some agencies</a:t>
          </a:r>
        </a:p>
      </dgm:t>
    </dgm:pt>
    <dgm:pt modelId="{BE7A5BE1-5D3A-4F66-86BB-D82480F63335}" type="parTrans" cxnId="{5ADAFDE7-1415-47BD-8828-6DE4CA6F796F}">
      <dgm:prSet/>
      <dgm:spPr/>
      <dgm:t>
        <a:bodyPr/>
        <a:lstStyle/>
        <a:p>
          <a:endParaRPr lang="en-US"/>
        </a:p>
      </dgm:t>
    </dgm:pt>
    <dgm:pt modelId="{6B869770-3C62-4808-BE1A-0560B81DAA82}" type="sibTrans" cxnId="{5ADAFDE7-1415-47BD-8828-6DE4CA6F796F}">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A7C71FF2-A509-479C-BEF9-90F182D9008F}" type="pres">
      <dgm:prSet presAssocID="{3F998813-8DB9-48A8-A815-89EE91F7C8C8}" presName="parentText" presStyleLbl="node1" presStyleIdx="0" presStyleCnt="9">
        <dgm:presLayoutVars>
          <dgm:chMax val="0"/>
          <dgm:bulletEnabled val="1"/>
        </dgm:presLayoutVars>
      </dgm:prSet>
      <dgm:spPr/>
    </dgm:pt>
    <dgm:pt modelId="{AEF4C08C-979E-4291-8E61-3F08078E8FB8}" type="pres">
      <dgm:prSet presAssocID="{13F5E176-1510-480A-A043-5E7F91024A71}" presName="spacer" presStyleCnt="0"/>
      <dgm:spPr/>
    </dgm:pt>
    <dgm:pt modelId="{C8E5A732-8B20-47D5-AE70-8A5FABEA226C}" type="pres">
      <dgm:prSet presAssocID="{F7F559D5-9FBE-4B80-A88B-F45B4B4BAECF}" presName="parentText" presStyleLbl="node1" presStyleIdx="1" presStyleCnt="9">
        <dgm:presLayoutVars>
          <dgm:chMax val="0"/>
          <dgm:bulletEnabled val="1"/>
        </dgm:presLayoutVars>
      </dgm:prSet>
      <dgm:spPr/>
    </dgm:pt>
    <dgm:pt modelId="{5BB7A633-A8F9-49CC-82CF-2044ACE53BC5}" type="pres">
      <dgm:prSet presAssocID="{6ABE9F07-9E0F-4CE5-A3AD-D35E09B761D2}" presName="spacer" presStyleCnt="0"/>
      <dgm:spPr/>
    </dgm:pt>
    <dgm:pt modelId="{16BD583D-D4BD-46FE-AFFD-94A9ECE6D7EB}" type="pres">
      <dgm:prSet presAssocID="{0F16C9FB-AD97-41A8-80DC-86A6CCD1C300}" presName="parentText" presStyleLbl="node1" presStyleIdx="2" presStyleCnt="9">
        <dgm:presLayoutVars>
          <dgm:chMax val="0"/>
          <dgm:bulletEnabled val="1"/>
        </dgm:presLayoutVars>
      </dgm:prSet>
      <dgm:spPr/>
    </dgm:pt>
    <dgm:pt modelId="{3BCB79FD-DFB2-4328-8CCC-37C04BE0D7F2}" type="pres">
      <dgm:prSet presAssocID="{9021B696-2E88-43FE-B4EE-1FDA9731EF80}" presName="spacer" presStyleCnt="0"/>
      <dgm:spPr/>
    </dgm:pt>
    <dgm:pt modelId="{1B6A08D3-6BBC-4759-AC09-E686AC046295}" type="pres">
      <dgm:prSet presAssocID="{223A6CD3-2F74-4FEB-959D-C774B184CCF6}" presName="parentText" presStyleLbl="node1" presStyleIdx="3" presStyleCnt="9">
        <dgm:presLayoutVars>
          <dgm:chMax val="0"/>
          <dgm:bulletEnabled val="1"/>
        </dgm:presLayoutVars>
      </dgm:prSet>
      <dgm:spPr/>
    </dgm:pt>
    <dgm:pt modelId="{2277EAE0-F390-461D-A287-AADCEBDB19BC}" type="pres">
      <dgm:prSet presAssocID="{1291364B-D58F-46A1-A9EA-7678A6AE4A62}" presName="spacer" presStyleCnt="0"/>
      <dgm:spPr/>
    </dgm:pt>
    <dgm:pt modelId="{1E2B4B54-5D45-4925-AB4E-53D8865A4491}" type="pres">
      <dgm:prSet presAssocID="{75A5EA1C-3A80-4771-928F-50682BB81780}" presName="parentText" presStyleLbl="node1" presStyleIdx="4" presStyleCnt="9">
        <dgm:presLayoutVars>
          <dgm:chMax val="0"/>
          <dgm:bulletEnabled val="1"/>
        </dgm:presLayoutVars>
      </dgm:prSet>
      <dgm:spPr/>
    </dgm:pt>
    <dgm:pt modelId="{993B0963-6533-4983-8062-937A2E8A3636}" type="pres">
      <dgm:prSet presAssocID="{E8134444-6EFE-43C9-9472-C6D65E23442B}" presName="spacer" presStyleCnt="0"/>
      <dgm:spPr/>
    </dgm:pt>
    <dgm:pt modelId="{7C69B91A-93D9-4180-AADE-A621D9568B61}" type="pres">
      <dgm:prSet presAssocID="{7718EC88-4FA1-4290-94B1-154463CD083C}" presName="parentText" presStyleLbl="node1" presStyleIdx="5" presStyleCnt="9">
        <dgm:presLayoutVars>
          <dgm:chMax val="0"/>
          <dgm:bulletEnabled val="1"/>
        </dgm:presLayoutVars>
      </dgm:prSet>
      <dgm:spPr/>
    </dgm:pt>
    <dgm:pt modelId="{27118095-A640-4A6A-83C4-7BE3E0A49B08}" type="pres">
      <dgm:prSet presAssocID="{2239D9D3-C37C-412B-8AA3-5F74BEFC2517}" presName="spacer" presStyleCnt="0"/>
      <dgm:spPr/>
    </dgm:pt>
    <dgm:pt modelId="{55BC2E2C-BF27-44FD-B69B-7AFC5AAA6382}" type="pres">
      <dgm:prSet presAssocID="{95ED1365-17A8-47B3-AF87-AF35BA80F2AF}" presName="parentText" presStyleLbl="node1" presStyleIdx="6" presStyleCnt="9">
        <dgm:presLayoutVars>
          <dgm:chMax val="0"/>
          <dgm:bulletEnabled val="1"/>
        </dgm:presLayoutVars>
      </dgm:prSet>
      <dgm:spPr/>
    </dgm:pt>
    <dgm:pt modelId="{0B8C4B67-1E19-4666-9303-6CC567DE7C91}" type="pres">
      <dgm:prSet presAssocID="{7CA3154C-8CF7-4836-9F97-10E1F56EEE4D}" presName="spacer" presStyleCnt="0"/>
      <dgm:spPr/>
    </dgm:pt>
    <dgm:pt modelId="{64872A4D-9ACE-49AC-9171-1AC5EB2D0D5F}" type="pres">
      <dgm:prSet presAssocID="{7B162D75-2D5A-4381-8199-9BD2587DF47A}" presName="parentText" presStyleLbl="node1" presStyleIdx="7" presStyleCnt="9">
        <dgm:presLayoutVars>
          <dgm:chMax val="0"/>
          <dgm:bulletEnabled val="1"/>
        </dgm:presLayoutVars>
      </dgm:prSet>
      <dgm:spPr/>
    </dgm:pt>
    <dgm:pt modelId="{CB1B6344-2667-41C6-8DDA-30873C8C3D3E}" type="pres">
      <dgm:prSet presAssocID="{80305790-E322-4B57-A735-763577E3A6CC}" presName="spacer" presStyleCnt="0"/>
      <dgm:spPr/>
    </dgm:pt>
    <dgm:pt modelId="{DA783272-D53B-4F3D-A72C-7DCEB0AD7895}" type="pres">
      <dgm:prSet presAssocID="{E5960807-C7E2-4A60-8B78-90B8079F1873}" presName="parentText" presStyleLbl="node1" presStyleIdx="8" presStyleCnt="9">
        <dgm:presLayoutVars>
          <dgm:chMax val="0"/>
          <dgm:bulletEnabled val="1"/>
        </dgm:presLayoutVars>
      </dgm:prSet>
      <dgm:spPr/>
    </dgm:pt>
  </dgm:ptLst>
  <dgm:cxnLst>
    <dgm:cxn modelId="{3FF68803-3AE4-4A7D-9356-C65EEC13A0F1}" srcId="{8EA381E5-FE6E-459E-98AF-083038FFCAF1}" destId="{95ED1365-17A8-47B3-AF87-AF35BA80F2AF}" srcOrd="6" destOrd="0" parTransId="{B22D53B4-4AC2-4DD1-8170-5BD0B95422E0}" sibTransId="{7CA3154C-8CF7-4836-9F97-10E1F56EEE4D}"/>
    <dgm:cxn modelId="{EE7AD406-F325-4611-B96E-7D5CE86D033C}" type="presOf" srcId="{7B162D75-2D5A-4381-8199-9BD2587DF47A}" destId="{64872A4D-9ACE-49AC-9171-1AC5EB2D0D5F}" srcOrd="0" destOrd="0" presId="urn:microsoft.com/office/officeart/2005/8/layout/vList2"/>
    <dgm:cxn modelId="{0161BA23-B68D-4298-80BA-4D44AEB3FF13}" srcId="{8EA381E5-FE6E-459E-98AF-083038FFCAF1}" destId="{3F998813-8DB9-48A8-A815-89EE91F7C8C8}" srcOrd="0" destOrd="0" parTransId="{8C0E4C3D-3EE8-4EB5-B92F-9F48F75E167E}" sibTransId="{13F5E176-1510-480A-A043-5E7F91024A71}"/>
    <dgm:cxn modelId="{8272815D-2E45-4A24-BE8D-A1177AD999E1}" srcId="{8EA381E5-FE6E-459E-98AF-083038FFCAF1}" destId="{0F16C9FB-AD97-41A8-80DC-86A6CCD1C300}" srcOrd="2" destOrd="0" parTransId="{B138FEB9-A920-46D8-B32F-6F05E2A02B93}" sibTransId="{9021B696-2E88-43FE-B4EE-1FDA9731EF80}"/>
    <dgm:cxn modelId="{1EAA1A5F-486D-4257-A588-FFEA78C010A5}" type="presOf" srcId="{7718EC88-4FA1-4290-94B1-154463CD083C}" destId="{7C69B91A-93D9-4180-AADE-A621D9568B61}" srcOrd="0" destOrd="0" presId="urn:microsoft.com/office/officeart/2005/8/layout/vList2"/>
    <dgm:cxn modelId="{FCC78D44-F234-4C14-ADCF-0468B77EA793}" srcId="{8EA381E5-FE6E-459E-98AF-083038FFCAF1}" destId="{7B162D75-2D5A-4381-8199-9BD2587DF47A}" srcOrd="7" destOrd="0" parTransId="{070971B3-6B95-4450-8A06-CF205AF80FE9}" sibTransId="{80305790-E322-4B57-A735-763577E3A6CC}"/>
    <dgm:cxn modelId="{4B48A74A-E90D-4763-ABCF-B3FCD8C694F1}" type="presOf" srcId="{95ED1365-17A8-47B3-AF87-AF35BA80F2AF}" destId="{55BC2E2C-BF27-44FD-B69B-7AFC5AAA6382}" srcOrd="0" destOrd="0" presId="urn:microsoft.com/office/officeart/2005/8/layout/vList2"/>
    <dgm:cxn modelId="{FBBF2550-1C4D-4C10-B203-B62644C0BCE5}" type="presOf" srcId="{75A5EA1C-3A80-4771-928F-50682BB81780}" destId="{1E2B4B54-5D45-4925-AB4E-53D8865A4491}" srcOrd="0" destOrd="0" presId="urn:microsoft.com/office/officeart/2005/8/layout/vList2"/>
    <dgm:cxn modelId="{B2E0EC53-8FB5-4F22-84F1-4A4D1D4F7C4C}" type="presOf" srcId="{E5960807-C7E2-4A60-8B78-90B8079F1873}" destId="{DA783272-D53B-4F3D-A72C-7DCEB0AD7895}" srcOrd="0" destOrd="0" presId="urn:microsoft.com/office/officeart/2005/8/layout/vList2"/>
    <dgm:cxn modelId="{74E9CD76-FA88-4B4F-B9D6-C72A06C845F8}" type="presOf" srcId="{3F998813-8DB9-48A8-A815-89EE91F7C8C8}" destId="{A7C71FF2-A509-479C-BEF9-90F182D9008F}" srcOrd="0" destOrd="0" presId="urn:microsoft.com/office/officeart/2005/8/layout/vList2"/>
    <dgm:cxn modelId="{14F1357D-2EAF-43ED-99BD-9FAC36683899}" type="presOf" srcId="{223A6CD3-2F74-4FEB-959D-C774B184CCF6}" destId="{1B6A08D3-6BBC-4759-AC09-E686AC046295}"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98B57D80-6A67-49D2-BFDA-1A9F0CD07714}" srcId="{8EA381E5-FE6E-459E-98AF-083038FFCAF1}" destId="{223A6CD3-2F74-4FEB-959D-C774B184CCF6}" srcOrd="3" destOrd="0" parTransId="{2159E4C6-C5CE-4224-BD1B-1CD54002A4A3}" sibTransId="{1291364B-D58F-46A1-A9EA-7678A6AE4A62}"/>
    <dgm:cxn modelId="{50E7DE95-C0E2-4950-AC5C-EFFF29A14793}" srcId="{8EA381E5-FE6E-459E-98AF-083038FFCAF1}" destId="{F7F559D5-9FBE-4B80-A88B-F45B4B4BAECF}" srcOrd="1" destOrd="0" parTransId="{0BE2205A-8CB3-44BC-A377-A03E922A49EB}" sibTransId="{6ABE9F07-9E0F-4CE5-A3AD-D35E09B761D2}"/>
    <dgm:cxn modelId="{B7655ECC-E73B-4FBE-B6DC-0B9E769297DE}" srcId="{8EA381E5-FE6E-459E-98AF-083038FFCAF1}" destId="{75A5EA1C-3A80-4771-928F-50682BB81780}" srcOrd="4" destOrd="0" parTransId="{67B8747C-602C-477B-9ECC-E17DC52C5D73}" sibTransId="{E8134444-6EFE-43C9-9472-C6D65E23442B}"/>
    <dgm:cxn modelId="{B3C370D1-E8A2-4142-BEBF-ABEB77215A19}" srcId="{8EA381E5-FE6E-459E-98AF-083038FFCAF1}" destId="{7718EC88-4FA1-4290-94B1-154463CD083C}" srcOrd="5" destOrd="0" parTransId="{80EBFD3D-030C-4F36-A787-47A1A0604224}" sibTransId="{2239D9D3-C37C-412B-8AA3-5F74BEFC2517}"/>
    <dgm:cxn modelId="{37089FDD-9622-4BD2-A416-A634DD191063}" type="presOf" srcId="{F7F559D5-9FBE-4B80-A88B-F45B4B4BAECF}" destId="{C8E5A732-8B20-47D5-AE70-8A5FABEA226C}" srcOrd="0" destOrd="0" presId="urn:microsoft.com/office/officeart/2005/8/layout/vList2"/>
    <dgm:cxn modelId="{5ADAFDE7-1415-47BD-8828-6DE4CA6F796F}" srcId="{8EA381E5-FE6E-459E-98AF-083038FFCAF1}" destId="{E5960807-C7E2-4A60-8B78-90B8079F1873}" srcOrd="8" destOrd="0" parTransId="{BE7A5BE1-5D3A-4F66-86BB-D82480F63335}" sibTransId="{6B869770-3C62-4808-BE1A-0560B81DAA82}"/>
    <dgm:cxn modelId="{99F3E0EE-46C2-4CD5-9056-10BD8E4E046C}" type="presOf" srcId="{0F16C9FB-AD97-41A8-80DC-86A6CCD1C300}" destId="{16BD583D-D4BD-46FE-AFFD-94A9ECE6D7EB}" srcOrd="0" destOrd="0" presId="urn:microsoft.com/office/officeart/2005/8/layout/vList2"/>
    <dgm:cxn modelId="{4BB48316-7911-4F92-9422-D13F91978D8C}" type="presParOf" srcId="{67F2998F-7055-40AB-B826-A4E43A8CF4DE}" destId="{A7C71FF2-A509-479C-BEF9-90F182D9008F}" srcOrd="0" destOrd="0" presId="urn:microsoft.com/office/officeart/2005/8/layout/vList2"/>
    <dgm:cxn modelId="{7E3B0053-49EF-49FB-9898-3A52F529C691}" type="presParOf" srcId="{67F2998F-7055-40AB-B826-A4E43A8CF4DE}" destId="{AEF4C08C-979E-4291-8E61-3F08078E8FB8}" srcOrd="1" destOrd="0" presId="urn:microsoft.com/office/officeart/2005/8/layout/vList2"/>
    <dgm:cxn modelId="{23F71524-DB31-4CBB-9022-9061046EC6CC}" type="presParOf" srcId="{67F2998F-7055-40AB-B826-A4E43A8CF4DE}" destId="{C8E5A732-8B20-47D5-AE70-8A5FABEA226C}" srcOrd="2" destOrd="0" presId="urn:microsoft.com/office/officeart/2005/8/layout/vList2"/>
    <dgm:cxn modelId="{C26BFC53-6F85-4225-9A1F-0AB8D9F9D557}" type="presParOf" srcId="{67F2998F-7055-40AB-B826-A4E43A8CF4DE}" destId="{5BB7A633-A8F9-49CC-82CF-2044ACE53BC5}" srcOrd="3" destOrd="0" presId="urn:microsoft.com/office/officeart/2005/8/layout/vList2"/>
    <dgm:cxn modelId="{C529C13A-0F6A-4C4C-AE22-6CB3438AD1AD}" type="presParOf" srcId="{67F2998F-7055-40AB-B826-A4E43A8CF4DE}" destId="{16BD583D-D4BD-46FE-AFFD-94A9ECE6D7EB}" srcOrd="4" destOrd="0" presId="urn:microsoft.com/office/officeart/2005/8/layout/vList2"/>
    <dgm:cxn modelId="{86BD09B8-9FC8-410D-9809-707A82A3F651}" type="presParOf" srcId="{67F2998F-7055-40AB-B826-A4E43A8CF4DE}" destId="{3BCB79FD-DFB2-4328-8CCC-37C04BE0D7F2}" srcOrd="5" destOrd="0" presId="urn:microsoft.com/office/officeart/2005/8/layout/vList2"/>
    <dgm:cxn modelId="{201017D3-2538-4038-81A3-E034C872BED2}" type="presParOf" srcId="{67F2998F-7055-40AB-B826-A4E43A8CF4DE}" destId="{1B6A08D3-6BBC-4759-AC09-E686AC046295}" srcOrd="6" destOrd="0" presId="urn:microsoft.com/office/officeart/2005/8/layout/vList2"/>
    <dgm:cxn modelId="{0BB40FBE-530F-4A3A-845D-677FB588DD59}" type="presParOf" srcId="{67F2998F-7055-40AB-B826-A4E43A8CF4DE}" destId="{2277EAE0-F390-461D-A287-AADCEBDB19BC}" srcOrd="7" destOrd="0" presId="urn:microsoft.com/office/officeart/2005/8/layout/vList2"/>
    <dgm:cxn modelId="{153D687F-AAE4-4E8C-A16E-589490E39867}" type="presParOf" srcId="{67F2998F-7055-40AB-B826-A4E43A8CF4DE}" destId="{1E2B4B54-5D45-4925-AB4E-53D8865A4491}" srcOrd="8" destOrd="0" presId="urn:microsoft.com/office/officeart/2005/8/layout/vList2"/>
    <dgm:cxn modelId="{F584B567-EEC0-4B11-B7A3-09D10F976A23}" type="presParOf" srcId="{67F2998F-7055-40AB-B826-A4E43A8CF4DE}" destId="{993B0963-6533-4983-8062-937A2E8A3636}" srcOrd="9" destOrd="0" presId="urn:microsoft.com/office/officeart/2005/8/layout/vList2"/>
    <dgm:cxn modelId="{D1FD8C76-E310-49F9-8070-E012A07AD9A5}" type="presParOf" srcId="{67F2998F-7055-40AB-B826-A4E43A8CF4DE}" destId="{7C69B91A-93D9-4180-AADE-A621D9568B61}" srcOrd="10" destOrd="0" presId="urn:microsoft.com/office/officeart/2005/8/layout/vList2"/>
    <dgm:cxn modelId="{CF51CA90-ED56-4939-9B70-C051F4405A7C}" type="presParOf" srcId="{67F2998F-7055-40AB-B826-A4E43A8CF4DE}" destId="{27118095-A640-4A6A-83C4-7BE3E0A49B08}" srcOrd="11" destOrd="0" presId="urn:microsoft.com/office/officeart/2005/8/layout/vList2"/>
    <dgm:cxn modelId="{0892EDA4-3BDA-4395-8783-F0110502FD94}" type="presParOf" srcId="{67F2998F-7055-40AB-B826-A4E43A8CF4DE}" destId="{55BC2E2C-BF27-44FD-B69B-7AFC5AAA6382}" srcOrd="12" destOrd="0" presId="urn:microsoft.com/office/officeart/2005/8/layout/vList2"/>
    <dgm:cxn modelId="{341B0762-E61F-4A04-AAB2-466477A01E3A}" type="presParOf" srcId="{67F2998F-7055-40AB-B826-A4E43A8CF4DE}" destId="{0B8C4B67-1E19-4666-9303-6CC567DE7C91}" srcOrd="13" destOrd="0" presId="urn:microsoft.com/office/officeart/2005/8/layout/vList2"/>
    <dgm:cxn modelId="{5D748668-66A4-4AAC-9D40-D7C1CC8F2714}" type="presParOf" srcId="{67F2998F-7055-40AB-B826-A4E43A8CF4DE}" destId="{64872A4D-9ACE-49AC-9171-1AC5EB2D0D5F}" srcOrd="14" destOrd="0" presId="urn:microsoft.com/office/officeart/2005/8/layout/vList2"/>
    <dgm:cxn modelId="{43D339EC-FC23-4588-8FE1-94520C4E4CB7}" type="presParOf" srcId="{67F2998F-7055-40AB-B826-A4E43A8CF4DE}" destId="{CB1B6344-2667-41C6-8DDA-30873C8C3D3E}" srcOrd="15" destOrd="0" presId="urn:microsoft.com/office/officeart/2005/8/layout/vList2"/>
    <dgm:cxn modelId="{068EAA70-9907-42DB-AB3F-79F2041ACD22}" type="presParOf" srcId="{67F2998F-7055-40AB-B826-A4E43A8CF4DE}" destId="{DA783272-D53B-4F3D-A72C-7DCEB0AD7895}"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1176FF7-C93C-48CA-A127-2E90F9B2B65D}">
      <dgm:prSet/>
      <dgm:spPr/>
      <dgm:t>
        <a:bodyPr/>
        <a:lstStyle/>
        <a:p>
          <a:r>
            <a:rPr lang="en-US" dirty="0"/>
            <a:t>Potential factors that hinder police retention</a:t>
          </a:r>
        </a:p>
      </dgm:t>
    </dgm:pt>
    <dgm:pt modelId="{732A4037-AE9E-4604-A538-982E0864D339}" type="parTrans" cxnId="{C90C9786-877C-4125-80E9-501F7CD52293}">
      <dgm:prSet/>
      <dgm:spPr/>
      <dgm:t>
        <a:bodyPr/>
        <a:lstStyle/>
        <a:p>
          <a:endParaRPr lang="en-US"/>
        </a:p>
      </dgm:t>
    </dgm:pt>
    <dgm:pt modelId="{8DD4F049-5805-4E0D-B16A-7901850A4492}" type="sibTrans" cxnId="{C90C9786-877C-4125-80E9-501F7CD52293}">
      <dgm:prSet/>
      <dgm:spPr/>
      <dgm:t>
        <a:bodyPr/>
        <a:lstStyle/>
        <a:p>
          <a:endParaRPr lang="en-US"/>
        </a:p>
      </dgm:t>
    </dgm:pt>
    <dgm:pt modelId="{48298778-D5A1-49F0-A2B5-0D6690CB187F}">
      <dgm:prSet/>
      <dgm:spPr/>
      <dgm:t>
        <a:bodyPr/>
        <a:lstStyle/>
        <a:p>
          <a:r>
            <a:rPr lang="en-US" dirty="0"/>
            <a:t>Failure to address internal reasons employees leave agency or why recruits would not choose agency</a:t>
          </a:r>
        </a:p>
      </dgm:t>
    </dgm:pt>
    <dgm:pt modelId="{5ABF6B69-3EAE-403B-9727-4D9D51765E5C}" type="parTrans" cxnId="{98382861-0F19-413F-AA55-0E956B79D72D}">
      <dgm:prSet/>
      <dgm:spPr/>
      <dgm:t>
        <a:bodyPr/>
        <a:lstStyle/>
        <a:p>
          <a:endParaRPr lang="en-US"/>
        </a:p>
      </dgm:t>
    </dgm:pt>
    <dgm:pt modelId="{A0099DE5-956A-44A5-B830-76F95AFB07FE}" type="sibTrans" cxnId="{98382861-0F19-413F-AA55-0E956B79D72D}">
      <dgm:prSet/>
      <dgm:spPr/>
      <dgm:t>
        <a:bodyPr/>
        <a:lstStyle/>
        <a:p>
          <a:endParaRPr lang="en-US"/>
        </a:p>
      </dgm:t>
    </dgm:pt>
    <dgm:pt modelId="{BADD7FE3-D024-4ECA-A140-4672777D6E36}">
      <dgm:prSet/>
      <dgm:spPr/>
      <dgm:t>
        <a:bodyPr/>
        <a:lstStyle/>
        <a:p>
          <a:r>
            <a:rPr lang="en-US"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Being transparent about the challenges of the job from the outset and promoting the long-term benefits have proven to be the most successful strategies.</a:t>
          </a:r>
        </a:p>
      </dgm:t>
    </dgm:pt>
    <dgm:pt modelId="{5A6FBD78-F9C9-4B61-9587-C8B60E7D9A64}" type="parTrans" cxnId="{57B64953-ABBB-465E-BB28-250758A0DCE7}">
      <dgm:prSet/>
      <dgm:spPr/>
      <dgm:t>
        <a:bodyPr/>
        <a:lstStyle/>
        <a:p>
          <a:endParaRPr lang="en-US"/>
        </a:p>
      </dgm:t>
    </dgm:pt>
    <dgm:pt modelId="{20EF3CA6-17E2-4DE2-98E4-093EA6C1938B}" type="sibTrans" cxnId="{57B64953-ABBB-465E-BB28-250758A0DCE7}">
      <dgm:prSet/>
      <dgm:spPr/>
      <dgm:t>
        <a:bodyPr/>
        <a:lstStyle/>
        <a:p>
          <a:endParaRPr lang="en-US"/>
        </a:p>
      </dgm:t>
    </dgm:pt>
    <dgm:pt modelId="{41B1D350-C182-4C29-BB01-1AD413D24BA1}">
      <dgm:prSet/>
      <dgm:spPr/>
      <dgm:t>
        <a:bodyPr/>
        <a:lstStyle/>
        <a:p>
          <a:r>
            <a:rPr lang="en-US"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78% of employees stay with an employer because of benefits programs that includes retention programs. This starts with a great FTO program. FTOs should be role models and mentors for the new recruits.</a:t>
          </a:r>
        </a:p>
      </dgm:t>
    </dgm:pt>
    <dgm:pt modelId="{570BE3E4-BC02-4D7F-A070-9CFFFBE0A8D8}" type="parTrans" cxnId="{610B49A6-B0CA-482E-B874-E6FDCA82C600}">
      <dgm:prSet/>
      <dgm:spPr/>
      <dgm:t>
        <a:bodyPr/>
        <a:lstStyle/>
        <a:p>
          <a:endParaRPr lang="en-US"/>
        </a:p>
      </dgm:t>
    </dgm:pt>
    <dgm:pt modelId="{425A7B23-5EFD-4BDE-AF9B-94BB98AB2815}" type="sibTrans" cxnId="{610B49A6-B0CA-482E-B874-E6FDCA82C600}">
      <dgm:prSet/>
      <dgm:spPr/>
      <dgm:t>
        <a:bodyPr/>
        <a:lstStyle/>
        <a:p>
          <a:endParaRPr lang="en-US"/>
        </a:p>
      </dgm:t>
    </dgm:pt>
    <dgm:pt modelId="{844154FF-7256-423C-B9CE-36502D32A18E}">
      <dgm:prSet/>
      <dgm:spPr/>
      <dgm:t>
        <a:bodyPr/>
        <a:lstStyle/>
        <a:p>
          <a:r>
            <a:rPr lang="en-US"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Consider job enhancement projects including temporary rotational assignments, if feasible, for the agency.</a:t>
          </a:r>
        </a:p>
      </dgm:t>
    </dgm:pt>
    <dgm:pt modelId="{7801449D-CF76-43B1-9FAE-8A073B777B4F}" type="parTrans" cxnId="{DCFF9C17-47A7-4E68-B2C4-F70E7A61BC9C}">
      <dgm:prSet/>
      <dgm:spPr/>
      <dgm:t>
        <a:bodyPr/>
        <a:lstStyle/>
        <a:p>
          <a:endParaRPr lang="en-US"/>
        </a:p>
      </dgm:t>
    </dgm:pt>
    <dgm:pt modelId="{83C6B1AD-082F-4739-96AB-CA3937BD8836}" type="sibTrans" cxnId="{DCFF9C17-47A7-4E68-B2C4-F70E7A61BC9C}">
      <dgm:prSet/>
      <dgm:spPr/>
      <dgm:t>
        <a:bodyPr/>
        <a:lstStyle/>
        <a:p>
          <a:endParaRPr lang="en-US"/>
        </a:p>
      </dgm:t>
    </dgm:pt>
    <dgm:pt modelId="{3AC57568-C3DB-4449-B6FD-AAA9735633FF}">
      <dgm:prSet/>
      <dgm:spPr/>
      <dgm:t>
        <a:bodyPr/>
        <a:lstStyle/>
        <a:p>
          <a:r>
            <a:rPr lang="en-US"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Conduct exit interviews for strengths/weaknesses of the organization</a:t>
          </a:r>
          <a:r>
            <a:rPr lang="en-US" dirty="0">
              <a:solidFill>
                <a:srgbClr val="0000FF"/>
              </a:solidFill>
              <a:hlinkClick xmlns:r="http://schemas.openxmlformats.org/officeDocument/2006/relationships" r:id="rId1">
                <a:extLst>
                  <a:ext uri="{A12FA001-AC4F-418D-AE19-62706E023703}">
                    <ahyp:hlinkClr xmlns:ahyp="http://schemas.microsoft.com/office/drawing/2018/hyperlinkcolor" val="tx"/>
                  </a:ext>
                </a:extLst>
              </a:hlinkClick>
            </a:rPr>
            <a:t>.</a:t>
          </a:r>
          <a:endParaRPr lang="en-US" dirty="0"/>
        </a:p>
      </dgm:t>
    </dgm:pt>
    <dgm:pt modelId="{C52F917B-0530-487D-B730-0B9086C74E6C}" type="parTrans" cxnId="{4DD02491-50FB-47B5-8D04-E411100A3A35}">
      <dgm:prSet/>
      <dgm:spPr/>
      <dgm:t>
        <a:bodyPr/>
        <a:lstStyle/>
        <a:p>
          <a:endParaRPr lang="en-US"/>
        </a:p>
      </dgm:t>
    </dgm:pt>
    <dgm:pt modelId="{C9CF88D9-DCFE-4D5D-A7BA-A92673B94A23}" type="sibTrans" cxnId="{4DD02491-50FB-47B5-8D04-E411100A3A35}">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53DCBCDA-CA66-45DD-BAE9-553BEEE8B127}" type="pres">
      <dgm:prSet presAssocID="{41176FF7-C93C-48CA-A127-2E90F9B2B65D}" presName="parentText" presStyleLbl="node1" presStyleIdx="0" presStyleCnt="2">
        <dgm:presLayoutVars>
          <dgm:chMax val="0"/>
          <dgm:bulletEnabled val="1"/>
        </dgm:presLayoutVars>
      </dgm:prSet>
      <dgm:spPr/>
    </dgm:pt>
    <dgm:pt modelId="{213F22F9-CBFA-44CE-9E4F-D03BF219D750}" type="pres">
      <dgm:prSet presAssocID="{8DD4F049-5805-4E0D-B16A-7901850A4492}" presName="spacer" presStyleCnt="0"/>
      <dgm:spPr/>
    </dgm:pt>
    <dgm:pt modelId="{7E5BFFE2-FFE7-4354-B391-AF6ED0575D29}" type="pres">
      <dgm:prSet presAssocID="{48298778-D5A1-49F0-A2B5-0D6690CB187F}" presName="parentText" presStyleLbl="node1" presStyleIdx="1" presStyleCnt="2">
        <dgm:presLayoutVars>
          <dgm:chMax val="0"/>
          <dgm:bulletEnabled val="1"/>
        </dgm:presLayoutVars>
      </dgm:prSet>
      <dgm:spPr/>
    </dgm:pt>
    <dgm:pt modelId="{33896E1F-AA91-428E-B3B6-57C9FE9EEA24}" type="pres">
      <dgm:prSet presAssocID="{48298778-D5A1-49F0-A2B5-0D6690CB187F}" presName="childText" presStyleLbl="revTx" presStyleIdx="0" presStyleCnt="1">
        <dgm:presLayoutVars>
          <dgm:bulletEnabled val="1"/>
        </dgm:presLayoutVars>
      </dgm:prSet>
      <dgm:spPr/>
    </dgm:pt>
  </dgm:ptLst>
  <dgm:cxnLst>
    <dgm:cxn modelId="{3C505617-3AA3-4EBF-B4F4-3E0415E59B60}" type="presOf" srcId="{41176FF7-C93C-48CA-A127-2E90F9B2B65D}" destId="{53DCBCDA-CA66-45DD-BAE9-553BEEE8B127}" srcOrd="0" destOrd="0" presId="urn:microsoft.com/office/officeart/2005/8/layout/vList2"/>
    <dgm:cxn modelId="{DCFF9C17-47A7-4E68-B2C4-F70E7A61BC9C}" srcId="{48298778-D5A1-49F0-A2B5-0D6690CB187F}" destId="{844154FF-7256-423C-B9CE-36502D32A18E}" srcOrd="2" destOrd="0" parTransId="{7801449D-CF76-43B1-9FAE-8A073B777B4F}" sibTransId="{83C6B1AD-082F-4739-96AB-CA3937BD8836}"/>
    <dgm:cxn modelId="{20BB341E-E2C5-46CB-A0A6-DBB353D788C0}" type="presOf" srcId="{41B1D350-C182-4C29-BB01-1AD413D24BA1}" destId="{33896E1F-AA91-428E-B3B6-57C9FE9EEA24}" srcOrd="0" destOrd="1" presId="urn:microsoft.com/office/officeart/2005/8/layout/vList2"/>
    <dgm:cxn modelId="{B46CB75D-6DCC-4E25-857E-472FE7C865E3}" type="presOf" srcId="{3AC57568-C3DB-4449-B6FD-AAA9735633FF}" destId="{33896E1F-AA91-428E-B3B6-57C9FE9EEA24}" srcOrd="0" destOrd="3" presId="urn:microsoft.com/office/officeart/2005/8/layout/vList2"/>
    <dgm:cxn modelId="{98382861-0F19-413F-AA55-0E956B79D72D}" srcId="{8EA381E5-FE6E-459E-98AF-083038FFCAF1}" destId="{48298778-D5A1-49F0-A2B5-0D6690CB187F}" srcOrd="1" destOrd="0" parTransId="{5ABF6B69-3EAE-403B-9727-4D9D51765E5C}" sibTransId="{A0099DE5-956A-44A5-B830-76F95AFB07FE}"/>
    <dgm:cxn modelId="{57B64953-ABBB-465E-BB28-250758A0DCE7}" srcId="{48298778-D5A1-49F0-A2B5-0D6690CB187F}" destId="{BADD7FE3-D024-4ECA-A140-4672777D6E36}" srcOrd="0" destOrd="0" parTransId="{5A6FBD78-F9C9-4B61-9587-C8B60E7D9A64}" sibTransId="{20EF3CA6-17E2-4DE2-98E4-093EA6C1938B}"/>
    <dgm:cxn modelId="{9420EF7E-7B37-43E2-8F89-A468632CE18B}" type="presOf" srcId="{8EA381E5-FE6E-459E-98AF-083038FFCAF1}" destId="{67F2998F-7055-40AB-B826-A4E43A8CF4DE}" srcOrd="0" destOrd="0" presId="urn:microsoft.com/office/officeart/2005/8/layout/vList2"/>
    <dgm:cxn modelId="{C90C9786-877C-4125-80E9-501F7CD52293}" srcId="{8EA381E5-FE6E-459E-98AF-083038FFCAF1}" destId="{41176FF7-C93C-48CA-A127-2E90F9B2B65D}" srcOrd="0" destOrd="0" parTransId="{732A4037-AE9E-4604-A538-982E0864D339}" sibTransId="{8DD4F049-5805-4E0D-B16A-7901850A4492}"/>
    <dgm:cxn modelId="{03ED378A-E779-4F0B-A376-CB3297DDB3AC}" type="presOf" srcId="{BADD7FE3-D024-4ECA-A140-4672777D6E36}" destId="{33896E1F-AA91-428E-B3B6-57C9FE9EEA24}" srcOrd="0" destOrd="0" presId="urn:microsoft.com/office/officeart/2005/8/layout/vList2"/>
    <dgm:cxn modelId="{4DD02491-50FB-47B5-8D04-E411100A3A35}" srcId="{48298778-D5A1-49F0-A2B5-0D6690CB187F}" destId="{3AC57568-C3DB-4449-B6FD-AAA9735633FF}" srcOrd="3" destOrd="0" parTransId="{C52F917B-0530-487D-B730-0B9086C74E6C}" sibTransId="{C9CF88D9-DCFE-4D5D-A7BA-A92673B94A23}"/>
    <dgm:cxn modelId="{610B49A6-B0CA-482E-B874-E6FDCA82C600}" srcId="{48298778-D5A1-49F0-A2B5-0D6690CB187F}" destId="{41B1D350-C182-4C29-BB01-1AD413D24BA1}" srcOrd="1" destOrd="0" parTransId="{570BE3E4-BC02-4D7F-A070-9CFFFBE0A8D8}" sibTransId="{425A7B23-5EFD-4BDE-AF9B-94BB98AB2815}"/>
    <dgm:cxn modelId="{84636EEC-F507-4389-8562-940862D4376E}" type="presOf" srcId="{844154FF-7256-423C-B9CE-36502D32A18E}" destId="{33896E1F-AA91-428E-B3B6-57C9FE9EEA24}" srcOrd="0" destOrd="2" presId="urn:microsoft.com/office/officeart/2005/8/layout/vList2"/>
    <dgm:cxn modelId="{F0CA9DF0-D9E9-4479-9339-BF6CAFF518EB}" type="presOf" srcId="{48298778-D5A1-49F0-A2B5-0D6690CB187F}" destId="{7E5BFFE2-FFE7-4354-B391-AF6ED0575D29}" srcOrd="0" destOrd="0" presId="urn:microsoft.com/office/officeart/2005/8/layout/vList2"/>
    <dgm:cxn modelId="{CA99CC19-22E4-4B8F-AF38-3108D088C08E}" type="presParOf" srcId="{67F2998F-7055-40AB-B826-A4E43A8CF4DE}" destId="{53DCBCDA-CA66-45DD-BAE9-553BEEE8B127}" srcOrd="0" destOrd="0" presId="urn:microsoft.com/office/officeart/2005/8/layout/vList2"/>
    <dgm:cxn modelId="{58CEC24D-A152-428D-91CA-4302B86ADDE6}" type="presParOf" srcId="{67F2998F-7055-40AB-B826-A4E43A8CF4DE}" destId="{213F22F9-CBFA-44CE-9E4F-D03BF219D750}" srcOrd="1" destOrd="0" presId="urn:microsoft.com/office/officeart/2005/8/layout/vList2"/>
    <dgm:cxn modelId="{3DAD35F2-5982-44D6-84B6-5F7DE4DFB625}" type="presParOf" srcId="{67F2998F-7055-40AB-B826-A4E43A8CF4DE}" destId="{7E5BFFE2-FFE7-4354-B391-AF6ED0575D29}" srcOrd="2" destOrd="0" presId="urn:microsoft.com/office/officeart/2005/8/layout/vList2"/>
    <dgm:cxn modelId="{9D861B06-A584-4A51-9B1A-3FB05D99BBF7}" type="presParOf" srcId="{67F2998F-7055-40AB-B826-A4E43A8CF4DE}" destId="{33896E1F-AA91-428E-B3B6-57C9FE9EEA2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D46E8C3-AFCF-4109-862A-8AFB046DE9F2}">
      <dgm:prSet/>
      <dgm:spPr/>
      <dgm:t>
        <a:bodyPr/>
        <a:lstStyle/>
        <a:p>
          <a:r>
            <a:rPr lang="en-US" dirty="0"/>
            <a:t>The Office of Criminal Justice Services offer a wide variety of services for law enforcement recruiting. Some of these initiatives include:</a:t>
          </a:r>
        </a:p>
      </dgm:t>
    </dgm:pt>
    <dgm:pt modelId="{8B35606F-F2EC-4E01-8C94-A96151FED657}" type="sibTrans" cxnId="{F923AACE-D6F5-46AF-8361-4E95A25492C1}">
      <dgm:prSet/>
      <dgm:spPr/>
      <dgm:t>
        <a:bodyPr/>
        <a:lstStyle/>
        <a:p>
          <a:endParaRPr lang="en-US"/>
        </a:p>
      </dgm:t>
    </dgm:pt>
    <dgm:pt modelId="{034E35A3-0758-48C8-817E-21A7F5469B1F}" type="parTrans" cxnId="{F923AACE-D6F5-46AF-8361-4E95A25492C1}">
      <dgm:prSet/>
      <dgm:spPr/>
      <dgm:t>
        <a:bodyPr/>
        <a:lstStyle/>
        <a:p>
          <a:endParaRPr lang="en-US"/>
        </a:p>
      </dgm:t>
    </dgm:pt>
    <dgm:pt modelId="{0638FD17-409A-4390-9B7B-7BA2010AB022}">
      <dgm:prSet/>
      <dgm:spPr/>
      <dgm:t>
        <a:bodyPr/>
        <a:lstStyle/>
        <a:p>
          <a:r>
            <a:rPr lang="en-US" dirty="0"/>
            <a:t>Ohio Office of Law Enforcement Recruitment</a:t>
          </a:r>
        </a:p>
      </dgm:t>
    </dgm:pt>
    <dgm:pt modelId="{77A4C045-A385-4C38-ABD5-1654455A35EA}" type="sibTrans" cxnId="{7FCA05C9-EA4C-4192-A830-2E62C0833E13}">
      <dgm:prSet/>
      <dgm:spPr/>
      <dgm:t>
        <a:bodyPr/>
        <a:lstStyle/>
        <a:p>
          <a:endParaRPr lang="en-US"/>
        </a:p>
      </dgm:t>
    </dgm:pt>
    <dgm:pt modelId="{383EB922-3358-4E0B-A70D-B2932E296FD4}" type="parTrans" cxnId="{7FCA05C9-EA4C-4192-A830-2E62C0833E13}">
      <dgm:prSet/>
      <dgm:spPr/>
      <dgm:t>
        <a:bodyPr/>
        <a:lstStyle/>
        <a:p>
          <a:endParaRPr lang="en-US"/>
        </a:p>
      </dgm:t>
    </dgm:pt>
    <dgm:pt modelId="{9D19C9CF-0B9F-40B1-B253-84CB5C2029B2}">
      <dgm:prSet/>
      <dgm:spPr/>
      <dgm:t>
        <a:bodyPr/>
        <a:lstStyle/>
        <a:p>
          <a:r>
            <a:rPr lang="en-US" dirty="0"/>
            <a:t>Grants supporting Ohio law enforcement recruiting</a:t>
          </a:r>
        </a:p>
      </dgm:t>
    </dgm:pt>
    <dgm:pt modelId="{C764D53B-272C-4EB4-8162-06D72B24E477}" type="sibTrans" cxnId="{7F3E8CAA-2A23-4738-BBE4-3E7C8C9F17D1}">
      <dgm:prSet/>
      <dgm:spPr/>
      <dgm:t>
        <a:bodyPr/>
        <a:lstStyle/>
        <a:p>
          <a:endParaRPr lang="en-US"/>
        </a:p>
      </dgm:t>
    </dgm:pt>
    <dgm:pt modelId="{DC9A4430-A20B-4BE1-9BFA-15C0254FB132}" type="parTrans" cxnId="{7F3E8CAA-2A23-4738-BBE4-3E7C8C9F17D1}">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69BDFDA2-DBAF-494C-8EF7-6DF0F8FA4651}" type="pres">
      <dgm:prSet presAssocID="{AD46E8C3-AFCF-4109-862A-8AFB046DE9F2}" presName="parentText" presStyleLbl="node1" presStyleIdx="0" presStyleCnt="3">
        <dgm:presLayoutVars>
          <dgm:chMax val="0"/>
          <dgm:bulletEnabled val="1"/>
        </dgm:presLayoutVars>
      </dgm:prSet>
      <dgm:spPr/>
    </dgm:pt>
    <dgm:pt modelId="{E589934A-C7C3-4AAB-8554-24ACE47AAAFA}" type="pres">
      <dgm:prSet presAssocID="{8B35606F-F2EC-4E01-8C94-A96151FED657}" presName="spacer" presStyleCnt="0"/>
      <dgm:spPr/>
    </dgm:pt>
    <dgm:pt modelId="{753D260F-386F-42EE-BF59-92A46F0F4A0C}" type="pres">
      <dgm:prSet presAssocID="{0638FD17-409A-4390-9B7B-7BA2010AB022}" presName="parentText" presStyleLbl="node1" presStyleIdx="1" presStyleCnt="3">
        <dgm:presLayoutVars>
          <dgm:chMax val="0"/>
          <dgm:bulletEnabled val="1"/>
        </dgm:presLayoutVars>
      </dgm:prSet>
      <dgm:spPr/>
    </dgm:pt>
    <dgm:pt modelId="{129ECBFF-4C83-48E5-9AFC-C05844CC21EC}" type="pres">
      <dgm:prSet presAssocID="{77A4C045-A385-4C38-ABD5-1654455A35EA}" presName="spacer" presStyleCnt="0"/>
      <dgm:spPr/>
    </dgm:pt>
    <dgm:pt modelId="{D7030696-4928-4556-AB17-F4A052D5C8C9}" type="pres">
      <dgm:prSet presAssocID="{9D19C9CF-0B9F-40B1-B253-84CB5C2029B2}" presName="parentText" presStyleLbl="node1" presStyleIdx="2" presStyleCnt="3">
        <dgm:presLayoutVars>
          <dgm:chMax val="0"/>
          <dgm:bulletEnabled val="1"/>
        </dgm:presLayoutVars>
      </dgm:prSet>
      <dgm:spPr/>
    </dgm:pt>
  </dgm:ptLst>
  <dgm:cxnLst>
    <dgm:cxn modelId="{508D9309-4B63-451D-9540-36A49857D602}" type="presOf" srcId="{0638FD17-409A-4390-9B7B-7BA2010AB022}" destId="{753D260F-386F-42EE-BF59-92A46F0F4A0C}" srcOrd="0" destOrd="0" presId="urn:microsoft.com/office/officeart/2005/8/layout/vList2"/>
    <dgm:cxn modelId="{6E4C4A28-1788-48A7-9ED3-3F3BDFCD1A56}" type="presOf" srcId="{AD46E8C3-AFCF-4109-862A-8AFB046DE9F2}" destId="{69BDFDA2-DBAF-494C-8EF7-6DF0F8FA4651}" srcOrd="0" destOrd="0" presId="urn:microsoft.com/office/officeart/2005/8/layout/vList2"/>
    <dgm:cxn modelId="{FA851B36-A895-4162-8A28-E601C1AB5378}" type="presOf" srcId="{9D19C9CF-0B9F-40B1-B253-84CB5C2029B2}" destId="{D7030696-4928-4556-AB17-F4A052D5C8C9}"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7F3E8CAA-2A23-4738-BBE4-3E7C8C9F17D1}" srcId="{8EA381E5-FE6E-459E-98AF-083038FFCAF1}" destId="{9D19C9CF-0B9F-40B1-B253-84CB5C2029B2}" srcOrd="2" destOrd="0" parTransId="{DC9A4430-A20B-4BE1-9BFA-15C0254FB132}" sibTransId="{C764D53B-272C-4EB4-8162-06D72B24E477}"/>
    <dgm:cxn modelId="{7FCA05C9-EA4C-4192-A830-2E62C0833E13}" srcId="{8EA381E5-FE6E-459E-98AF-083038FFCAF1}" destId="{0638FD17-409A-4390-9B7B-7BA2010AB022}" srcOrd="1" destOrd="0" parTransId="{383EB922-3358-4E0B-A70D-B2932E296FD4}" sibTransId="{77A4C045-A385-4C38-ABD5-1654455A35EA}"/>
    <dgm:cxn modelId="{F923AACE-D6F5-46AF-8361-4E95A25492C1}" srcId="{8EA381E5-FE6E-459E-98AF-083038FFCAF1}" destId="{AD46E8C3-AFCF-4109-862A-8AFB046DE9F2}" srcOrd="0" destOrd="0" parTransId="{034E35A3-0758-48C8-817E-21A7F5469B1F}" sibTransId="{8B35606F-F2EC-4E01-8C94-A96151FED657}"/>
    <dgm:cxn modelId="{1E9FDEBD-B76F-4A88-845E-B9187BB4B845}" type="presParOf" srcId="{67F2998F-7055-40AB-B826-A4E43A8CF4DE}" destId="{69BDFDA2-DBAF-494C-8EF7-6DF0F8FA4651}" srcOrd="0" destOrd="0" presId="urn:microsoft.com/office/officeart/2005/8/layout/vList2"/>
    <dgm:cxn modelId="{81A3DBFD-2D91-4762-8952-D6222E6A18DF}" type="presParOf" srcId="{67F2998F-7055-40AB-B826-A4E43A8CF4DE}" destId="{E589934A-C7C3-4AAB-8554-24ACE47AAAFA}" srcOrd="1" destOrd="0" presId="urn:microsoft.com/office/officeart/2005/8/layout/vList2"/>
    <dgm:cxn modelId="{3D42685A-9881-44D2-A6A6-C0AEF6FFB9C8}" type="presParOf" srcId="{67F2998F-7055-40AB-B826-A4E43A8CF4DE}" destId="{753D260F-386F-42EE-BF59-92A46F0F4A0C}" srcOrd="2" destOrd="0" presId="urn:microsoft.com/office/officeart/2005/8/layout/vList2"/>
    <dgm:cxn modelId="{6F9C1FEE-89FE-444E-A20B-D44A70E0E7CA}" type="presParOf" srcId="{67F2998F-7055-40AB-B826-A4E43A8CF4DE}" destId="{129ECBFF-4C83-48E5-9AFC-C05844CC21EC}" srcOrd="3" destOrd="0" presId="urn:microsoft.com/office/officeart/2005/8/layout/vList2"/>
    <dgm:cxn modelId="{B6F05DAC-2B90-48F5-AA32-D6BFDD2EB0F1}" type="presParOf" srcId="{67F2998F-7055-40AB-B826-A4E43A8CF4DE}" destId="{D7030696-4928-4556-AB17-F4A052D5C8C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83CCDA-F0B1-4D1A-A32A-898E1F7E82A2}"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439D8E06-DF8C-493B-84E7-A4CE8698A366}">
      <dgm:prSet/>
      <dgm:spPr/>
      <dgm:t>
        <a:bodyPr/>
        <a:lstStyle/>
        <a:p>
          <a:r>
            <a:rPr lang="en-US" dirty="0"/>
            <a:t>21</a:t>
          </a:r>
          <a:r>
            <a:rPr lang="en-US" baseline="30000" dirty="0"/>
            <a:t>st</a:t>
          </a:r>
          <a:r>
            <a:rPr lang="en-US" dirty="0"/>
            <a:t> Century Policing</a:t>
          </a:r>
        </a:p>
      </dgm:t>
    </dgm:pt>
    <dgm:pt modelId="{3C19865B-8A93-40B4-A26A-9709C7E11E3B}" type="parTrans" cxnId="{E2B452F7-FF40-4706-A22D-5BDB93DAAAA7}">
      <dgm:prSet/>
      <dgm:spPr/>
      <dgm:t>
        <a:bodyPr/>
        <a:lstStyle/>
        <a:p>
          <a:endParaRPr lang="en-US"/>
        </a:p>
      </dgm:t>
    </dgm:pt>
    <dgm:pt modelId="{4C5EC679-CF95-4C84-B13F-D0B0AC2A09D1}" type="sibTrans" cxnId="{E2B452F7-FF40-4706-A22D-5BDB93DAAAA7}">
      <dgm:prSet/>
      <dgm:spPr/>
      <dgm:t>
        <a:bodyPr/>
        <a:lstStyle/>
        <a:p>
          <a:endParaRPr lang="en-US" dirty="0"/>
        </a:p>
      </dgm:t>
    </dgm:pt>
    <dgm:pt modelId="{08E60ADD-6FE4-442A-964B-181736162FB2}">
      <dgm:prSet/>
      <dgm:spPr/>
      <dgm:t>
        <a:bodyPr/>
        <a:lstStyle/>
        <a:p>
          <a:r>
            <a:rPr lang="en-US" dirty="0"/>
            <a:t>1.8 Recommendation Law enforcement agencies should strive to create a workforce that contains a broad range of diversity including race, gender, language, life experience, and cultural background to improve understanding and effectiveness in dealing with all communities. </a:t>
          </a:r>
        </a:p>
      </dgm:t>
    </dgm:pt>
    <dgm:pt modelId="{F193E4B3-A779-480D-864F-046726BBB5D9}" type="parTrans" cxnId="{AC7755DD-7AE7-4840-AEEB-07295E50072D}">
      <dgm:prSet/>
      <dgm:spPr/>
      <dgm:t>
        <a:bodyPr/>
        <a:lstStyle/>
        <a:p>
          <a:endParaRPr lang="en-US"/>
        </a:p>
      </dgm:t>
    </dgm:pt>
    <dgm:pt modelId="{EA854CCF-E244-4F62-AFBE-FFC7688917CC}" type="sibTrans" cxnId="{AC7755DD-7AE7-4840-AEEB-07295E50072D}">
      <dgm:prSet/>
      <dgm:spPr/>
      <dgm:t>
        <a:bodyPr/>
        <a:lstStyle/>
        <a:p>
          <a:endParaRPr lang="en-US"/>
        </a:p>
      </dgm:t>
    </dgm:pt>
    <dgm:pt modelId="{E2EE3891-8493-4D3E-A486-39F3ACF8AB8D}" type="pres">
      <dgm:prSet presAssocID="{6683CCDA-F0B1-4D1A-A32A-898E1F7E82A2}" presName="linearFlow" presStyleCnt="0">
        <dgm:presLayoutVars>
          <dgm:resizeHandles val="exact"/>
        </dgm:presLayoutVars>
      </dgm:prSet>
      <dgm:spPr/>
    </dgm:pt>
    <dgm:pt modelId="{E748E6FF-2178-47A2-8022-38D8CE4C737B}" type="pres">
      <dgm:prSet presAssocID="{439D8E06-DF8C-493B-84E7-A4CE8698A366}" presName="node" presStyleLbl="node1" presStyleIdx="0" presStyleCnt="2">
        <dgm:presLayoutVars>
          <dgm:bulletEnabled val="1"/>
        </dgm:presLayoutVars>
      </dgm:prSet>
      <dgm:spPr/>
    </dgm:pt>
    <dgm:pt modelId="{126F2556-C039-45A2-B8F6-74B95C3CDA76}" type="pres">
      <dgm:prSet presAssocID="{4C5EC679-CF95-4C84-B13F-D0B0AC2A09D1}" presName="sibTrans" presStyleLbl="sibTrans2D1" presStyleIdx="0" presStyleCnt="1"/>
      <dgm:spPr/>
    </dgm:pt>
    <dgm:pt modelId="{54DEFC21-4A03-48FA-B6DD-0A2336412E2B}" type="pres">
      <dgm:prSet presAssocID="{4C5EC679-CF95-4C84-B13F-D0B0AC2A09D1}" presName="connectorText" presStyleLbl="sibTrans2D1" presStyleIdx="0" presStyleCnt="1"/>
      <dgm:spPr/>
    </dgm:pt>
    <dgm:pt modelId="{FCE201D8-34DB-4FF9-BA89-48D3F29FC56A}" type="pres">
      <dgm:prSet presAssocID="{08E60ADD-6FE4-442A-964B-181736162FB2}" presName="node" presStyleLbl="node1" presStyleIdx="1" presStyleCnt="2">
        <dgm:presLayoutVars>
          <dgm:bulletEnabled val="1"/>
        </dgm:presLayoutVars>
      </dgm:prSet>
      <dgm:spPr/>
    </dgm:pt>
  </dgm:ptLst>
  <dgm:cxnLst>
    <dgm:cxn modelId="{EA688E5F-459D-4A24-9444-DEBA62FD4943}" type="presOf" srcId="{439D8E06-DF8C-493B-84E7-A4CE8698A366}" destId="{E748E6FF-2178-47A2-8022-38D8CE4C737B}" srcOrd="0" destOrd="0" presId="urn:microsoft.com/office/officeart/2005/8/layout/process2"/>
    <dgm:cxn modelId="{2E78F462-974C-4DE7-9D83-5483F097E1FB}" type="presOf" srcId="{08E60ADD-6FE4-442A-964B-181736162FB2}" destId="{FCE201D8-34DB-4FF9-BA89-48D3F29FC56A}" srcOrd="0" destOrd="0" presId="urn:microsoft.com/office/officeart/2005/8/layout/process2"/>
    <dgm:cxn modelId="{9CE59574-83A2-4B3B-AAAE-8E85FE27DC5B}" type="presOf" srcId="{6683CCDA-F0B1-4D1A-A32A-898E1F7E82A2}" destId="{E2EE3891-8493-4D3E-A486-39F3ACF8AB8D}" srcOrd="0" destOrd="0" presId="urn:microsoft.com/office/officeart/2005/8/layout/process2"/>
    <dgm:cxn modelId="{0F0046A3-C8C7-44FF-9F73-81D83EBF028A}" type="presOf" srcId="{4C5EC679-CF95-4C84-B13F-D0B0AC2A09D1}" destId="{54DEFC21-4A03-48FA-B6DD-0A2336412E2B}" srcOrd="1" destOrd="0" presId="urn:microsoft.com/office/officeart/2005/8/layout/process2"/>
    <dgm:cxn modelId="{68DE8EB7-AE16-4DCA-A5AD-C6828B62A0A6}" type="presOf" srcId="{4C5EC679-CF95-4C84-B13F-D0B0AC2A09D1}" destId="{126F2556-C039-45A2-B8F6-74B95C3CDA76}" srcOrd="0" destOrd="0" presId="urn:microsoft.com/office/officeart/2005/8/layout/process2"/>
    <dgm:cxn modelId="{AC7755DD-7AE7-4840-AEEB-07295E50072D}" srcId="{6683CCDA-F0B1-4D1A-A32A-898E1F7E82A2}" destId="{08E60ADD-6FE4-442A-964B-181736162FB2}" srcOrd="1" destOrd="0" parTransId="{F193E4B3-A779-480D-864F-046726BBB5D9}" sibTransId="{EA854CCF-E244-4F62-AFBE-FFC7688917CC}"/>
    <dgm:cxn modelId="{E2B452F7-FF40-4706-A22D-5BDB93DAAAA7}" srcId="{6683CCDA-F0B1-4D1A-A32A-898E1F7E82A2}" destId="{439D8E06-DF8C-493B-84E7-A4CE8698A366}" srcOrd="0" destOrd="0" parTransId="{3C19865B-8A93-40B4-A26A-9709C7E11E3B}" sibTransId="{4C5EC679-CF95-4C84-B13F-D0B0AC2A09D1}"/>
    <dgm:cxn modelId="{040AF76F-584A-4533-A81B-049DD7B52AC4}" type="presParOf" srcId="{E2EE3891-8493-4D3E-A486-39F3ACF8AB8D}" destId="{E748E6FF-2178-47A2-8022-38D8CE4C737B}" srcOrd="0" destOrd="0" presId="urn:microsoft.com/office/officeart/2005/8/layout/process2"/>
    <dgm:cxn modelId="{F1D8C3EC-A3E4-492C-B23B-1B282EE510F5}" type="presParOf" srcId="{E2EE3891-8493-4D3E-A486-39F3ACF8AB8D}" destId="{126F2556-C039-45A2-B8F6-74B95C3CDA76}" srcOrd="1" destOrd="0" presId="urn:microsoft.com/office/officeart/2005/8/layout/process2"/>
    <dgm:cxn modelId="{90021AC2-6702-4355-948A-6729C125957F}" type="presParOf" srcId="{126F2556-C039-45A2-B8F6-74B95C3CDA76}" destId="{54DEFC21-4A03-48FA-B6DD-0A2336412E2B}" srcOrd="0" destOrd="0" presId="urn:microsoft.com/office/officeart/2005/8/layout/process2"/>
    <dgm:cxn modelId="{7DDB1B7C-291C-4E10-96F5-42B0D19C7F06}" type="presParOf" srcId="{E2EE3891-8493-4D3E-A486-39F3ACF8AB8D}" destId="{FCE201D8-34DB-4FF9-BA89-48D3F29FC56A}"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461DB07-4D3D-4901-B4A3-772678EF2825}">
      <dgm:prSet/>
      <dgm:spPr/>
      <dgm:t>
        <a:bodyPr/>
        <a:lstStyle/>
        <a:p>
          <a:r>
            <a:rPr lang="en-US" dirty="0"/>
            <a:t>“</a:t>
          </a:r>
          <a:r>
            <a:rPr lang="en-US" i="1" dirty="0"/>
            <a:t>Continuous Effort, not strength or intelligence, is the key to unlocking our potential.”</a:t>
          </a:r>
        </a:p>
        <a:p>
          <a:r>
            <a:rPr lang="en-US" i="1" dirty="0"/>
            <a:t>Winston Churchill</a:t>
          </a:r>
        </a:p>
      </dgm:t>
    </dgm:pt>
    <dgm:pt modelId="{ED5CBB69-6AA0-4E1A-90B9-37948D9BDB4A}" type="sibTrans" cxnId="{98FCB31F-A104-408D-9485-36B878287DDA}">
      <dgm:prSet/>
      <dgm:spPr/>
      <dgm:t>
        <a:bodyPr/>
        <a:lstStyle/>
        <a:p>
          <a:endParaRPr lang="en-US"/>
        </a:p>
      </dgm:t>
    </dgm:pt>
    <dgm:pt modelId="{45BD7442-AEDD-4130-9B4D-A3A8234A5EE9}" type="parTrans" cxnId="{98FCB31F-A104-408D-9485-36B878287DDA}">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ECAF3F8F-0019-48DB-922F-52C70E02B010}" type="pres">
      <dgm:prSet presAssocID="{A461DB07-4D3D-4901-B4A3-772678EF2825}" presName="parentText" presStyleLbl="node1" presStyleIdx="0" presStyleCnt="1">
        <dgm:presLayoutVars>
          <dgm:chMax val="0"/>
          <dgm:bulletEnabled val="1"/>
        </dgm:presLayoutVars>
      </dgm:prSet>
      <dgm:spPr/>
    </dgm:pt>
  </dgm:ptLst>
  <dgm:cxnLst>
    <dgm:cxn modelId="{98FCB31F-A104-408D-9485-36B878287DDA}" srcId="{8EA381E5-FE6E-459E-98AF-083038FFCAF1}" destId="{A461DB07-4D3D-4901-B4A3-772678EF2825}" srcOrd="0" destOrd="0" parTransId="{45BD7442-AEDD-4130-9B4D-A3A8234A5EE9}" sibTransId="{ED5CBB69-6AA0-4E1A-90B9-37948D9BDB4A}"/>
    <dgm:cxn modelId="{9420EF7E-7B37-43E2-8F89-A468632CE18B}" type="presOf" srcId="{8EA381E5-FE6E-459E-98AF-083038FFCAF1}" destId="{67F2998F-7055-40AB-B826-A4E43A8CF4DE}" srcOrd="0" destOrd="0" presId="urn:microsoft.com/office/officeart/2005/8/layout/vList2"/>
    <dgm:cxn modelId="{DEF017A3-53AB-4932-B9AF-E1B3BA497F84}" type="presOf" srcId="{A461DB07-4D3D-4901-B4A3-772678EF2825}" destId="{ECAF3F8F-0019-48DB-922F-52C70E02B010}" srcOrd="0" destOrd="0" presId="urn:microsoft.com/office/officeart/2005/8/layout/vList2"/>
    <dgm:cxn modelId="{DA99EF45-04A1-4B59-AF0A-59550F392560}" type="presParOf" srcId="{67F2998F-7055-40AB-B826-A4E43A8CF4DE}" destId="{ECAF3F8F-0019-48DB-922F-52C70E02B01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A41BD42-7E15-40EE-B740-D35902AB0CED}">
      <dgm:prSet/>
      <dgm:spPr/>
      <dgm:t>
        <a:bodyPr/>
        <a:lstStyle/>
        <a:p>
          <a:r>
            <a:rPr lang="en-US" dirty="0"/>
            <a:t>Law enforcement is competing against every other career field and must actively seek quality candidates. It will take time and resources. However, there are few, if any, responsibilities more important than hiring the right people.</a:t>
          </a:r>
          <a:endParaRPr lang="en-US" dirty="0">
            <a:solidFill>
              <a:srgbClr val="FFFFFF"/>
            </a:solidFill>
            <a:ea typeface="Calibri" panose="020F0502020204030204" pitchFamily="34" charset="0"/>
            <a:cs typeface="Times New Roman" panose="02020603050405020304" pitchFamily="18" charset="0"/>
          </a:endParaRPr>
        </a:p>
      </dgm:t>
    </dgm:pt>
    <dgm:pt modelId="{BACD6998-958C-417D-A151-D79D182468BA}" type="parTrans" cxnId="{B241BD25-280F-4C57-8D60-10262EF0847A}">
      <dgm:prSet/>
      <dgm:spPr/>
      <dgm:t>
        <a:bodyPr/>
        <a:lstStyle/>
        <a:p>
          <a:endParaRPr lang="en-US"/>
        </a:p>
      </dgm:t>
    </dgm:pt>
    <dgm:pt modelId="{DFD4AF94-8D0E-4217-83E7-5D94EDB67902}" type="sibTrans" cxnId="{B241BD25-280F-4C57-8D60-10262EF0847A}">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B9188102-AD25-4C7A-8916-EF96D0659FB5}" type="pres">
      <dgm:prSet presAssocID="{7A41BD42-7E15-40EE-B740-D35902AB0CED}" presName="parentText" presStyleLbl="node1" presStyleIdx="0" presStyleCnt="1">
        <dgm:presLayoutVars>
          <dgm:chMax val="0"/>
          <dgm:bulletEnabled val="1"/>
        </dgm:presLayoutVars>
      </dgm:prSet>
      <dgm:spPr/>
    </dgm:pt>
  </dgm:ptLst>
  <dgm:cxnLst>
    <dgm:cxn modelId="{B241BD25-280F-4C57-8D60-10262EF0847A}" srcId="{8EA381E5-FE6E-459E-98AF-083038FFCAF1}" destId="{7A41BD42-7E15-40EE-B740-D35902AB0CED}" srcOrd="0" destOrd="0" parTransId="{BACD6998-958C-417D-A151-D79D182468BA}" sibTransId="{DFD4AF94-8D0E-4217-83E7-5D94EDB67902}"/>
    <dgm:cxn modelId="{673D5726-0A15-4F08-89AA-5D6C36E7CDCA}" type="presOf" srcId="{7A41BD42-7E15-40EE-B740-D35902AB0CED}" destId="{B9188102-AD25-4C7A-8916-EF96D0659FB5}"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46FB09C4-E95B-4004-AAD3-EBFCBD91A7F3}" type="presParOf" srcId="{67F2998F-7055-40AB-B826-A4E43A8CF4DE}" destId="{B9188102-AD25-4C7A-8916-EF96D0659FB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3F12AC8-C65E-41B7-BD92-47A2AFD78AF3}">
      <dgm:prSet custT="1"/>
      <dgm:spPr/>
      <dgm:t>
        <a:bodyPr/>
        <a:lstStyle/>
        <a:p>
          <a:r>
            <a:rPr lang="en-US" sz="2800" b="1" u="sng" dirty="0"/>
            <a:t>Recommendations</a:t>
          </a:r>
        </a:p>
      </dgm:t>
    </dgm:pt>
    <dgm:pt modelId="{15A090D5-CA21-47B2-8223-C7F965CEF6F6}" type="parTrans" cxnId="{D991CE15-6E90-4C86-A08A-1D55C9C3402E}">
      <dgm:prSet/>
      <dgm:spPr/>
      <dgm:t>
        <a:bodyPr/>
        <a:lstStyle/>
        <a:p>
          <a:endParaRPr lang="en-US"/>
        </a:p>
      </dgm:t>
    </dgm:pt>
    <dgm:pt modelId="{1BABB91E-91A8-46DA-847D-6ED1F0063E05}" type="sibTrans" cxnId="{D991CE15-6E90-4C86-A08A-1D55C9C3402E}">
      <dgm:prSet/>
      <dgm:spPr/>
      <dgm:t>
        <a:bodyPr/>
        <a:lstStyle/>
        <a:p>
          <a:endParaRPr lang="en-US"/>
        </a:p>
      </dgm:t>
    </dgm:pt>
    <dgm:pt modelId="{7BDF7DA9-9D30-41D7-901E-5A1D059DA024}">
      <dgm:prSet/>
      <dgm:spPr/>
      <dgm:t>
        <a:bodyPr/>
        <a:lstStyle/>
        <a:p>
          <a:r>
            <a:rPr lang="en-US" dirty="0"/>
            <a:t>Who are we looking for as an employee?</a:t>
          </a:r>
        </a:p>
      </dgm:t>
    </dgm:pt>
    <dgm:pt modelId="{B43D6A95-A332-43A1-BDA8-0B7C550C3C77}" type="parTrans" cxnId="{ABAAA9AC-6D60-470F-AD62-33CF6891A17A}">
      <dgm:prSet/>
      <dgm:spPr/>
      <dgm:t>
        <a:bodyPr/>
        <a:lstStyle/>
        <a:p>
          <a:endParaRPr lang="en-US"/>
        </a:p>
      </dgm:t>
    </dgm:pt>
    <dgm:pt modelId="{BC05A588-1E15-4876-90BB-7B03AB8C7130}" type="sibTrans" cxnId="{ABAAA9AC-6D60-470F-AD62-33CF6891A17A}">
      <dgm:prSet/>
      <dgm:spPr/>
      <dgm:t>
        <a:bodyPr/>
        <a:lstStyle/>
        <a:p>
          <a:endParaRPr lang="en-US"/>
        </a:p>
      </dgm:t>
    </dgm:pt>
    <dgm:pt modelId="{9AE75659-E12B-413E-8718-98F475179FA1}">
      <dgm:prSet/>
      <dgm:spPr/>
      <dgm:t>
        <a:bodyPr/>
        <a:lstStyle/>
        <a:p>
          <a:r>
            <a:rPr lang="en-US" dirty="0"/>
            <a:t>There will be strengths and weaknesses to each candidate. Some agencies could value experience or education. These are certainly good qualities in a candidate.</a:t>
          </a:r>
        </a:p>
      </dgm:t>
    </dgm:pt>
    <dgm:pt modelId="{367C43B7-94DF-4BE9-B777-1DFC7D53FBFE}" type="parTrans" cxnId="{5D2D99D1-4B20-4395-99C2-8CC4DB065BDB}">
      <dgm:prSet/>
      <dgm:spPr/>
      <dgm:t>
        <a:bodyPr/>
        <a:lstStyle/>
        <a:p>
          <a:endParaRPr lang="en-US"/>
        </a:p>
      </dgm:t>
    </dgm:pt>
    <dgm:pt modelId="{2EED1FD5-184F-4C9B-80D3-F987BCA26B94}" type="sibTrans" cxnId="{5D2D99D1-4B20-4395-99C2-8CC4DB065BDB}">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07B40715-7613-476F-9D2A-9DD9DEF7EDDF}" type="pres">
      <dgm:prSet presAssocID="{C3F12AC8-C65E-41B7-BD92-47A2AFD78AF3}" presName="parentText" presStyleLbl="node1" presStyleIdx="0" presStyleCnt="3">
        <dgm:presLayoutVars>
          <dgm:chMax val="0"/>
          <dgm:bulletEnabled val="1"/>
        </dgm:presLayoutVars>
      </dgm:prSet>
      <dgm:spPr/>
    </dgm:pt>
    <dgm:pt modelId="{76CF87D8-2870-41E4-B173-749EB8EC641E}" type="pres">
      <dgm:prSet presAssocID="{1BABB91E-91A8-46DA-847D-6ED1F0063E05}" presName="spacer" presStyleCnt="0"/>
      <dgm:spPr/>
    </dgm:pt>
    <dgm:pt modelId="{1A0F3285-826B-405C-858D-DB6C5B59F70C}" type="pres">
      <dgm:prSet presAssocID="{7BDF7DA9-9D30-41D7-901E-5A1D059DA024}" presName="parentText" presStyleLbl="node1" presStyleIdx="1" presStyleCnt="3">
        <dgm:presLayoutVars>
          <dgm:chMax val="0"/>
          <dgm:bulletEnabled val="1"/>
        </dgm:presLayoutVars>
      </dgm:prSet>
      <dgm:spPr/>
    </dgm:pt>
    <dgm:pt modelId="{B43AC213-86C0-436A-94A5-93F268ED9818}" type="pres">
      <dgm:prSet presAssocID="{BC05A588-1E15-4876-90BB-7B03AB8C7130}" presName="spacer" presStyleCnt="0"/>
      <dgm:spPr/>
    </dgm:pt>
    <dgm:pt modelId="{6F466FD5-1279-4101-A20D-ECD8A5752F64}" type="pres">
      <dgm:prSet presAssocID="{9AE75659-E12B-413E-8718-98F475179FA1}" presName="parentText" presStyleLbl="node1" presStyleIdx="2" presStyleCnt="3">
        <dgm:presLayoutVars>
          <dgm:chMax val="0"/>
          <dgm:bulletEnabled val="1"/>
        </dgm:presLayoutVars>
      </dgm:prSet>
      <dgm:spPr/>
    </dgm:pt>
  </dgm:ptLst>
  <dgm:cxnLst>
    <dgm:cxn modelId="{D991CE15-6E90-4C86-A08A-1D55C9C3402E}" srcId="{8EA381E5-FE6E-459E-98AF-083038FFCAF1}" destId="{C3F12AC8-C65E-41B7-BD92-47A2AFD78AF3}" srcOrd="0" destOrd="0" parTransId="{15A090D5-CA21-47B2-8223-C7F965CEF6F6}" sibTransId="{1BABB91E-91A8-46DA-847D-6ED1F0063E05}"/>
    <dgm:cxn modelId="{B6117062-0230-40E2-A0D7-DF7CABE876E1}" type="presOf" srcId="{C3F12AC8-C65E-41B7-BD92-47A2AFD78AF3}" destId="{07B40715-7613-476F-9D2A-9DD9DEF7EDDF}" srcOrd="0" destOrd="0" presId="urn:microsoft.com/office/officeart/2005/8/layout/vList2"/>
    <dgm:cxn modelId="{F097E37B-DEE6-425B-8689-F1DA3BF5A0C5}" type="presOf" srcId="{7BDF7DA9-9D30-41D7-901E-5A1D059DA024}" destId="{1A0F3285-826B-405C-858D-DB6C5B59F70C}"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ABAAA9AC-6D60-470F-AD62-33CF6891A17A}" srcId="{8EA381E5-FE6E-459E-98AF-083038FFCAF1}" destId="{7BDF7DA9-9D30-41D7-901E-5A1D059DA024}" srcOrd="1" destOrd="0" parTransId="{B43D6A95-A332-43A1-BDA8-0B7C550C3C77}" sibTransId="{BC05A588-1E15-4876-90BB-7B03AB8C7130}"/>
    <dgm:cxn modelId="{BB0699AE-4D56-4CF5-9AA1-FC5080C85336}" type="presOf" srcId="{9AE75659-E12B-413E-8718-98F475179FA1}" destId="{6F466FD5-1279-4101-A20D-ECD8A5752F64}" srcOrd="0" destOrd="0" presId="urn:microsoft.com/office/officeart/2005/8/layout/vList2"/>
    <dgm:cxn modelId="{5D2D99D1-4B20-4395-99C2-8CC4DB065BDB}" srcId="{8EA381E5-FE6E-459E-98AF-083038FFCAF1}" destId="{9AE75659-E12B-413E-8718-98F475179FA1}" srcOrd="2" destOrd="0" parTransId="{367C43B7-94DF-4BE9-B777-1DFC7D53FBFE}" sibTransId="{2EED1FD5-184F-4C9B-80D3-F987BCA26B94}"/>
    <dgm:cxn modelId="{4B5BFB00-47B2-4C0D-BB97-02B96996C944}" type="presParOf" srcId="{67F2998F-7055-40AB-B826-A4E43A8CF4DE}" destId="{07B40715-7613-476F-9D2A-9DD9DEF7EDDF}" srcOrd="0" destOrd="0" presId="urn:microsoft.com/office/officeart/2005/8/layout/vList2"/>
    <dgm:cxn modelId="{E484A18F-76E4-40FF-BFB7-8AFFC0F49621}" type="presParOf" srcId="{67F2998F-7055-40AB-B826-A4E43A8CF4DE}" destId="{76CF87D8-2870-41E4-B173-749EB8EC641E}" srcOrd="1" destOrd="0" presId="urn:microsoft.com/office/officeart/2005/8/layout/vList2"/>
    <dgm:cxn modelId="{90F28613-9AC1-4500-9923-6A6FA9F02BFC}" type="presParOf" srcId="{67F2998F-7055-40AB-B826-A4E43A8CF4DE}" destId="{1A0F3285-826B-405C-858D-DB6C5B59F70C}" srcOrd="2" destOrd="0" presId="urn:microsoft.com/office/officeart/2005/8/layout/vList2"/>
    <dgm:cxn modelId="{C9D2FFC2-92E0-4485-8B9F-2368A6EE8F5B}" type="presParOf" srcId="{67F2998F-7055-40AB-B826-A4E43A8CF4DE}" destId="{B43AC213-86C0-436A-94A5-93F268ED9818}" srcOrd="3" destOrd="0" presId="urn:microsoft.com/office/officeart/2005/8/layout/vList2"/>
    <dgm:cxn modelId="{563B57BD-E54B-4067-AC6A-EDA09CC56546}" type="presParOf" srcId="{67F2998F-7055-40AB-B826-A4E43A8CF4DE}" destId="{6F466FD5-1279-4101-A20D-ECD8A5752F6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3F12AC8-C65E-41B7-BD92-47A2AFD78AF3}">
      <dgm:prSet/>
      <dgm:spPr/>
      <dgm:t>
        <a:bodyPr/>
        <a:lstStyle/>
        <a:p>
          <a:r>
            <a:rPr lang="en-US" b="1" u="sng" dirty="0"/>
            <a:t>Recommendations</a:t>
          </a:r>
        </a:p>
      </dgm:t>
    </dgm:pt>
    <dgm:pt modelId="{15A090D5-CA21-47B2-8223-C7F965CEF6F6}" type="parTrans" cxnId="{D991CE15-6E90-4C86-A08A-1D55C9C3402E}">
      <dgm:prSet/>
      <dgm:spPr/>
      <dgm:t>
        <a:bodyPr/>
        <a:lstStyle/>
        <a:p>
          <a:endParaRPr lang="en-US"/>
        </a:p>
      </dgm:t>
    </dgm:pt>
    <dgm:pt modelId="{1BABB91E-91A8-46DA-847D-6ED1F0063E05}" type="sibTrans" cxnId="{D991CE15-6E90-4C86-A08A-1D55C9C3402E}">
      <dgm:prSet/>
      <dgm:spPr/>
      <dgm:t>
        <a:bodyPr/>
        <a:lstStyle/>
        <a:p>
          <a:endParaRPr lang="en-US"/>
        </a:p>
      </dgm:t>
    </dgm:pt>
    <dgm:pt modelId="{7BDF7DA9-9D30-41D7-901E-5A1D059DA024}">
      <dgm:prSet/>
      <dgm:spPr/>
      <dgm:t>
        <a:bodyPr/>
        <a:lstStyle/>
        <a:p>
          <a:r>
            <a:rPr lang="en-US" dirty="0"/>
            <a:t>Who are we looking for as an employee?</a:t>
          </a:r>
        </a:p>
      </dgm:t>
    </dgm:pt>
    <dgm:pt modelId="{B43D6A95-A332-43A1-BDA8-0B7C550C3C77}" type="parTrans" cxnId="{ABAAA9AC-6D60-470F-AD62-33CF6891A17A}">
      <dgm:prSet/>
      <dgm:spPr/>
      <dgm:t>
        <a:bodyPr/>
        <a:lstStyle/>
        <a:p>
          <a:endParaRPr lang="en-US"/>
        </a:p>
      </dgm:t>
    </dgm:pt>
    <dgm:pt modelId="{BC05A588-1E15-4876-90BB-7B03AB8C7130}" type="sibTrans" cxnId="{ABAAA9AC-6D60-470F-AD62-33CF6891A17A}">
      <dgm:prSet/>
      <dgm:spPr/>
      <dgm:t>
        <a:bodyPr/>
        <a:lstStyle/>
        <a:p>
          <a:endParaRPr lang="en-US"/>
        </a:p>
      </dgm:t>
    </dgm:pt>
    <dgm:pt modelId="{B38AD22B-A3B9-4509-9C2F-BB08644EFD16}">
      <dgm:prSet/>
      <dgm:spPr/>
      <dgm:t>
        <a:bodyPr/>
        <a:lstStyle/>
        <a:p>
          <a:r>
            <a:rPr lang="en-US" i="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The most important trait for a character driven candidate is </a:t>
          </a:r>
        </a:p>
      </dgm:t>
    </dgm:pt>
    <dgm:pt modelId="{5EAE0738-C687-4A1B-B245-C23AFEED042D}" type="parTrans" cxnId="{71FC50C4-8340-4202-A0A2-48ACD2F4C142}">
      <dgm:prSet/>
      <dgm:spPr/>
      <dgm:t>
        <a:bodyPr/>
        <a:lstStyle/>
        <a:p>
          <a:endParaRPr lang="en-US"/>
        </a:p>
      </dgm:t>
    </dgm:pt>
    <dgm:pt modelId="{F8791A4E-5845-43EC-97D3-9B2F76C5F51D}" type="sibTrans" cxnId="{71FC50C4-8340-4202-A0A2-48ACD2F4C142}">
      <dgm:prSet/>
      <dgm:spPr/>
      <dgm:t>
        <a:bodyPr/>
        <a:lstStyle/>
        <a:p>
          <a:endParaRPr lang="en-US"/>
        </a:p>
      </dgm:t>
    </dgm:pt>
    <dgm:pt modelId="{64C6D615-5345-4F4D-8024-F3B8F3DCA1DB}">
      <dgm:prSet/>
      <dgm:spPr/>
      <dgm:t>
        <a:bodyPr/>
        <a:lstStyle/>
        <a:p>
          <a:r>
            <a:rPr lang="en-US" b="1" i="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Integrity. </a:t>
          </a:r>
          <a:endParaRPr lang="en-US" b="1" i="1" dirty="0">
            <a:solidFill>
              <a:schemeClr val="bg1"/>
            </a:solidFill>
          </a:endParaRPr>
        </a:p>
      </dgm:t>
    </dgm:pt>
    <dgm:pt modelId="{D81CD77F-FD44-4BA3-B509-74204CEA5A5E}" type="parTrans" cxnId="{C7E95168-B208-459D-B37C-25B1D21A091F}">
      <dgm:prSet/>
      <dgm:spPr/>
      <dgm:t>
        <a:bodyPr/>
        <a:lstStyle/>
        <a:p>
          <a:endParaRPr lang="en-US"/>
        </a:p>
      </dgm:t>
    </dgm:pt>
    <dgm:pt modelId="{442A4FD5-F458-412A-A6B2-E82470536F3E}" type="sibTrans" cxnId="{C7E95168-B208-459D-B37C-25B1D21A091F}">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07B40715-7613-476F-9D2A-9DD9DEF7EDDF}" type="pres">
      <dgm:prSet presAssocID="{C3F12AC8-C65E-41B7-BD92-47A2AFD78AF3}" presName="parentText" presStyleLbl="node1" presStyleIdx="0" presStyleCnt="4">
        <dgm:presLayoutVars>
          <dgm:chMax val="0"/>
          <dgm:bulletEnabled val="1"/>
        </dgm:presLayoutVars>
      </dgm:prSet>
      <dgm:spPr/>
    </dgm:pt>
    <dgm:pt modelId="{76CF87D8-2870-41E4-B173-749EB8EC641E}" type="pres">
      <dgm:prSet presAssocID="{1BABB91E-91A8-46DA-847D-6ED1F0063E05}" presName="spacer" presStyleCnt="0"/>
      <dgm:spPr/>
    </dgm:pt>
    <dgm:pt modelId="{1A0F3285-826B-405C-858D-DB6C5B59F70C}" type="pres">
      <dgm:prSet presAssocID="{7BDF7DA9-9D30-41D7-901E-5A1D059DA024}" presName="parentText" presStyleLbl="node1" presStyleIdx="1" presStyleCnt="4">
        <dgm:presLayoutVars>
          <dgm:chMax val="0"/>
          <dgm:bulletEnabled val="1"/>
        </dgm:presLayoutVars>
      </dgm:prSet>
      <dgm:spPr/>
    </dgm:pt>
    <dgm:pt modelId="{B43AC213-86C0-436A-94A5-93F268ED9818}" type="pres">
      <dgm:prSet presAssocID="{BC05A588-1E15-4876-90BB-7B03AB8C7130}" presName="spacer" presStyleCnt="0"/>
      <dgm:spPr/>
    </dgm:pt>
    <dgm:pt modelId="{9694C21C-90AD-4CA8-AF07-98E4D0A36CEE}" type="pres">
      <dgm:prSet presAssocID="{B38AD22B-A3B9-4509-9C2F-BB08644EFD16}" presName="parentText" presStyleLbl="node1" presStyleIdx="2" presStyleCnt="4">
        <dgm:presLayoutVars>
          <dgm:chMax val="0"/>
          <dgm:bulletEnabled val="1"/>
        </dgm:presLayoutVars>
      </dgm:prSet>
      <dgm:spPr/>
    </dgm:pt>
    <dgm:pt modelId="{F6CE3484-F581-4C3D-8990-ADEC05175CF8}" type="pres">
      <dgm:prSet presAssocID="{F8791A4E-5845-43EC-97D3-9B2F76C5F51D}" presName="spacer" presStyleCnt="0"/>
      <dgm:spPr/>
    </dgm:pt>
    <dgm:pt modelId="{C8CEA947-1D54-4751-9B39-23C9337B3E03}" type="pres">
      <dgm:prSet presAssocID="{64C6D615-5345-4F4D-8024-F3B8F3DCA1DB}" presName="parentText" presStyleLbl="node1" presStyleIdx="3" presStyleCnt="4">
        <dgm:presLayoutVars>
          <dgm:chMax val="0"/>
          <dgm:bulletEnabled val="1"/>
        </dgm:presLayoutVars>
      </dgm:prSet>
      <dgm:spPr/>
    </dgm:pt>
  </dgm:ptLst>
  <dgm:cxnLst>
    <dgm:cxn modelId="{D991CE15-6E90-4C86-A08A-1D55C9C3402E}" srcId="{8EA381E5-FE6E-459E-98AF-083038FFCAF1}" destId="{C3F12AC8-C65E-41B7-BD92-47A2AFD78AF3}" srcOrd="0" destOrd="0" parTransId="{15A090D5-CA21-47B2-8223-C7F965CEF6F6}" sibTransId="{1BABB91E-91A8-46DA-847D-6ED1F0063E05}"/>
    <dgm:cxn modelId="{B6117062-0230-40E2-A0D7-DF7CABE876E1}" type="presOf" srcId="{C3F12AC8-C65E-41B7-BD92-47A2AFD78AF3}" destId="{07B40715-7613-476F-9D2A-9DD9DEF7EDDF}" srcOrd="0" destOrd="0" presId="urn:microsoft.com/office/officeart/2005/8/layout/vList2"/>
    <dgm:cxn modelId="{C7E95168-B208-459D-B37C-25B1D21A091F}" srcId="{8EA381E5-FE6E-459E-98AF-083038FFCAF1}" destId="{64C6D615-5345-4F4D-8024-F3B8F3DCA1DB}" srcOrd="3" destOrd="0" parTransId="{D81CD77F-FD44-4BA3-B509-74204CEA5A5E}" sibTransId="{442A4FD5-F458-412A-A6B2-E82470536F3E}"/>
    <dgm:cxn modelId="{F097E37B-DEE6-425B-8689-F1DA3BF5A0C5}" type="presOf" srcId="{7BDF7DA9-9D30-41D7-901E-5A1D059DA024}" destId="{1A0F3285-826B-405C-858D-DB6C5B59F70C}"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89DCCC9B-0E6D-479B-8C79-F0462E770421}" type="presOf" srcId="{B38AD22B-A3B9-4509-9C2F-BB08644EFD16}" destId="{9694C21C-90AD-4CA8-AF07-98E4D0A36CEE}" srcOrd="0" destOrd="0" presId="urn:microsoft.com/office/officeart/2005/8/layout/vList2"/>
    <dgm:cxn modelId="{ABAAA9AC-6D60-470F-AD62-33CF6891A17A}" srcId="{8EA381E5-FE6E-459E-98AF-083038FFCAF1}" destId="{7BDF7DA9-9D30-41D7-901E-5A1D059DA024}" srcOrd="1" destOrd="0" parTransId="{B43D6A95-A332-43A1-BDA8-0B7C550C3C77}" sibTransId="{BC05A588-1E15-4876-90BB-7B03AB8C7130}"/>
    <dgm:cxn modelId="{71FC50C4-8340-4202-A0A2-48ACD2F4C142}" srcId="{8EA381E5-FE6E-459E-98AF-083038FFCAF1}" destId="{B38AD22B-A3B9-4509-9C2F-BB08644EFD16}" srcOrd="2" destOrd="0" parTransId="{5EAE0738-C687-4A1B-B245-C23AFEED042D}" sibTransId="{F8791A4E-5845-43EC-97D3-9B2F76C5F51D}"/>
    <dgm:cxn modelId="{1DA11BCA-BE1A-4435-98DB-87C68E59D082}" type="presOf" srcId="{64C6D615-5345-4F4D-8024-F3B8F3DCA1DB}" destId="{C8CEA947-1D54-4751-9B39-23C9337B3E03}" srcOrd="0" destOrd="0" presId="urn:microsoft.com/office/officeart/2005/8/layout/vList2"/>
    <dgm:cxn modelId="{4B5BFB00-47B2-4C0D-BB97-02B96996C944}" type="presParOf" srcId="{67F2998F-7055-40AB-B826-A4E43A8CF4DE}" destId="{07B40715-7613-476F-9D2A-9DD9DEF7EDDF}" srcOrd="0" destOrd="0" presId="urn:microsoft.com/office/officeart/2005/8/layout/vList2"/>
    <dgm:cxn modelId="{E484A18F-76E4-40FF-BFB7-8AFFC0F49621}" type="presParOf" srcId="{67F2998F-7055-40AB-B826-A4E43A8CF4DE}" destId="{76CF87D8-2870-41E4-B173-749EB8EC641E}" srcOrd="1" destOrd="0" presId="urn:microsoft.com/office/officeart/2005/8/layout/vList2"/>
    <dgm:cxn modelId="{90F28613-9AC1-4500-9923-6A6FA9F02BFC}" type="presParOf" srcId="{67F2998F-7055-40AB-B826-A4E43A8CF4DE}" destId="{1A0F3285-826B-405C-858D-DB6C5B59F70C}" srcOrd="2" destOrd="0" presId="urn:microsoft.com/office/officeart/2005/8/layout/vList2"/>
    <dgm:cxn modelId="{C9D2FFC2-92E0-4485-8B9F-2368A6EE8F5B}" type="presParOf" srcId="{67F2998F-7055-40AB-B826-A4E43A8CF4DE}" destId="{B43AC213-86C0-436A-94A5-93F268ED9818}" srcOrd="3" destOrd="0" presId="urn:microsoft.com/office/officeart/2005/8/layout/vList2"/>
    <dgm:cxn modelId="{F3A6C66C-0C2B-4EA5-A285-2D917CF1E759}" type="presParOf" srcId="{67F2998F-7055-40AB-B826-A4E43A8CF4DE}" destId="{9694C21C-90AD-4CA8-AF07-98E4D0A36CEE}" srcOrd="4" destOrd="0" presId="urn:microsoft.com/office/officeart/2005/8/layout/vList2"/>
    <dgm:cxn modelId="{007DB7D6-9BFB-4F00-B0EB-EA690B40E34B}" type="presParOf" srcId="{67F2998F-7055-40AB-B826-A4E43A8CF4DE}" destId="{F6CE3484-F581-4C3D-8990-ADEC05175CF8}" srcOrd="5" destOrd="0" presId="urn:microsoft.com/office/officeart/2005/8/layout/vList2"/>
    <dgm:cxn modelId="{8EEA3A2E-8080-4E02-8A27-BF84C2BFBAE0}" type="presParOf" srcId="{67F2998F-7055-40AB-B826-A4E43A8CF4DE}" destId="{C8CEA947-1D54-4751-9B39-23C9337B3E0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EA381E5-FE6E-459E-98AF-083038FFCAF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3F12AC8-C65E-41B7-BD92-47A2AFD78AF3}">
      <dgm:prSet/>
      <dgm:spPr/>
      <dgm:t>
        <a:bodyPr/>
        <a:lstStyle/>
        <a:p>
          <a:r>
            <a:rPr lang="en-US" b="1" u="sng" dirty="0"/>
            <a:t>Recommendations</a:t>
          </a:r>
        </a:p>
      </dgm:t>
    </dgm:pt>
    <dgm:pt modelId="{15A090D5-CA21-47B2-8223-C7F965CEF6F6}" type="parTrans" cxnId="{D991CE15-6E90-4C86-A08A-1D55C9C3402E}">
      <dgm:prSet/>
      <dgm:spPr/>
      <dgm:t>
        <a:bodyPr/>
        <a:lstStyle/>
        <a:p>
          <a:endParaRPr lang="en-US"/>
        </a:p>
      </dgm:t>
    </dgm:pt>
    <dgm:pt modelId="{1BABB91E-91A8-46DA-847D-6ED1F0063E05}" type="sibTrans" cxnId="{D991CE15-6E90-4C86-A08A-1D55C9C3402E}">
      <dgm:prSet/>
      <dgm:spPr/>
      <dgm:t>
        <a:bodyPr/>
        <a:lstStyle/>
        <a:p>
          <a:endParaRPr lang="en-US"/>
        </a:p>
      </dgm:t>
    </dgm:pt>
    <dgm:pt modelId="{7BDF7DA9-9D30-41D7-901E-5A1D059DA024}">
      <dgm:prSet/>
      <dgm:spPr/>
      <dgm:t>
        <a:bodyPr/>
        <a:lstStyle/>
        <a:p>
          <a:r>
            <a:rPr lang="en-US" dirty="0"/>
            <a:t>Who are we looking for as an employee?</a:t>
          </a:r>
        </a:p>
      </dgm:t>
    </dgm:pt>
    <dgm:pt modelId="{B43D6A95-A332-43A1-BDA8-0B7C550C3C77}" type="parTrans" cxnId="{ABAAA9AC-6D60-470F-AD62-33CF6891A17A}">
      <dgm:prSet/>
      <dgm:spPr/>
      <dgm:t>
        <a:bodyPr/>
        <a:lstStyle/>
        <a:p>
          <a:endParaRPr lang="en-US"/>
        </a:p>
      </dgm:t>
    </dgm:pt>
    <dgm:pt modelId="{BC05A588-1E15-4876-90BB-7B03AB8C7130}" type="sibTrans" cxnId="{ABAAA9AC-6D60-470F-AD62-33CF6891A17A}">
      <dgm:prSet/>
      <dgm:spPr/>
      <dgm:t>
        <a:bodyPr/>
        <a:lstStyle/>
        <a:p>
          <a:endParaRPr lang="en-US"/>
        </a:p>
      </dgm:t>
    </dgm:pt>
    <dgm:pt modelId="{A53699A0-296C-48A4-A3A7-A89E2642FFFF}">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Other important traits in the candidate:</a:t>
          </a:r>
        </a:p>
      </dgm:t>
    </dgm:pt>
    <dgm:pt modelId="{BFFDD982-3B03-48D2-B041-20FC3B4007A4}" type="parTrans" cxnId="{05932BF3-ED88-455C-844D-2B6C151FF43C}">
      <dgm:prSet/>
      <dgm:spPr/>
      <dgm:t>
        <a:bodyPr/>
        <a:lstStyle/>
        <a:p>
          <a:endParaRPr lang="en-US"/>
        </a:p>
      </dgm:t>
    </dgm:pt>
    <dgm:pt modelId="{85366564-B49D-43C3-8AF0-E3DDBDB9B6B3}" type="sibTrans" cxnId="{05932BF3-ED88-455C-844D-2B6C151FF43C}">
      <dgm:prSet/>
      <dgm:spPr/>
      <dgm:t>
        <a:bodyPr/>
        <a:lstStyle/>
        <a:p>
          <a:endParaRPr lang="en-US"/>
        </a:p>
      </dgm:t>
    </dgm:pt>
    <dgm:pt modelId="{25C2363B-76F7-46D4-AB52-2A6A957ADB22}">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Service-oriented</a:t>
          </a:r>
        </a:p>
      </dgm:t>
    </dgm:pt>
    <dgm:pt modelId="{178625B7-7B25-41EA-98F4-BDD70C4452A5}" type="parTrans" cxnId="{F781EC32-40A7-4E24-BD1A-1813F1BFEB47}">
      <dgm:prSet/>
      <dgm:spPr/>
      <dgm:t>
        <a:bodyPr/>
        <a:lstStyle/>
        <a:p>
          <a:endParaRPr lang="en-US"/>
        </a:p>
      </dgm:t>
    </dgm:pt>
    <dgm:pt modelId="{AD82E147-7441-46EF-985F-8FB70CF50D5A}" type="sibTrans" cxnId="{F781EC32-40A7-4E24-BD1A-1813F1BFEB47}">
      <dgm:prSet/>
      <dgm:spPr/>
      <dgm:t>
        <a:bodyPr/>
        <a:lstStyle/>
        <a:p>
          <a:endParaRPr lang="en-US"/>
        </a:p>
      </dgm:t>
    </dgm:pt>
    <dgm:pt modelId="{CFF3531E-1100-46EF-AEEC-FDBB2D8D56AA}">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Compatibility</a:t>
          </a:r>
        </a:p>
      </dgm:t>
    </dgm:pt>
    <dgm:pt modelId="{A67AC3CF-15AD-4E7D-8042-93052BB84216}" type="parTrans" cxnId="{F91F8B5B-987C-4336-A3CD-0D3143323A53}">
      <dgm:prSet/>
      <dgm:spPr/>
      <dgm:t>
        <a:bodyPr/>
        <a:lstStyle/>
        <a:p>
          <a:endParaRPr lang="en-US"/>
        </a:p>
      </dgm:t>
    </dgm:pt>
    <dgm:pt modelId="{CBB4D7C1-02B9-4FCA-B42E-FA5A9865DB0E}" type="sibTrans" cxnId="{F91F8B5B-987C-4336-A3CD-0D3143323A53}">
      <dgm:prSet/>
      <dgm:spPr/>
      <dgm:t>
        <a:bodyPr/>
        <a:lstStyle/>
        <a:p>
          <a:endParaRPr lang="en-US"/>
        </a:p>
      </dgm:t>
    </dgm:pt>
    <dgm:pt modelId="{EAAD0D56-C854-4C4A-98AE-C1651AE567D0}">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Possessing human relations skills</a:t>
          </a:r>
        </a:p>
      </dgm:t>
    </dgm:pt>
    <dgm:pt modelId="{F3C0A979-BE3D-4450-895E-76F4C70C42B8}" type="parTrans" cxnId="{F643CE53-EBEF-4842-8E5B-D8378407F595}">
      <dgm:prSet/>
      <dgm:spPr/>
      <dgm:t>
        <a:bodyPr/>
        <a:lstStyle/>
        <a:p>
          <a:endParaRPr lang="en-US"/>
        </a:p>
      </dgm:t>
    </dgm:pt>
    <dgm:pt modelId="{F78F4B4E-EB30-458C-BEC1-E1AD90FD8477}" type="sibTrans" cxnId="{F643CE53-EBEF-4842-8E5B-D8378407F595}">
      <dgm:prSet/>
      <dgm:spPr/>
      <dgm:t>
        <a:bodyPr/>
        <a:lstStyle/>
        <a:p>
          <a:endParaRPr lang="en-US"/>
        </a:p>
      </dgm:t>
    </dgm:pt>
    <dgm:pt modelId="{5895339E-2576-456B-8DE4-8048677EB770}">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Performance driven</a:t>
          </a:r>
          <a:endParaRPr lang="en-US" dirty="0">
            <a:solidFill>
              <a:schemeClr val="bg1"/>
            </a:solidFill>
          </a:endParaRPr>
        </a:p>
      </dgm:t>
    </dgm:pt>
    <dgm:pt modelId="{BB1362E5-63BB-4B2C-B0E3-C52E7323BFA9}" type="parTrans" cxnId="{7C9F20E9-B6A0-46D8-9408-5456A4C90FFD}">
      <dgm:prSet/>
      <dgm:spPr/>
      <dgm:t>
        <a:bodyPr/>
        <a:lstStyle/>
        <a:p>
          <a:endParaRPr lang="en-US"/>
        </a:p>
      </dgm:t>
    </dgm:pt>
    <dgm:pt modelId="{A81D945F-B2C4-42EA-ABFF-954A136CCAF6}" type="sibTrans" cxnId="{7C9F20E9-B6A0-46D8-9408-5456A4C90FFD}">
      <dgm:prSet/>
      <dgm:spPr/>
      <dgm:t>
        <a:bodyPr/>
        <a:lstStyle/>
        <a:p>
          <a:endParaRPr lang="en-US"/>
        </a:p>
      </dgm:t>
    </dgm:pt>
    <dgm:pt modelId="{67F2998F-7055-40AB-B826-A4E43A8CF4DE}" type="pres">
      <dgm:prSet presAssocID="{8EA381E5-FE6E-459E-98AF-083038FFCAF1}" presName="linear" presStyleCnt="0">
        <dgm:presLayoutVars>
          <dgm:animLvl val="lvl"/>
          <dgm:resizeHandles val="exact"/>
        </dgm:presLayoutVars>
      </dgm:prSet>
      <dgm:spPr/>
    </dgm:pt>
    <dgm:pt modelId="{07B40715-7613-476F-9D2A-9DD9DEF7EDDF}" type="pres">
      <dgm:prSet presAssocID="{C3F12AC8-C65E-41B7-BD92-47A2AFD78AF3}" presName="parentText" presStyleLbl="node1" presStyleIdx="0" presStyleCnt="7">
        <dgm:presLayoutVars>
          <dgm:chMax val="0"/>
          <dgm:bulletEnabled val="1"/>
        </dgm:presLayoutVars>
      </dgm:prSet>
      <dgm:spPr/>
    </dgm:pt>
    <dgm:pt modelId="{76CF87D8-2870-41E4-B173-749EB8EC641E}" type="pres">
      <dgm:prSet presAssocID="{1BABB91E-91A8-46DA-847D-6ED1F0063E05}" presName="spacer" presStyleCnt="0"/>
      <dgm:spPr/>
    </dgm:pt>
    <dgm:pt modelId="{1A0F3285-826B-405C-858D-DB6C5B59F70C}" type="pres">
      <dgm:prSet presAssocID="{7BDF7DA9-9D30-41D7-901E-5A1D059DA024}" presName="parentText" presStyleLbl="node1" presStyleIdx="1" presStyleCnt="7">
        <dgm:presLayoutVars>
          <dgm:chMax val="0"/>
          <dgm:bulletEnabled val="1"/>
        </dgm:presLayoutVars>
      </dgm:prSet>
      <dgm:spPr/>
    </dgm:pt>
    <dgm:pt modelId="{B43AC213-86C0-436A-94A5-93F268ED9818}" type="pres">
      <dgm:prSet presAssocID="{BC05A588-1E15-4876-90BB-7B03AB8C7130}" presName="spacer" presStyleCnt="0"/>
      <dgm:spPr/>
    </dgm:pt>
    <dgm:pt modelId="{906E1464-2F80-4F37-8DB4-FC024BD4BFBD}" type="pres">
      <dgm:prSet presAssocID="{A53699A0-296C-48A4-A3A7-A89E2642FFFF}" presName="parentText" presStyleLbl="node1" presStyleIdx="2" presStyleCnt="7">
        <dgm:presLayoutVars>
          <dgm:chMax val="0"/>
          <dgm:bulletEnabled val="1"/>
        </dgm:presLayoutVars>
      </dgm:prSet>
      <dgm:spPr/>
    </dgm:pt>
    <dgm:pt modelId="{57ED42F3-CC1D-4863-9789-55F87DB5DF31}" type="pres">
      <dgm:prSet presAssocID="{85366564-B49D-43C3-8AF0-E3DDBDB9B6B3}" presName="spacer" presStyleCnt="0"/>
      <dgm:spPr/>
    </dgm:pt>
    <dgm:pt modelId="{A0042D85-0C89-4DD6-9C6E-4E318F11986B}" type="pres">
      <dgm:prSet presAssocID="{25C2363B-76F7-46D4-AB52-2A6A957ADB22}" presName="parentText" presStyleLbl="node1" presStyleIdx="3" presStyleCnt="7">
        <dgm:presLayoutVars>
          <dgm:chMax val="0"/>
          <dgm:bulletEnabled val="1"/>
        </dgm:presLayoutVars>
      </dgm:prSet>
      <dgm:spPr/>
    </dgm:pt>
    <dgm:pt modelId="{E802A930-F6AB-44D2-A6BA-7E01CCF63C68}" type="pres">
      <dgm:prSet presAssocID="{AD82E147-7441-46EF-985F-8FB70CF50D5A}" presName="spacer" presStyleCnt="0"/>
      <dgm:spPr/>
    </dgm:pt>
    <dgm:pt modelId="{D2D0FB2F-8755-497B-AFF3-2D61A70073ED}" type="pres">
      <dgm:prSet presAssocID="{CFF3531E-1100-46EF-AEEC-FDBB2D8D56AA}" presName="parentText" presStyleLbl="node1" presStyleIdx="4" presStyleCnt="7">
        <dgm:presLayoutVars>
          <dgm:chMax val="0"/>
          <dgm:bulletEnabled val="1"/>
        </dgm:presLayoutVars>
      </dgm:prSet>
      <dgm:spPr/>
    </dgm:pt>
    <dgm:pt modelId="{03AB80E0-D97D-4964-B194-D91D873B8FAE}" type="pres">
      <dgm:prSet presAssocID="{CBB4D7C1-02B9-4FCA-B42E-FA5A9865DB0E}" presName="spacer" presStyleCnt="0"/>
      <dgm:spPr/>
    </dgm:pt>
    <dgm:pt modelId="{809D7FA6-0F40-4E7C-942C-7B3BED2201AA}" type="pres">
      <dgm:prSet presAssocID="{EAAD0D56-C854-4C4A-98AE-C1651AE567D0}" presName="parentText" presStyleLbl="node1" presStyleIdx="5" presStyleCnt="7">
        <dgm:presLayoutVars>
          <dgm:chMax val="0"/>
          <dgm:bulletEnabled val="1"/>
        </dgm:presLayoutVars>
      </dgm:prSet>
      <dgm:spPr/>
    </dgm:pt>
    <dgm:pt modelId="{03DB6763-80A7-49D6-AD0E-B4B141957B5B}" type="pres">
      <dgm:prSet presAssocID="{F78F4B4E-EB30-458C-BEC1-E1AD90FD8477}" presName="spacer" presStyleCnt="0"/>
      <dgm:spPr/>
    </dgm:pt>
    <dgm:pt modelId="{3FD679F1-A6B5-41FC-B25D-0BD5BD174CB1}" type="pres">
      <dgm:prSet presAssocID="{5895339E-2576-456B-8DE4-8048677EB770}" presName="parentText" presStyleLbl="node1" presStyleIdx="6" presStyleCnt="7">
        <dgm:presLayoutVars>
          <dgm:chMax val="0"/>
          <dgm:bulletEnabled val="1"/>
        </dgm:presLayoutVars>
      </dgm:prSet>
      <dgm:spPr/>
    </dgm:pt>
  </dgm:ptLst>
  <dgm:cxnLst>
    <dgm:cxn modelId="{D991CE15-6E90-4C86-A08A-1D55C9C3402E}" srcId="{8EA381E5-FE6E-459E-98AF-083038FFCAF1}" destId="{C3F12AC8-C65E-41B7-BD92-47A2AFD78AF3}" srcOrd="0" destOrd="0" parTransId="{15A090D5-CA21-47B2-8223-C7F965CEF6F6}" sibTransId="{1BABB91E-91A8-46DA-847D-6ED1F0063E05}"/>
    <dgm:cxn modelId="{F781EC32-40A7-4E24-BD1A-1813F1BFEB47}" srcId="{8EA381E5-FE6E-459E-98AF-083038FFCAF1}" destId="{25C2363B-76F7-46D4-AB52-2A6A957ADB22}" srcOrd="3" destOrd="0" parTransId="{178625B7-7B25-41EA-98F4-BDD70C4452A5}" sibTransId="{AD82E147-7441-46EF-985F-8FB70CF50D5A}"/>
    <dgm:cxn modelId="{F91F8B5B-987C-4336-A3CD-0D3143323A53}" srcId="{8EA381E5-FE6E-459E-98AF-083038FFCAF1}" destId="{CFF3531E-1100-46EF-AEEC-FDBB2D8D56AA}" srcOrd="4" destOrd="0" parTransId="{A67AC3CF-15AD-4E7D-8042-93052BB84216}" sibTransId="{CBB4D7C1-02B9-4FCA-B42E-FA5A9865DB0E}"/>
    <dgm:cxn modelId="{EB75715D-8465-45BD-A250-F9EE551DCA3F}" type="presOf" srcId="{5895339E-2576-456B-8DE4-8048677EB770}" destId="{3FD679F1-A6B5-41FC-B25D-0BD5BD174CB1}" srcOrd="0" destOrd="0" presId="urn:microsoft.com/office/officeart/2005/8/layout/vList2"/>
    <dgm:cxn modelId="{243FB241-8B4E-43B8-90D5-08F66BB652AB}" type="presOf" srcId="{CFF3531E-1100-46EF-AEEC-FDBB2D8D56AA}" destId="{D2D0FB2F-8755-497B-AFF3-2D61A70073ED}" srcOrd="0" destOrd="0" presId="urn:microsoft.com/office/officeart/2005/8/layout/vList2"/>
    <dgm:cxn modelId="{B6117062-0230-40E2-A0D7-DF7CABE876E1}" type="presOf" srcId="{C3F12AC8-C65E-41B7-BD92-47A2AFD78AF3}" destId="{07B40715-7613-476F-9D2A-9DD9DEF7EDDF}" srcOrd="0" destOrd="0" presId="urn:microsoft.com/office/officeart/2005/8/layout/vList2"/>
    <dgm:cxn modelId="{8F66FB46-BA49-452E-AFBA-FE6D996F7C2D}" type="presOf" srcId="{A53699A0-296C-48A4-A3A7-A89E2642FFFF}" destId="{906E1464-2F80-4F37-8DB4-FC024BD4BFBD}" srcOrd="0" destOrd="0" presId="urn:microsoft.com/office/officeart/2005/8/layout/vList2"/>
    <dgm:cxn modelId="{7779954F-B09D-4D12-A43E-F174E3D77CC7}" type="presOf" srcId="{25C2363B-76F7-46D4-AB52-2A6A957ADB22}" destId="{A0042D85-0C89-4DD6-9C6E-4E318F11986B}" srcOrd="0" destOrd="0" presId="urn:microsoft.com/office/officeart/2005/8/layout/vList2"/>
    <dgm:cxn modelId="{F643CE53-EBEF-4842-8E5B-D8378407F595}" srcId="{8EA381E5-FE6E-459E-98AF-083038FFCAF1}" destId="{EAAD0D56-C854-4C4A-98AE-C1651AE567D0}" srcOrd="5" destOrd="0" parTransId="{F3C0A979-BE3D-4450-895E-76F4C70C42B8}" sibTransId="{F78F4B4E-EB30-458C-BEC1-E1AD90FD8477}"/>
    <dgm:cxn modelId="{F097E37B-DEE6-425B-8689-F1DA3BF5A0C5}" type="presOf" srcId="{7BDF7DA9-9D30-41D7-901E-5A1D059DA024}" destId="{1A0F3285-826B-405C-858D-DB6C5B59F70C}" srcOrd="0" destOrd="0" presId="urn:microsoft.com/office/officeart/2005/8/layout/vList2"/>
    <dgm:cxn modelId="{9420EF7E-7B37-43E2-8F89-A468632CE18B}" type="presOf" srcId="{8EA381E5-FE6E-459E-98AF-083038FFCAF1}" destId="{67F2998F-7055-40AB-B826-A4E43A8CF4DE}" srcOrd="0" destOrd="0" presId="urn:microsoft.com/office/officeart/2005/8/layout/vList2"/>
    <dgm:cxn modelId="{ABAAA9AC-6D60-470F-AD62-33CF6891A17A}" srcId="{8EA381E5-FE6E-459E-98AF-083038FFCAF1}" destId="{7BDF7DA9-9D30-41D7-901E-5A1D059DA024}" srcOrd="1" destOrd="0" parTransId="{B43D6A95-A332-43A1-BDA8-0B7C550C3C77}" sibTransId="{BC05A588-1E15-4876-90BB-7B03AB8C7130}"/>
    <dgm:cxn modelId="{230933DE-BB1F-4220-B46C-C2AC67A653A0}" type="presOf" srcId="{EAAD0D56-C854-4C4A-98AE-C1651AE567D0}" destId="{809D7FA6-0F40-4E7C-942C-7B3BED2201AA}" srcOrd="0" destOrd="0" presId="urn:microsoft.com/office/officeart/2005/8/layout/vList2"/>
    <dgm:cxn modelId="{7C9F20E9-B6A0-46D8-9408-5456A4C90FFD}" srcId="{8EA381E5-FE6E-459E-98AF-083038FFCAF1}" destId="{5895339E-2576-456B-8DE4-8048677EB770}" srcOrd="6" destOrd="0" parTransId="{BB1362E5-63BB-4B2C-B0E3-C52E7323BFA9}" sibTransId="{A81D945F-B2C4-42EA-ABFF-954A136CCAF6}"/>
    <dgm:cxn modelId="{05932BF3-ED88-455C-844D-2B6C151FF43C}" srcId="{8EA381E5-FE6E-459E-98AF-083038FFCAF1}" destId="{A53699A0-296C-48A4-A3A7-A89E2642FFFF}" srcOrd="2" destOrd="0" parTransId="{BFFDD982-3B03-48D2-B041-20FC3B4007A4}" sibTransId="{85366564-B49D-43C3-8AF0-E3DDBDB9B6B3}"/>
    <dgm:cxn modelId="{4B5BFB00-47B2-4C0D-BB97-02B96996C944}" type="presParOf" srcId="{67F2998F-7055-40AB-B826-A4E43A8CF4DE}" destId="{07B40715-7613-476F-9D2A-9DD9DEF7EDDF}" srcOrd="0" destOrd="0" presId="urn:microsoft.com/office/officeart/2005/8/layout/vList2"/>
    <dgm:cxn modelId="{E484A18F-76E4-40FF-BFB7-8AFFC0F49621}" type="presParOf" srcId="{67F2998F-7055-40AB-B826-A4E43A8CF4DE}" destId="{76CF87D8-2870-41E4-B173-749EB8EC641E}" srcOrd="1" destOrd="0" presId="urn:microsoft.com/office/officeart/2005/8/layout/vList2"/>
    <dgm:cxn modelId="{90F28613-9AC1-4500-9923-6A6FA9F02BFC}" type="presParOf" srcId="{67F2998F-7055-40AB-B826-A4E43A8CF4DE}" destId="{1A0F3285-826B-405C-858D-DB6C5B59F70C}" srcOrd="2" destOrd="0" presId="urn:microsoft.com/office/officeart/2005/8/layout/vList2"/>
    <dgm:cxn modelId="{C9D2FFC2-92E0-4485-8B9F-2368A6EE8F5B}" type="presParOf" srcId="{67F2998F-7055-40AB-B826-A4E43A8CF4DE}" destId="{B43AC213-86C0-436A-94A5-93F268ED9818}" srcOrd="3" destOrd="0" presId="urn:microsoft.com/office/officeart/2005/8/layout/vList2"/>
    <dgm:cxn modelId="{E2EB7B09-87D2-4FB0-9A0C-C86BA9506AD4}" type="presParOf" srcId="{67F2998F-7055-40AB-B826-A4E43A8CF4DE}" destId="{906E1464-2F80-4F37-8DB4-FC024BD4BFBD}" srcOrd="4" destOrd="0" presId="urn:microsoft.com/office/officeart/2005/8/layout/vList2"/>
    <dgm:cxn modelId="{678F1869-5A4B-4CBA-AC73-F251AB10B1B4}" type="presParOf" srcId="{67F2998F-7055-40AB-B826-A4E43A8CF4DE}" destId="{57ED42F3-CC1D-4863-9789-55F87DB5DF31}" srcOrd="5" destOrd="0" presId="urn:microsoft.com/office/officeart/2005/8/layout/vList2"/>
    <dgm:cxn modelId="{2BB879B8-C84B-4077-8654-4BC2E7329BEF}" type="presParOf" srcId="{67F2998F-7055-40AB-B826-A4E43A8CF4DE}" destId="{A0042D85-0C89-4DD6-9C6E-4E318F11986B}" srcOrd="6" destOrd="0" presId="urn:microsoft.com/office/officeart/2005/8/layout/vList2"/>
    <dgm:cxn modelId="{B49E7B1F-10F3-465D-9DC9-D7E97775DDE5}" type="presParOf" srcId="{67F2998F-7055-40AB-B826-A4E43A8CF4DE}" destId="{E802A930-F6AB-44D2-A6BA-7E01CCF63C68}" srcOrd="7" destOrd="0" presId="urn:microsoft.com/office/officeart/2005/8/layout/vList2"/>
    <dgm:cxn modelId="{EF1DD587-E7FC-4ED9-AB5F-EDE19D1BF05C}" type="presParOf" srcId="{67F2998F-7055-40AB-B826-A4E43A8CF4DE}" destId="{D2D0FB2F-8755-497B-AFF3-2D61A70073ED}" srcOrd="8" destOrd="0" presId="urn:microsoft.com/office/officeart/2005/8/layout/vList2"/>
    <dgm:cxn modelId="{B61EE282-0EF0-4346-BD01-AFF935FE0CA6}" type="presParOf" srcId="{67F2998F-7055-40AB-B826-A4E43A8CF4DE}" destId="{03AB80E0-D97D-4964-B194-D91D873B8FAE}" srcOrd="9" destOrd="0" presId="urn:microsoft.com/office/officeart/2005/8/layout/vList2"/>
    <dgm:cxn modelId="{006D4CFD-0CAB-4B81-9270-93D25679C761}" type="presParOf" srcId="{67F2998F-7055-40AB-B826-A4E43A8CF4DE}" destId="{809D7FA6-0F40-4E7C-942C-7B3BED2201AA}" srcOrd="10" destOrd="0" presId="urn:microsoft.com/office/officeart/2005/8/layout/vList2"/>
    <dgm:cxn modelId="{8A62ED79-1E8A-492E-A5D3-ACE6CA37D49B}" type="presParOf" srcId="{67F2998F-7055-40AB-B826-A4E43A8CF4DE}" destId="{03DB6763-80A7-49D6-AD0E-B4B141957B5B}" srcOrd="11" destOrd="0" presId="urn:microsoft.com/office/officeart/2005/8/layout/vList2"/>
    <dgm:cxn modelId="{CD0A3928-8DEF-43D0-A3E0-A732C782796B}" type="presParOf" srcId="{67F2998F-7055-40AB-B826-A4E43A8CF4DE}" destId="{3FD679F1-A6B5-41FC-B25D-0BD5BD174CB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B77AB-3BC9-45A6-BE5C-96547672A463}">
      <dsp:nvSpPr>
        <dsp:cNvPr id="0" name=""/>
        <dsp:cNvSpPr/>
      </dsp:nvSpPr>
      <dsp:spPr>
        <a:xfrm>
          <a:off x="0" y="0"/>
          <a:ext cx="423148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C58D34-BB5A-408B-8A32-8CB36B5E262C}">
      <dsp:nvSpPr>
        <dsp:cNvPr id="0" name=""/>
        <dsp:cNvSpPr/>
      </dsp:nvSpPr>
      <dsp:spPr>
        <a:xfrm>
          <a:off x="0" y="0"/>
          <a:ext cx="4231481"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b="1" i="0" kern="1200" baseline="0" dirty="0"/>
            <a:t>Ohio Collaborative Standard</a:t>
          </a:r>
          <a:endParaRPr lang="en-US" sz="5300" kern="1200" dirty="0"/>
        </a:p>
      </dsp:txBody>
      <dsp:txXfrm>
        <a:off x="0" y="0"/>
        <a:ext cx="4231481" cy="2460625"/>
      </dsp:txXfrm>
    </dsp:sp>
    <dsp:sp modelId="{8E173193-334A-4902-ADBE-9EC3422CC7E1}">
      <dsp:nvSpPr>
        <dsp:cNvPr id="0" name=""/>
        <dsp:cNvSpPr/>
      </dsp:nvSpPr>
      <dsp:spPr>
        <a:xfrm>
          <a:off x="0" y="2460625"/>
          <a:ext cx="4231481" cy="0"/>
        </a:xfrm>
        <a:prstGeom prst="line">
          <a:avLst/>
        </a:prstGeom>
        <a:solidFill>
          <a:schemeClr val="accent2">
            <a:hueOff val="-1323373"/>
            <a:satOff val="1492"/>
            <a:lumOff val="353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3C249E-ED80-428D-80A3-2FAC9F473D7B}">
      <dsp:nvSpPr>
        <dsp:cNvPr id="0" name=""/>
        <dsp:cNvSpPr/>
      </dsp:nvSpPr>
      <dsp:spPr>
        <a:xfrm>
          <a:off x="0" y="2460625"/>
          <a:ext cx="4231481"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90000"/>
            </a:lnSpc>
            <a:spcBef>
              <a:spcPct val="0"/>
            </a:spcBef>
            <a:spcAft>
              <a:spcPct val="35000"/>
            </a:spcAft>
            <a:buNone/>
          </a:pPr>
          <a:r>
            <a:rPr lang="en-US" sz="5300" kern="1200" dirty="0"/>
            <a:t>Recruitment and Hiring</a:t>
          </a:r>
        </a:p>
      </dsp:txBody>
      <dsp:txXfrm>
        <a:off x="0" y="2460625"/>
        <a:ext cx="4231481" cy="246062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F3285-826B-405C-858D-DB6C5B59F70C}">
      <dsp:nvSpPr>
        <dsp:cNvPr id="0" name=""/>
        <dsp:cNvSpPr/>
      </dsp:nvSpPr>
      <dsp:spPr>
        <a:xfrm>
          <a:off x="0" y="59785"/>
          <a:ext cx="4231481" cy="480167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Who are we looking for as an employee?</a:t>
          </a:r>
          <a:r>
            <a:rPr lang="en-US" sz="1800" b="1" u="sng" kern="1200" dirty="0"/>
            <a:t> </a:t>
          </a:r>
        </a:p>
        <a:p>
          <a:pPr marL="0" lvl="0" indent="0" algn="l" defTabSz="800100">
            <a:lnSpc>
              <a:spcPct val="90000"/>
            </a:lnSpc>
            <a:spcBef>
              <a:spcPct val="0"/>
            </a:spcBef>
            <a:spcAft>
              <a:spcPct val="35000"/>
            </a:spcAft>
            <a:buNone/>
          </a:pPr>
          <a:r>
            <a:rPr lang="en-US" sz="1800" kern="1200" dirty="0"/>
            <a:t>Other desired traits for candidates:</a:t>
          </a:r>
        </a:p>
        <a:p>
          <a:pPr marL="0" lvl="0" indent="0" algn="l" defTabSz="800100">
            <a:lnSpc>
              <a:spcPct val="90000"/>
            </a:lnSpc>
            <a:spcBef>
              <a:spcPct val="0"/>
            </a:spcBef>
            <a:spcAft>
              <a:spcPct val="35000"/>
            </a:spcAft>
            <a:buNone/>
          </a:pPr>
          <a:endParaRPr lang="en-US" sz="1800" kern="1200" dirty="0"/>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Possessing common sense</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Problem solver</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Change maker</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Adaptable</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Culturally competent</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Educated</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Compassionate</a:t>
          </a: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Visionary</a:t>
          </a:r>
          <a:endParaRPr lang="en-US" sz="1800" kern="1200" dirty="0">
            <a:solidFill>
              <a:schemeClr val="tx2">
                <a:lumMod val="75000"/>
              </a:schemeClr>
            </a:solidFill>
          </a:endParaRP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Computer skills</a:t>
          </a:r>
          <a:endParaRPr lang="en-US" sz="1800" kern="1200" dirty="0">
            <a:solidFill>
              <a:schemeClr val="tx2">
                <a:lumMod val="75000"/>
              </a:schemeClr>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endParaRP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Analytical</a:t>
          </a:r>
          <a:endParaRPr lang="en-US" sz="1800" kern="1200" dirty="0"/>
        </a:p>
      </dsp:txBody>
      <dsp:txXfrm>
        <a:off x="206564" y="266349"/>
        <a:ext cx="3818353" cy="438855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5F548-BFB1-4A49-968D-945D62C31759}">
      <dsp:nvSpPr>
        <dsp:cNvPr id="0" name=""/>
        <dsp:cNvSpPr/>
      </dsp:nvSpPr>
      <dsp:spPr>
        <a:xfrm>
          <a:off x="0" y="150241"/>
          <a:ext cx="4231481" cy="61814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u="sng" kern="1200" dirty="0"/>
            <a:t>Recommendations</a:t>
          </a:r>
        </a:p>
      </dsp:txBody>
      <dsp:txXfrm>
        <a:off x="30175" y="180416"/>
        <a:ext cx="4171131" cy="557793"/>
      </dsp:txXfrm>
    </dsp:sp>
    <dsp:sp modelId="{BD4B2234-72D3-4738-B1C3-3C79BC9E82A9}">
      <dsp:nvSpPr>
        <dsp:cNvPr id="0" name=""/>
        <dsp:cNvSpPr/>
      </dsp:nvSpPr>
      <dsp:spPr>
        <a:xfrm>
          <a:off x="0" y="817345"/>
          <a:ext cx="4231481" cy="618143"/>
        </a:xfrm>
        <a:prstGeom prst="roundRect">
          <a:avLst/>
        </a:prstGeom>
        <a:solidFill>
          <a:schemeClr val="accent2">
            <a:hueOff val="-220562"/>
            <a:satOff val="249"/>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Who are we looking for as an employee?</a:t>
          </a:r>
        </a:p>
      </dsp:txBody>
      <dsp:txXfrm>
        <a:off x="30175" y="847520"/>
        <a:ext cx="4171131" cy="557793"/>
      </dsp:txXfrm>
    </dsp:sp>
    <dsp:sp modelId="{C2D22419-32D5-4757-B5BE-7576C16B6CE0}">
      <dsp:nvSpPr>
        <dsp:cNvPr id="0" name=""/>
        <dsp:cNvSpPr/>
      </dsp:nvSpPr>
      <dsp:spPr>
        <a:xfrm>
          <a:off x="0" y="1484449"/>
          <a:ext cx="4231481" cy="618143"/>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Hire more minorities</a:t>
          </a:r>
        </a:p>
      </dsp:txBody>
      <dsp:txXfrm>
        <a:off x="30175" y="1514624"/>
        <a:ext cx="4171131" cy="557793"/>
      </dsp:txXfrm>
    </dsp:sp>
    <dsp:sp modelId="{DCFC64E5-EFFB-43A9-AED1-634C3AE40580}">
      <dsp:nvSpPr>
        <dsp:cNvPr id="0" name=""/>
        <dsp:cNvSpPr/>
      </dsp:nvSpPr>
      <dsp:spPr>
        <a:xfrm>
          <a:off x="0" y="2151553"/>
          <a:ext cx="4231481" cy="61814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Diverse organizations outperform less diverse organizations</a:t>
          </a:r>
          <a:r>
            <a:rPr lang="en-US" sz="1700" kern="1200" dirty="0">
              <a:solidFill>
                <a:schemeClr val="tx2">
                  <a:lumMod val="75000"/>
                </a:schemeClr>
              </a:solidFill>
            </a:rPr>
            <a:t>.</a:t>
          </a:r>
        </a:p>
      </dsp:txBody>
      <dsp:txXfrm>
        <a:off x="30175" y="2181728"/>
        <a:ext cx="4171131" cy="557793"/>
      </dsp:txXfrm>
    </dsp:sp>
    <dsp:sp modelId="{0D12C610-F78F-4730-859B-1D2621404C44}">
      <dsp:nvSpPr>
        <dsp:cNvPr id="0" name=""/>
        <dsp:cNvSpPr/>
      </dsp:nvSpPr>
      <dsp:spPr>
        <a:xfrm>
          <a:off x="0" y="2818656"/>
          <a:ext cx="4231481" cy="618143"/>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Diversity is a key to improved innovation</a:t>
          </a:r>
          <a:r>
            <a:rPr lang="en-US" sz="1700" kern="1200" dirty="0">
              <a:solidFill>
                <a:schemeClr val="tx2">
                  <a:lumMod val="75000"/>
                </a:schemeClr>
              </a:solidFill>
            </a:rPr>
            <a:t>.</a:t>
          </a:r>
        </a:p>
      </dsp:txBody>
      <dsp:txXfrm>
        <a:off x="30175" y="2848831"/>
        <a:ext cx="4171131" cy="557793"/>
      </dsp:txXfrm>
    </dsp:sp>
    <dsp:sp modelId="{C4C18465-EB29-463A-B551-D68486F8F6D0}">
      <dsp:nvSpPr>
        <dsp:cNvPr id="0" name=""/>
        <dsp:cNvSpPr/>
      </dsp:nvSpPr>
      <dsp:spPr>
        <a:xfrm>
          <a:off x="0" y="3485760"/>
          <a:ext cx="4231481" cy="618143"/>
        </a:xfrm>
        <a:prstGeom prst="roundRect">
          <a:avLst/>
        </a:prstGeom>
        <a:solidFill>
          <a:schemeClr val="accent2">
            <a:hueOff val="-1102811"/>
            <a:satOff val="1243"/>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Direct correlation between effective decision-making and the diversity of a team</a:t>
          </a:r>
          <a:r>
            <a:rPr lang="en-US" sz="1700" kern="1200" dirty="0">
              <a:solidFill>
                <a:schemeClr val="tx2">
                  <a:lumMod val="75000"/>
                </a:schemeClr>
              </a:solidFill>
            </a:rPr>
            <a:t>.</a:t>
          </a:r>
        </a:p>
      </dsp:txBody>
      <dsp:txXfrm>
        <a:off x="30175" y="3515935"/>
        <a:ext cx="4171131" cy="557793"/>
      </dsp:txXfrm>
    </dsp:sp>
    <dsp:sp modelId="{2979C500-667F-46A3-8DBA-81663BE8AA09}">
      <dsp:nvSpPr>
        <dsp:cNvPr id="0" name=""/>
        <dsp:cNvSpPr/>
      </dsp:nvSpPr>
      <dsp:spPr>
        <a:xfrm>
          <a:off x="0" y="4152864"/>
          <a:ext cx="4231481" cy="61814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3">
                <a:extLst>
                  <a:ext uri="{A12FA001-AC4F-418D-AE19-62706E023703}">
                    <ahyp:hlinkClr xmlns:ahyp="http://schemas.microsoft.com/office/drawing/2018/hyperlinkcolor" val="tx"/>
                  </a:ext>
                </a:extLst>
              </a:hlinkClick>
            </a:rPr>
            <a:t>Almost 50% of millennials job seekers actively look for diversity in the workplace</a:t>
          </a:r>
          <a:r>
            <a:rPr lang="en-US" sz="1700" kern="1200" dirty="0">
              <a:solidFill>
                <a:schemeClr val="tx2">
                  <a:lumMod val="75000"/>
                </a:schemeClr>
              </a:solidFill>
            </a:rPr>
            <a:t>.</a:t>
          </a:r>
        </a:p>
      </dsp:txBody>
      <dsp:txXfrm>
        <a:off x="30175" y="4183039"/>
        <a:ext cx="4171131" cy="5577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33868-25B0-4422-9C82-CD80FCA2CF31}">
      <dsp:nvSpPr>
        <dsp:cNvPr id="0" name=""/>
        <dsp:cNvSpPr/>
      </dsp:nvSpPr>
      <dsp:spPr>
        <a:xfrm>
          <a:off x="0" y="8576"/>
          <a:ext cx="4231481" cy="50905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u="sng" kern="1200" dirty="0"/>
            <a:t>Recommendations</a:t>
          </a:r>
        </a:p>
      </dsp:txBody>
      <dsp:txXfrm>
        <a:off x="24850" y="33426"/>
        <a:ext cx="4181781" cy="459359"/>
      </dsp:txXfrm>
    </dsp:sp>
    <dsp:sp modelId="{7BAAC258-25D0-4BE3-9F29-EC397C693FF7}">
      <dsp:nvSpPr>
        <dsp:cNvPr id="0" name=""/>
        <dsp:cNvSpPr/>
      </dsp:nvSpPr>
      <dsp:spPr>
        <a:xfrm>
          <a:off x="0" y="557956"/>
          <a:ext cx="4231481" cy="509059"/>
        </a:xfrm>
        <a:prstGeom prst="roundRect">
          <a:avLst/>
        </a:prstGeom>
        <a:solidFill>
          <a:schemeClr val="accent2">
            <a:hueOff val="-165422"/>
            <a:satOff val="186"/>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Who are we looking for as an employee?</a:t>
          </a:r>
        </a:p>
      </dsp:txBody>
      <dsp:txXfrm>
        <a:off x="24850" y="582806"/>
        <a:ext cx="4181781" cy="459359"/>
      </dsp:txXfrm>
    </dsp:sp>
    <dsp:sp modelId="{9895CD8C-6AC0-445F-9091-FB54EA743480}">
      <dsp:nvSpPr>
        <dsp:cNvPr id="0" name=""/>
        <dsp:cNvSpPr/>
      </dsp:nvSpPr>
      <dsp:spPr>
        <a:xfrm>
          <a:off x="0" y="1107335"/>
          <a:ext cx="4231481" cy="509059"/>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Hire more minorities</a:t>
          </a:r>
        </a:p>
      </dsp:txBody>
      <dsp:txXfrm>
        <a:off x="24850" y="1132185"/>
        <a:ext cx="4181781" cy="459359"/>
      </dsp:txXfrm>
    </dsp:sp>
    <dsp:sp modelId="{F1E64887-4E05-421B-A8B8-55CE423A387B}">
      <dsp:nvSpPr>
        <dsp:cNvPr id="0" name=""/>
        <dsp:cNvSpPr/>
      </dsp:nvSpPr>
      <dsp:spPr>
        <a:xfrm>
          <a:off x="0" y="1656715"/>
          <a:ext cx="4231481" cy="509059"/>
        </a:xfrm>
        <a:prstGeom prst="roundRect">
          <a:avLst/>
        </a:prstGeom>
        <a:solidFill>
          <a:schemeClr val="accent2">
            <a:hueOff val="-496265"/>
            <a:satOff val="559"/>
            <a:lumOff val="13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Some communities are more diverse than the workforce.</a:t>
          </a:r>
        </a:p>
      </dsp:txBody>
      <dsp:txXfrm>
        <a:off x="24850" y="1681565"/>
        <a:ext cx="4181781" cy="459359"/>
      </dsp:txXfrm>
    </dsp:sp>
    <dsp:sp modelId="{39513323-2EA6-4AE7-B6A2-D808D00A035A}">
      <dsp:nvSpPr>
        <dsp:cNvPr id="0" name=""/>
        <dsp:cNvSpPr/>
      </dsp:nvSpPr>
      <dsp:spPr>
        <a:xfrm>
          <a:off x="0" y="2206095"/>
          <a:ext cx="4231481" cy="509059"/>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Duty to mirror community.</a:t>
          </a:r>
        </a:p>
      </dsp:txBody>
      <dsp:txXfrm>
        <a:off x="24850" y="2230945"/>
        <a:ext cx="4181781" cy="459359"/>
      </dsp:txXfrm>
    </dsp:sp>
    <dsp:sp modelId="{4358A2BC-2867-43C9-8B44-F9FC0CB51DFA}">
      <dsp:nvSpPr>
        <dsp:cNvPr id="0" name=""/>
        <dsp:cNvSpPr/>
      </dsp:nvSpPr>
      <dsp:spPr>
        <a:xfrm>
          <a:off x="0" y="2755474"/>
          <a:ext cx="4231481" cy="509059"/>
        </a:xfrm>
        <a:prstGeom prst="roundRect">
          <a:avLst/>
        </a:prstGeom>
        <a:solidFill>
          <a:schemeClr val="accent2">
            <a:hueOff val="-827108"/>
            <a:satOff val="932"/>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Enhances agency and community perception.</a:t>
          </a:r>
        </a:p>
      </dsp:txBody>
      <dsp:txXfrm>
        <a:off x="24850" y="2780324"/>
        <a:ext cx="4181781" cy="459359"/>
      </dsp:txXfrm>
    </dsp:sp>
    <dsp:sp modelId="{B104DA3B-4365-468F-A972-8A5E0C8BC898}">
      <dsp:nvSpPr>
        <dsp:cNvPr id="0" name=""/>
        <dsp:cNvSpPr/>
      </dsp:nvSpPr>
      <dsp:spPr>
        <a:xfrm>
          <a:off x="0" y="3304854"/>
          <a:ext cx="4231481" cy="509059"/>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Expands candidate pool.</a:t>
          </a:r>
        </a:p>
      </dsp:txBody>
      <dsp:txXfrm>
        <a:off x="24850" y="3329704"/>
        <a:ext cx="4181781" cy="459359"/>
      </dsp:txXfrm>
    </dsp:sp>
    <dsp:sp modelId="{A59C6446-FDA7-4316-B91B-516C6CD3EFF9}">
      <dsp:nvSpPr>
        <dsp:cNvPr id="0" name=""/>
        <dsp:cNvSpPr/>
      </dsp:nvSpPr>
      <dsp:spPr>
        <a:xfrm>
          <a:off x="0" y="3854234"/>
          <a:ext cx="4231481" cy="509059"/>
        </a:xfrm>
        <a:prstGeom prst="roundRect">
          <a:avLst/>
        </a:prstGeom>
        <a:solidFill>
          <a:schemeClr val="accent2">
            <a:hueOff val="-1157951"/>
            <a:satOff val="1305"/>
            <a:lumOff val="30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Improves happiness, productivity and retention when employees feel accepted and appreciated</a:t>
          </a:r>
          <a:r>
            <a:rPr lang="en-US" sz="1400" kern="1200" dirty="0">
              <a:solidFill>
                <a:schemeClr val="tx2">
                  <a:lumMod val="75000"/>
                </a:schemeClr>
              </a:solidFill>
            </a:rPr>
            <a:t>.</a:t>
          </a:r>
        </a:p>
      </dsp:txBody>
      <dsp:txXfrm>
        <a:off x="24850" y="3879084"/>
        <a:ext cx="4181781" cy="459359"/>
      </dsp:txXfrm>
    </dsp:sp>
    <dsp:sp modelId="{7B64BF8C-BB58-4B4F-9CBA-7CD61D90999B}">
      <dsp:nvSpPr>
        <dsp:cNvPr id="0" name=""/>
        <dsp:cNvSpPr/>
      </dsp:nvSpPr>
      <dsp:spPr>
        <a:xfrm>
          <a:off x="0" y="4403613"/>
          <a:ext cx="4231481" cy="50905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Increases workforce’s range of skills, talents and experiences</a:t>
          </a:r>
          <a:r>
            <a:rPr lang="en-US" sz="1400" kern="1200" dirty="0">
              <a:solidFill>
                <a:schemeClr val="tx2">
                  <a:lumMod val="75000"/>
                </a:schemeClr>
              </a:solidFill>
            </a:rPr>
            <a:t>.</a:t>
          </a:r>
        </a:p>
      </dsp:txBody>
      <dsp:txXfrm>
        <a:off x="24850" y="4428463"/>
        <a:ext cx="4181781" cy="4593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33868-25B0-4422-9C82-CD80FCA2CF31}">
      <dsp:nvSpPr>
        <dsp:cNvPr id="0" name=""/>
        <dsp:cNvSpPr/>
      </dsp:nvSpPr>
      <dsp:spPr>
        <a:xfrm>
          <a:off x="0" y="862000"/>
          <a:ext cx="4231481" cy="31940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u="sng" kern="1200" dirty="0"/>
            <a:t>Recommendations</a:t>
          </a:r>
        </a:p>
      </dsp:txBody>
      <dsp:txXfrm>
        <a:off x="15592" y="877592"/>
        <a:ext cx="4200297" cy="288225"/>
      </dsp:txXfrm>
    </dsp:sp>
    <dsp:sp modelId="{7BAAC258-25D0-4BE3-9F29-EC397C693FF7}">
      <dsp:nvSpPr>
        <dsp:cNvPr id="0" name=""/>
        <dsp:cNvSpPr/>
      </dsp:nvSpPr>
      <dsp:spPr>
        <a:xfrm>
          <a:off x="0" y="1221730"/>
          <a:ext cx="4231481" cy="319409"/>
        </a:xfrm>
        <a:prstGeom prst="roundRect">
          <a:avLst/>
        </a:prstGeom>
        <a:solidFill>
          <a:schemeClr val="accent2">
            <a:hueOff val="-165422"/>
            <a:satOff val="186"/>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Who are we looking for as an employee?</a:t>
          </a:r>
        </a:p>
      </dsp:txBody>
      <dsp:txXfrm>
        <a:off x="15592" y="1237322"/>
        <a:ext cx="4200297" cy="288225"/>
      </dsp:txXfrm>
    </dsp:sp>
    <dsp:sp modelId="{64984C68-9B4C-4FFF-BEDA-527E4500A227}">
      <dsp:nvSpPr>
        <dsp:cNvPr id="0" name=""/>
        <dsp:cNvSpPr/>
      </dsp:nvSpPr>
      <dsp:spPr>
        <a:xfrm>
          <a:off x="0" y="1581460"/>
          <a:ext cx="4231481" cy="319409"/>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Hire more women</a:t>
          </a:r>
        </a:p>
      </dsp:txBody>
      <dsp:txXfrm>
        <a:off x="15592" y="1597052"/>
        <a:ext cx="4200297" cy="288225"/>
      </dsp:txXfrm>
    </dsp:sp>
    <dsp:sp modelId="{FECAD8E1-C5BD-4AF6-8639-306F7D522BEC}">
      <dsp:nvSpPr>
        <dsp:cNvPr id="0" name=""/>
        <dsp:cNvSpPr/>
      </dsp:nvSpPr>
      <dsp:spPr>
        <a:xfrm>
          <a:off x="0" y="1941190"/>
          <a:ext cx="4231481" cy="319409"/>
        </a:xfrm>
        <a:prstGeom prst="roundRect">
          <a:avLst/>
        </a:prstGeom>
        <a:solidFill>
          <a:schemeClr val="accent2">
            <a:hueOff val="-496265"/>
            <a:satOff val="559"/>
            <a:lumOff val="13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Women are statistically more loyal to their organization</a:t>
          </a:r>
          <a:r>
            <a:rPr lang="en-US" sz="1400" kern="1200" dirty="0">
              <a:solidFill>
                <a:schemeClr val="tx2">
                  <a:lumMod val="75000"/>
                </a:schemeClr>
              </a:solidFill>
            </a:rPr>
            <a:t>.</a:t>
          </a:r>
        </a:p>
      </dsp:txBody>
      <dsp:txXfrm>
        <a:off x="15592" y="1956782"/>
        <a:ext cx="4200297" cy="288225"/>
      </dsp:txXfrm>
    </dsp:sp>
    <dsp:sp modelId="{37AF5764-007C-4B69-A65A-957F8F2C5999}">
      <dsp:nvSpPr>
        <dsp:cNvPr id="0" name=""/>
        <dsp:cNvSpPr/>
      </dsp:nvSpPr>
      <dsp:spPr>
        <a:xfrm>
          <a:off x="0" y="2300920"/>
          <a:ext cx="4231481" cy="319409"/>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Some research suggests female officers are:</a:t>
          </a:r>
        </a:p>
      </dsp:txBody>
      <dsp:txXfrm>
        <a:off x="15592" y="2316512"/>
        <a:ext cx="4200297" cy="288225"/>
      </dsp:txXfrm>
    </dsp:sp>
    <dsp:sp modelId="{2EF6B5B5-D670-4787-B8FF-27064C99DF0F}">
      <dsp:nvSpPr>
        <dsp:cNvPr id="0" name=""/>
        <dsp:cNvSpPr/>
      </dsp:nvSpPr>
      <dsp:spPr>
        <a:xfrm>
          <a:off x="0" y="2660649"/>
          <a:ext cx="4231481" cy="319409"/>
        </a:xfrm>
        <a:prstGeom prst="roundRect">
          <a:avLst/>
        </a:prstGeom>
        <a:solidFill>
          <a:schemeClr val="accent2">
            <a:hueOff val="-827108"/>
            <a:satOff val="932"/>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use force/excessive force;</a:t>
          </a:r>
        </a:p>
      </dsp:txBody>
      <dsp:txXfrm>
        <a:off x="15592" y="2676241"/>
        <a:ext cx="4200297" cy="288225"/>
      </dsp:txXfrm>
    </dsp:sp>
    <dsp:sp modelId="{DA90EB4F-8ABF-449F-B602-8F84F946620B}">
      <dsp:nvSpPr>
        <dsp:cNvPr id="0" name=""/>
        <dsp:cNvSpPr/>
      </dsp:nvSpPr>
      <dsp:spPr>
        <a:xfrm>
          <a:off x="0" y="3020379"/>
          <a:ext cx="4231481" cy="319409"/>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fire duty weapons;</a:t>
          </a:r>
        </a:p>
      </dsp:txBody>
      <dsp:txXfrm>
        <a:off x="15592" y="3035971"/>
        <a:ext cx="4200297" cy="288225"/>
      </dsp:txXfrm>
    </dsp:sp>
    <dsp:sp modelId="{B6AC1766-ED6F-49A1-946A-A5F8CF13236F}">
      <dsp:nvSpPr>
        <dsp:cNvPr id="0" name=""/>
        <dsp:cNvSpPr/>
      </dsp:nvSpPr>
      <dsp:spPr>
        <a:xfrm>
          <a:off x="0" y="3380109"/>
          <a:ext cx="4231481" cy="319409"/>
        </a:xfrm>
        <a:prstGeom prst="roundRect">
          <a:avLst/>
        </a:prstGeom>
        <a:solidFill>
          <a:schemeClr val="accent2">
            <a:hueOff val="-1157951"/>
            <a:satOff val="1305"/>
            <a:lumOff val="30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Better able to engage with diverse cultural groups;</a:t>
          </a:r>
        </a:p>
      </dsp:txBody>
      <dsp:txXfrm>
        <a:off x="15592" y="3395701"/>
        <a:ext cx="4200297" cy="288225"/>
      </dsp:txXfrm>
    </dsp:sp>
    <dsp:sp modelId="{F09AB15F-A199-462A-9954-ADBF017BE5B5}">
      <dsp:nvSpPr>
        <dsp:cNvPr id="0" name=""/>
        <dsp:cNvSpPr/>
      </dsp:nvSpPr>
      <dsp:spPr>
        <a:xfrm>
          <a:off x="0" y="3739839"/>
          <a:ext cx="4231481" cy="31940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Less likely to have citizen complaints filed against them.</a:t>
          </a:r>
          <a:endParaRPr lang="en-US" sz="1400" kern="1200" dirty="0">
            <a:solidFill>
              <a:schemeClr val="tx2">
                <a:lumMod val="75000"/>
              </a:schemeClr>
            </a:solidFill>
          </a:endParaRPr>
        </a:p>
      </dsp:txBody>
      <dsp:txXfrm>
        <a:off x="15592" y="3755431"/>
        <a:ext cx="4200297" cy="2882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33868-25B0-4422-9C82-CD80FCA2CF31}">
      <dsp:nvSpPr>
        <dsp:cNvPr id="0" name=""/>
        <dsp:cNvSpPr/>
      </dsp:nvSpPr>
      <dsp:spPr>
        <a:xfrm>
          <a:off x="0" y="483793"/>
          <a:ext cx="4231481" cy="61814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u="sng" kern="1200" dirty="0"/>
            <a:t>Recommendations</a:t>
          </a:r>
        </a:p>
      </dsp:txBody>
      <dsp:txXfrm>
        <a:off x="30175" y="513968"/>
        <a:ext cx="4171131" cy="557793"/>
      </dsp:txXfrm>
    </dsp:sp>
    <dsp:sp modelId="{7BAAC258-25D0-4BE3-9F29-EC397C693FF7}">
      <dsp:nvSpPr>
        <dsp:cNvPr id="0" name=""/>
        <dsp:cNvSpPr/>
      </dsp:nvSpPr>
      <dsp:spPr>
        <a:xfrm>
          <a:off x="0" y="1150897"/>
          <a:ext cx="4231481" cy="618143"/>
        </a:xfrm>
        <a:prstGeom prst="roundRect">
          <a:avLst/>
        </a:prstGeom>
        <a:solidFill>
          <a:schemeClr val="accent2">
            <a:hueOff val="-264675"/>
            <a:satOff val="298"/>
            <a:lumOff val="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Who are we looking for as an employee?</a:t>
          </a:r>
        </a:p>
      </dsp:txBody>
      <dsp:txXfrm>
        <a:off x="30175" y="1181072"/>
        <a:ext cx="4171131" cy="557793"/>
      </dsp:txXfrm>
    </dsp:sp>
    <dsp:sp modelId="{04B54DDA-9BF2-4588-BEB8-1367599A9D40}">
      <dsp:nvSpPr>
        <dsp:cNvPr id="0" name=""/>
        <dsp:cNvSpPr/>
      </dsp:nvSpPr>
      <dsp:spPr>
        <a:xfrm>
          <a:off x="0" y="1818001"/>
          <a:ext cx="4231481" cy="618143"/>
        </a:xfrm>
        <a:prstGeom prst="roundRect">
          <a:avLst/>
        </a:prstGeom>
        <a:solidFill>
          <a:schemeClr val="accent2">
            <a:hueOff val="-529349"/>
            <a:satOff val="597"/>
            <a:lumOff val="1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Hire more women</a:t>
          </a:r>
        </a:p>
      </dsp:txBody>
      <dsp:txXfrm>
        <a:off x="30175" y="1848176"/>
        <a:ext cx="4171131" cy="557793"/>
      </dsp:txXfrm>
    </dsp:sp>
    <dsp:sp modelId="{DAAF5DC3-AFCE-4DCA-924F-AD1C9A9E6A96}">
      <dsp:nvSpPr>
        <dsp:cNvPr id="0" name=""/>
        <dsp:cNvSpPr/>
      </dsp:nvSpPr>
      <dsp:spPr>
        <a:xfrm>
          <a:off x="0" y="2485104"/>
          <a:ext cx="4231481" cy="618143"/>
        </a:xfrm>
        <a:prstGeom prst="roundRect">
          <a:avLst/>
        </a:prstGeom>
        <a:solidFill>
          <a:schemeClr val="accent2">
            <a:hueOff val="-794024"/>
            <a:satOff val="895"/>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Duty to mirror community.</a:t>
          </a:r>
        </a:p>
      </dsp:txBody>
      <dsp:txXfrm>
        <a:off x="30175" y="2515279"/>
        <a:ext cx="4171131" cy="557793"/>
      </dsp:txXfrm>
    </dsp:sp>
    <dsp:sp modelId="{D084383B-2CC1-484E-A400-D55C2E2E30C8}">
      <dsp:nvSpPr>
        <dsp:cNvPr id="0" name=""/>
        <dsp:cNvSpPr/>
      </dsp:nvSpPr>
      <dsp:spPr>
        <a:xfrm>
          <a:off x="0" y="3152208"/>
          <a:ext cx="4231481" cy="618143"/>
        </a:xfrm>
        <a:prstGeom prst="roundRect">
          <a:avLst/>
        </a:prstGeom>
        <a:solidFill>
          <a:schemeClr val="accent2">
            <a:hueOff val="-1058698"/>
            <a:satOff val="1194"/>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Men are far more likely to apply for jobs they don’t believe they are qualified for</a:t>
          </a:r>
          <a:r>
            <a:rPr lang="en-US" sz="1700" kern="1200" dirty="0">
              <a:solidFill>
                <a:schemeClr val="tx2">
                  <a:lumMod val="75000"/>
                </a:schemeClr>
              </a:solidFill>
            </a:rPr>
            <a:t>.</a:t>
          </a:r>
        </a:p>
      </dsp:txBody>
      <dsp:txXfrm>
        <a:off x="30175" y="3182383"/>
        <a:ext cx="4171131" cy="557793"/>
      </dsp:txXfrm>
    </dsp:sp>
    <dsp:sp modelId="{37D7B07C-A4E7-45B8-A3E0-05DB05F93BD1}">
      <dsp:nvSpPr>
        <dsp:cNvPr id="0" name=""/>
        <dsp:cNvSpPr/>
      </dsp:nvSpPr>
      <dsp:spPr>
        <a:xfrm>
          <a:off x="0" y="3819312"/>
          <a:ext cx="4231481" cy="61814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Women score higher in key job competencies including behavioral and technical skills</a:t>
          </a:r>
          <a:r>
            <a:rPr lang="en-US" sz="1700" kern="1200" dirty="0">
              <a:solidFill>
                <a:schemeClr val="tx2">
                  <a:lumMod val="75000"/>
                </a:schemeClr>
              </a:solidFill>
            </a:rPr>
            <a:t>.</a:t>
          </a:r>
        </a:p>
      </dsp:txBody>
      <dsp:txXfrm>
        <a:off x="30175" y="3849487"/>
        <a:ext cx="4171131" cy="5577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33868-25B0-4422-9C82-CD80FCA2CF31}">
      <dsp:nvSpPr>
        <dsp:cNvPr id="0" name=""/>
        <dsp:cNvSpPr/>
      </dsp:nvSpPr>
      <dsp:spPr>
        <a:xfrm>
          <a:off x="0" y="140700"/>
          <a:ext cx="4231481" cy="87267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u="sng" kern="1200" dirty="0"/>
            <a:t>Recommendations</a:t>
          </a:r>
        </a:p>
      </dsp:txBody>
      <dsp:txXfrm>
        <a:off x="42600" y="183300"/>
        <a:ext cx="4146281" cy="787473"/>
      </dsp:txXfrm>
    </dsp:sp>
    <dsp:sp modelId="{7BAAC258-25D0-4BE3-9F29-EC397C693FF7}">
      <dsp:nvSpPr>
        <dsp:cNvPr id="0" name=""/>
        <dsp:cNvSpPr/>
      </dsp:nvSpPr>
      <dsp:spPr>
        <a:xfrm>
          <a:off x="0" y="1082494"/>
          <a:ext cx="4231481" cy="872673"/>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Who are we looking for as an employee?</a:t>
          </a:r>
        </a:p>
      </dsp:txBody>
      <dsp:txXfrm>
        <a:off x="42600" y="1125094"/>
        <a:ext cx="4146281" cy="787473"/>
      </dsp:txXfrm>
    </dsp:sp>
    <dsp:sp modelId="{3EECB894-D27A-47FD-AB17-B55536B7D01E}">
      <dsp:nvSpPr>
        <dsp:cNvPr id="0" name=""/>
        <dsp:cNvSpPr/>
      </dsp:nvSpPr>
      <dsp:spPr>
        <a:xfrm>
          <a:off x="0" y="2024288"/>
          <a:ext cx="4231481" cy="87267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Perceived to be honest and compassionate</a:t>
          </a:r>
        </a:p>
      </dsp:txBody>
      <dsp:txXfrm>
        <a:off x="42600" y="2066888"/>
        <a:ext cx="4146281" cy="787473"/>
      </dsp:txXfrm>
    </dsp:sp>
    <dsp:sp modelId="{F4D9525B-C909-448A-BC13-E6E97068FEF6}">
      <dsp:nvSpPr>
        <dsp:cNvPr id="0" name=""/>
        <dsp:cNvSpPr/>
      </dsp:nvSpPr>
      <dsp:spPr>
        <a:xfrm>
          <a:off x="0" y="2966081"/>
          <a:ext cx="4231481" cy="872673"/>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Better outcomes for crime victims especially sexual assault victims.</a:t>
          </a:r>
        </a:p>
      </dsp:txBody>
      <dsp:txXfrm>
        <a:off x="42600" y="3008681"/>
        <a:ext cx="4146281" cy="787473"/>
      </dsp:txXfrm>
    </dsp:sp>
    <dsp:sp modelId="{1D2DBD9E-DDC2-451D-97E6-0DDBA9085B94}">
      <dsp:nvSpPr>
        <dsp:cNvPr id="0" name=""/>
        <dsp:cNvSpPr/>
      </dsp:nvSpPr>
      <dsp:spPr>
        <a:xfrm>
          <a:off x="0" y="3907875"/>
          <a:ext cx="4231481" cy="87267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Make fewer discretionary arrests</a:t>
          </a:r>
          <a:r>
            <a:rPr lang="en-US" sz="2400" kern="1200" dirty="0">
              <a:solidFill>
                <a:srgbClr val="002060"/>
              </a:solidFill>
            </a:rPr>
            <a:t>.</a:t>
          </a:r>
        </a:p>
      </dsp:txBody>
      <dsp:txXfrm>
        <a:off x="42600" y="3950475"/>
        <a:ext cx="4146281" cy="78747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260816"/>
          <a:ext cx="4231481" cy="59889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u="sng" kern="1200" dirty="0"/>
            <a:t>Recommendations</a:t>
          </a:r>
        </a:p>
      </dsp:txBody>
      <dsp:txXfrm>
        <a:off x="29236" y="290052"/>
        <a:ext cx="4173009" cy="540421"/>
      </dsp:txXfrm>
    </dsp:sp>
    <dsp:sp modelId="{301F8EA1-6FF0-401F-825C-4673B2B83F34}">
      <dsp:nvSpPr>
        <dsp:cNvPr id="0" name=""/>
        <dsp:cNvSpPr/>
      </dsp:nvSpPr>
      <dsp:spPr>
        <a:xfrm>
          <a:off x="0" y="894270"/>
          <a:ext cx="4231481" cy="598893"/>
        </a:xfrm>
        <a:prstGeom prst="roundRect">
          <a:avLst/>
        </a:prstGeom>
        <a:solidFill>
          <a:schemeClr val="accent2">
            <a:hueOff val="-220562"/>
            <a:satOff val="249"/>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Who are we looking for as an employee?</a:t>
          </a:r>
        </a:p>
      </dsp:txBody>
      <dsp:txXfrm>
        <a:off x="29236" y="923506"/>
        <a:ext cx="4173009" cy="540421"/>
      </dsp:txXfrm>
    </dsp:sp>
    <dsp:sp modelId="{9B22BA48-E53A-438A-8A2B-66A5456740A7}">
      <dsp:nvSpPr>
        <dsp:cNvPr id="0" name=""/>
        <dsp:cNvSpPr/>
      </dsp:nvSpPr>
      <dsp:spPr>
        <a:xfrm>
          <a:off x="0" y="1527724"/>
          <a:ext cx="4231481" cy="598893"/>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Also consider older candidates</a:t>
          </a:r>
        </a:p>
      </dsp:txBody>
      <dsp:txXfrm>
        <a:off x="29236" y="1556960"/>
        <a:ext cx="4173009" cy="540421"/>
      </dsp:txXfrm>
    </dsp:sp>
    <dsp:sp modelId="{6317F6FF-25BE-47B9-9CE0-3A3F8F2CB7DA}">
      <dsp:nvSpPr>
        <dsp:cNvPr id="0" name=""/>
        <dsp:cNvSpPr/>
      </dsp:nvSpPr>
      <dsp:spPr>
        <a:xfrm>
          <a:off x="0" y="2161178"/>
          <a:ext cx="4231481" cy="59889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Private security and military can hire at age 18 initially. These individuals can be service-oriented and law enforcement is an attractive employment option as a second career when eligible.</a:t>
          </a:r>
        </a:p>
      </dsp:txBody>
      <dsp:txXfrm>
        <a:off x="29236" y="2190414"/>
        <a:ext cx="4173009" cy="540421"/>
      </dsp:txXfrm>
    </dsp:sp>
    <dsp:sp modelId="{9CE18D06-9E3F-42A0-AA51-8519A2C8471D}">
      <dsp:nvSpPr>
        <dsp:cNvPr id="0" name=""/>
        <dsp:cNvSpPr/>
      </dsp:nvSpPr>
      <dsp:spPr>
        <a:xfrm>
          <a:off x="0" y="2794631"/>
          <a:ext cx="4231481" cy="598893"/>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America’s population, in general, is aging with less potential applicants between ages 21 and 35 than in the past.</a:t>
          </a:r>
        </a:p>
      </dsp:txBody>
      <dsp:txXfrm>
        <a:off x="29236" y="2823867"/>
        <a:ext cx="4173009" cy="540421"/>
      </dsp:txXfrm>
    </dsp:sp>
    <dsp:sp modelId="{9E170478-454D-4E1B-8051-AB696290DE80}">
      <dsp:nvSpPr>
        <dsp:cNvPr id="0" name=""/>
        <dsp:cNvSpPr/>
      </dsp:nvSpPr>
      <dsp:spPr>
        <a:xfrm>
          <a:off x="0" y="3428085"/>
          <a:ext cx="4231481" cy="598893"/>
        </a:xfrm>
        <a:prstGeom prst="roundRect">
          <a:avLst/>
        </a:prstGeom>
        <a:solidFill>
          <a:schemeClr val="accent2">
            <a:hueOff val="-1102811"/>
            <a:satOff val="1243"/>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Applicants can be more mature and have more life-experience even if their careers might not be as long as a younger recruit</a:t>
          </a:r>
          <a:r>
            <a:rPr lang="en-US" sz="1200" kern="1200" dirty="0">
              <a:solidFill>
                <a:schemeClr val="tx2">
                  <a:lumMod val="75000"/>
                </a:schemeClr>
              </a:solidFill>
            </a:rPr>
            <a:t>.</a:t>
          </a:r>
        </a:p>
      </dsp:txBody>
      <dsp:txXfrm>
        <a:off x="29236" y="3457321"/>
        <a:ext cx="4173009" cy="540421"/>
      </dsp:txXfrm>
    </dsp:sp>
    <dsp:sp modelId="{F16A3A84-1F3A-4ABA-9D44-863DA2359347}">
      <dsp:nvSpPr>
        <dsp:cNvPr id="0" name=""/>
        <dsp:cNvSpPr/>
      </dsp:nvSpPr>
      <dsp:spPr>
        <a:xfrm>
          <a:off x="0" y="4061539"/>
          <a:ext cx="4231481" cy="59889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Diversity means variety and employee age &amp; experiences can benefit an organization greatly</a:t>
          </a:r>
          <a:r>
            <a:rPr lang="en-US" sz="1200" kern="1200" dirty="0">
              <a:solidFill>
                <a:schemeClr val="tx2">
                  <a:lumMod val="75000"/>
                </a:schemeClr>
              </a:solidFill>
            </a:rPr>
            <a:t>.</a:t>
          </a:r>
        </a:p>
      </dsp:txBody>
      <dsp:txXfrm>
        <a:off x="29236" y="4090775"/>
        <a:ext cx="4173009" cy="54042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50954"/>
          <a:ext cx="4497573" cy="6499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u="sng" kern="1200" dirty="0"/>
            <a:t>Recommendations</a:t>
          </a:r>
        </a:p>
      </dsp:txBody>
      <dsp:txXfrm>
        <a:off x="31728" y="82682"/>
        <a:ext cx="4434117" cy="586504"/>
      </dsp:txXfrm>
    </dsp:sp>
    <dsp:sp modelId="{301F8EA1-6FF0-401F-825C-4673B2B83F34}">
      <dsp:nvSpPr>
        <dsp:cNvPr id="0" name=""/>
        <dsp:cNvSpPr/>
      </dsp:nvSpPr>
      <dsp:spPr>
        <a:xfrm>
          <a:off x="0" y="738355"/>
          <a:ext cx="4497573" cy="649960"/>
        </a:xfrm>
        <a:prstGeom prst="roundRect">
          <a:avLst/>
        </a:prstGeom>
        <a:solidFill>
          <a:schemeClr val="accent2">
            <a:hueOff val="-189053"/>
            <a:satOff val="213"/>
            <a:lumOff val="5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Who are we looking for as an employee?</a:t>
          </a:r>
        </a:p>
      </dsp:txBody>
      <dsp:txXfrm>
        <a:off x="31728" y="770083"/>
        <a:ext cx="4434117" cy="586504"/>
      </dsp:txXfrm>
    </dsp:sp>
    <dsp:sp modelId="{597C9560-E3E6-4493-A566-EC7D53C0D670}">
      <dsp:nvSpPr>
        <dsp:cNvPr id="0" name=""/>
        <dsp:cNvSpPr/>
      </dsp:nvSpPr>
      <dsp:spPr>
        <a:xfrm>
          <a:off x="0" y="1425755"/>
          <a:ext cx="4497573" cy="649960"/>
        </a:xfrm>
        <a:prstGeom prst="roundRect">
          <a:avLst/>
        </a:prstGeom>
        <a:solidFill>
          <a:schemeClr val="accent2">
            <a:hueOff val="-378107"/>
            <a:satOff val="426"/>
            <a:lumOff val="100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Studies have shown agencies should consider developing a Recruiting Team</a:t>
          </a:r>
          <a:endParaRPr lang="en-US" sz="1300" kern="1200" dirty="0">
            <a:solidFill>
              <a:schemeClr val="tx2">
                <a:lumMod val="75000"/>
              </a:schemeClr>
            </a:solidFill>
          </a:endParaRPr>
        </a:p>
      </dsp:txBody>
      <dsp:txXfrm>
        <a:off x="31728" y="1457483"/>
        <a:ext cx="4434117" cy="586504"/>
      </dsp:txXfrm>
    </dsp:sp>
    <dsp:sp modelId="{3D32A858-9A2E-4732-A81B-DBF7CF31E711}">
      <dsp:nvSpPr>
        <dsp:cNvPr id="0" name=""/>
        <dsp:cNvSpPr/>
      </dsp:nvSpPr>
      <dsp:spPr>
        <a:xfrm>
          <a:off x="0" y="2113155"/>
          <a:ext cx="4497573" cy="649960"/>
        </a:xfrm>
        <a:prstGeom prst="roundRect">
          <a:avLst/>
        </a:prstGeom>
        <a:solidFill>
          <a:schemeClr val="accent2">
            <a:hueOff val="-567160"/>
            <a:satOff val="639"/>
            <a:lumOff val="15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Select diverse personnel that represent the agency well. Self-motivated and personable. Demonstrate agency commitment to demographic diversity.</a:t>
          </a:r>
        </a:p>
      </dsp:txBody>
      <dsp:txXfrm>
        <a:off x="31728" y="2144883"/>
        <a:ext cx="4434117" cy="586504"/>
      </dsp:txXfrm>
    </dsp:sp>
    <dsp:sp modelId="{C688BD44-894A-40CC-B104-E75ADFD1C00B}">
      <dsp:nvSpPr>
        <dsp:cNvPr id="0" name=""/>
        <dsp:cNvSpPr/>
      </dsp:nvSpPr>
      <dsp:spPr>
        <a:xfrm>
          <a:off x="0" y="2800555"/>
          <a:ext cx="4497573" cy="649960"/>
        </a:xfrm>
        <a:prstGeom prst="roundRect">
          <a:avLst/>
        </a:prstGeom>
        <a:solidFill>
          <a:schemeClr val="accent2">
            <a:hueOff val="-756213"/>
            <a:satOff val="853"/>
            <a:lumOff val="20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Select a Recruiting Team Coordinator. Consider a first line supervisor who also will have oversight. Give them the support they need to succeed.</a:t>
          </a:r>
        </a:p>
      </dsp:txBody>
      <dsp:txXfrm>
        <a:off x="31728" y="2832283"/>
        <a:ext cx="4434117" cy="586504"/>
      </dsp:txXfrm>
    </dsp:sp>
    <dsp:sp modelId="{5456637D-31D4-4BF1-AC42-BAE922567C60}">
      <dsp:nvSpPr>
        <dsp:cNvPr id="0" name=""/>
        <dsp:cNvSpPr/>
      </dsp:nvSpPr>
      <dsp:spPr>
        <a:xfrm>
          <a:off x="0" y="3487955"/>
          <a:ext cx="4497573" cy="649960"/>
        </a:xfrm>
        <a:prstGeom prst="roundRect">
          <a:avLst/>
        </a:prstGeom>
        <a:solidFill>
          <a:schemeClr val="accent2">
            <a:hueOff val="-945266"/>
            <a:satOff val="1066"/>
            <a:lumOff val="252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Ensure time is given for the team to develop relationships with the community, youth and local academies/schools/universities.</a:t>
          </a:r>
        </a:p>
      </dsp:txBody>
      <dsp:txXfrm>
        <a:off x="31728" y="3519683"/>
        <a:ext cx="4434117" cy="586504"/>
      </dsp:txXfrm>
    </dsp:sp>
    <dsp:sp modelId="{755BE210-9E38-41EF-9BD8-5F49F73F56E3}">
      <dsp:nvSpPr>
        <dsp:cNvPr id="0" name=""/>
        <dsp:cNvSpPr/>
      </dsp:nvSpPr>
      <dsp:spPr>
        <a:xfrm>
          <a:off x="0" y="4175355"/>
          <a:ext cx="4497573" cy="649960"/>
        </a:xfrm>
        <a:prstGeom prst="roundRect">
          <a:avLst/>
        </a:prstGeom>
        <a:solidFill>
          <a:schemeClr val="accent2">
            <a:hueOff val="-1134320"/>
            <a:satOff val="1279"/>
            <a:lumOff val="30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Provide EEO training to the team.</a:t>
          </a:r>
        </a:p>
      </dsp:txBody>
      <dsp:txXfrm>
        <a:off x="31728" y="4207083"/>
        <a:ext cx="4434117" cy="586504"/>
      </dsp:txXfrm>
    </dsp:sp>
    <dsp:sp modelId="{E409A110-A643-467B-A9A4-1C13CFAD0132}">
      <dsp:nvSpPr>
        <dsp:cNvPr id="0" name=""/>
        <dsp:cNvSpPr/>
      </dsp:nvSpPr>
      <dsp:spPr>
        <a:xfrm>
          <a:off x="0" y="4862755"/>
          <a:ext cx="4497573" cy="64996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Obtain feedback from the team members.</a:t>
          </a:r>
        </a:p>
      </dsp:txBody>
      <dsp:txXfrm>
        <a:off x="31728" y="4894483"/>
        <a:ext cx="4434117" cy="5865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639497"/>
          <a:ext cx="4231481" cy="66163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u="sng" kern="1200" dirty="0"/>
            <a:t>Recommendations</a:t>
          </a:r>
        </a:p>
      </dsp:txBody>
      <dsp:txXfrm>
        <a:off x="32298" y="671795"/>
        <a:ext cx="4166885" cy="597039"/>
      </dsp:txXfrm>
    </dsp:sp>
    <dsp:sp modelId="{AAF7F290-A206-4DA0-88B6-58B3AF1DDD74}">
      <dsp:nvSpPr>
        <dsp:cNvPr id="0" name=""/>
        <dsp:cNvSpPr/>
      </dsp:nvSpPr>
      <dsp:spPr>
        <a:xfrm>
          <a:off x="0" y="1384652"/>
          <a:ext cx="4231481" cy="661635"/>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Develop Relationships with:</a:t>
          </a:r>
        </a:p>
      </dsp:txBody>
      <dsp:txXfrm>
        <a:off x="32298" y="1416950"/>
        <a:ext cx="4166885" cy="597039"/>
      </dsp:txXfrm>
    </dsp:sp>
    <dsp:sp modelId="{2F56CC03-82A0-43D5-B6CE-5010F460DC07}">
      <dsp:nvSpPr>
        <dsp:cNvPr id="0" name=""/>
        <dsp:cNvSpPr/>
      </dsp:nvSpPr>
      <dsp:spPr>
        <a:xfrm>
          <a:off x="0" y="2129807"/>
          <a:ext cx="4231481" cy="661635"/>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Community</a:t>
          </a:r>
        </a:p>
      </dsp:txBody>
      <dsp:txXfrm>
        <a:off x="32298" y="2162105"/>
        <a:ext cx="4166885" cy="597039"/>
      </dsp:txXfrm>
    </dsp:sp>
    <dsp:sp modelId="{289BDA5D-8198-4A0E-BFD0-50F454D13A88}">
      <dsp:nvSpPr>
        <dsp:cNvPr id="0" name=""/>
        <dsp:cNvSpPr/>
      </dsp:nvSpPr>
      <dsp:spPr>
        <a:xfrm>
          <a:off x="0" y="2874962"/>
          <a:ext cx="4231481" cy="661635"/>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Youth</a:t>
          </a:r>
        </a:p>
      </dsp:txBody>
      <dsp:txXfrm>
        <a:off x="32298" y="2907260"/>
        <a:ext cx="4166885" cy="597039"/>
      </dsp:txXfrm>
    </dsp:sp>
    <dsp:sp modelId="{094E0D7D-6EF6-4A94-9726-ACD0D8B05366}">
      <dsp:nvSpPr>
        <dsp:cNvPr id="0" name=""/>
        <dsp:cNvSpPr/>
      </dsp:nvSpPr>
      <dsp:spPr>
        <a:xfrm>
          <a:off x="0" y="3620117"/>
          <a:ext cx="4231481" cy="661635"/>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Local Academies</a:t>
          </a:r>
        </a:p>
      </dsp:txBody>
      <dsp:txXfrm>
        <a:off x="32298" y="3652415"/>
        <a:ext cx="4166885" cy="5970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77499"/>
          <a:ext cx="4231481" cy="648801"/>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u="sng" kern="1200" dirty="0"/>
            <a:t>Recommendations</a:t>
          </a:r>
        </a:p>
      </dsp:txBody>
      <dsp:txXfrm>
        <a:off x="31672" y="109171"/>
        <a:ext cx="4168137" cy="585457"/>
      </dsp:txXfrm>
    </dsp:sp>
    <dsp:sp modelId="{646A1AC0-326C-4D2F-8EDE-E52A82135E09}">
      <dsp:nvSpPr>
        <dsp:cNvPr id="0" name=""/>
        <dsp:cNvSpPr/>
      </dsp:nvSpPr>
      <dsp:spPr>
        <a:xfrm>
          <a:off x="0" y="763741"/>
          <a:ext cx="4231481" cy="648801"/>
        </a:xfrm>
        <a:prstGeom prst="roundRect">
          <a:avLst/>
        </a:prstGeom>
        <a:solidFill>
          <a:schemeClr val="accent2">
            <a:hueOff val="-220562"/>
            <a:satOff val="249"/>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u="sng" kern="1200" dirty="0"/>
            <a:t>Community</a:t>
          </a:r>
        </a:p>
      </dsp:txBody>
      <dsp:txXfrm>
        <a:off x="31672" y="795413"/>
        <a:ext cx="4168137" cy="585457"/>
      </dsp:txXfrm>
    </dsp:sp>
    <dsp:sp modelId="{FDDC8ED0-0B93-45B5-ACC4-549713B269F3}">
      <dsp:nvSpPr>
        <dsp:cNvPr id="0" name=""/>
        <dsp:cNvSpPr/>
      </dsp:nvSpPr>
      <dsp:spPr>
        <a:xfrm>
          <a:off x="0" y="1449982"/>
          <a:ext cx="4231481" cy="648801"/>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Actively engage the community. Take every opportunity to speak to citizens, host tours &amp; events and establish lines of communication</a:t>
          </a:r>
        </a:p>
      </dsp:txBody>
      <dsp:txXfrm>
        <a:off x="31672" y="1481654"/>
        <a:ext cx="4168137" cy="585457"/>
      </dsp:txXfrm>
    </dsp:sp>
    <dsp:sp modelId="{B67F0D4A-4951-4DA6-8B49-8A1D653C713B}">
      <dsp:nvSpPr>
        <dsp:cNvPr id="0" name=""/>
        <dsp:cNvSpPr/>
      </dsp:nvSpPr>
      <dsp:spPr>
        <a:xfrm>
          <a:off x="0" y="2136224"/>
          <a:ext cx="4231481" cy="648801"/>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u="sng" kern="1200" dirty="0"/>
            <a:t>A B R</a:t>
          </a:r>
        </a:p>
      </dsp:txBody>
      <dsp:txXfrm>
        <a:off x="31672" y="2167896"/>
        <a:ext cx="4168137" cy="585457"/>
      </dsp:txXfrm>
    </dsp:sp>
    <dsp:sp modelId="{11C60A12-F5AB-4457-8F44-D2728EAC38EE}">
      <dsp:nvSpPr>
        <dsp:cNvPr id="0" name=""/>
        <dsp:cNvSpPr/>
      </dsp:nvSpPr>
      <dsp:spPr>
        <a:xfrm>
          <a:off x="0" y="2822465"/>
          <a:ext cx="4231481" cy="648801"/>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A-Always</a:t>
          </a:r>
        </a:p>
      </dsp:txBody>
      <dsp:txXfrm>
        <a:off x="31672" y="2854137"/>
        <a:ext cx="4168137" cy="585457"/>
      </dsp:txXfrm>
    </dsp:sp>
    <dsp:sp modelId="{F9248697-442B-43E8-A7AB-DF4E745CD6E0}">
      <dsp:nvSpPr>
        <dsp:cNvPr id="0" name=""/>
        <dsp:cNvSpPr/>
      </dsp:nvSpPr>
      <dsp:spPr>
        <a:xfrm>
          <a:off x="0" y="3508707"/>
          <a:ext cx="4231481" cy="648801"/>
        </a:xfrm>
        <a:prstGeom prst="roundRect">
          <a:avLst/>
        </a:prstGeom>
        <a:solidFill>
          <a:schemeClr val="accent2">
            <a:hueOff val="-1102811"/>
            <a:satOff val="1243"/>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B-Be</a:t>
          </a:r>
        </a:p>
      </dsp:txBody>
      <dsp:txXfrm>
        <a:off x="31672" y="3540379"/>
        <a:ext cx="4168137" cy="585457"/>
      </dsp:txXfrm>
    </dsp:sp>
    <dsp:sp modelId="{747B1BFA-45A5-4881-8CAA-0D19E6A55B74}">
      <dsp:nvSpPr>
        <dsp:cNvPr id="0" name=""/>
        <dsp:cNvSpPr/>
      </dsp:nvSpPr>
      <dsp:spPr>
        <a:xfrm>
          <a:off x="0" y="4194948"/>
          <a:ext cx="4231481" cy="648801"/>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R-Recruiting</a:t>
          </a:r>
        </a:p>
      </dsp:txBody>
      <dsp:txXfrm>
        <a:off x="31672" y="4226620"/>
        <a:ext cx="4168137" cy="585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2292F-4357-4B1B-BE51-4A2C6836F8F2}">
      <dsp:nvSpPr>
        <dsp:cNvPr id="0" name=""/>
        <dsp:cNvSpPr/>
      </dsp:nvSpPr>
      <dsp:spPr>
        <a:xfrm>
          <a:off x="0" y="24414"/>
          <a:ext cx="4231481" cy="76167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Learning Objectives Recruitment and Hiring:</a:t>
          </a:r>
        </a:p>
      </dsp:txBody>
      <dsp:txXfrm>
        <a:off x="37182" y="61596"/>
        <a:ext cx="4157117" cy="687306"/>
      </dsp:txXfrm>
    </dsp:sp>
    <dsp:sp modelId="{D8315FA1-1BE8-4076-87B4-5350E07FBB48}">
      <dsp:nvSpPr>
        <dsp:cNvPr id="0" name=""/>
        <dsp:cNvSpPr/>
      </dsp:nvSpPr>
      <dsp:spPr>
        <a:xfrm>
          <a:off x="0" y="846564"/>
          <a:ext cx="4231481" cy="761670"/>
        </a:xfrm>
        <a:prstGeom prst="roundRect">
          <a:avLst/>
        </a:prstGeom>
        <a:solidFill>
          <a:schemeClr val="accent5">
            <a:hueOff val="471357"/>
            <a:satOff val="-2254"/>
            <a:lumOff val="24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Standard</a:t>
          </a:r>
        </a:p>
      </dsp:txBody>
      <dsp:txXfrm>
        <a:off x="37182" y="883746"/>
        <a:ext cx="4157117" cy="687306"/>
      </dsp:txXfrm>
    </dsp:sp>
    <dsp:sp modelId="{365C9AD6-F07D-4A26-9087-3890B75D0059}">
      <dsp:nvSpPr>
        <dsp:cNvPr id="0" name=""/>
        <dsp:cNvSpPr/>
      </dsp:nvSpPr>
      <dsp:spPr>
        <a:xfrm>
          <a:off x="0" y="1668714"/>
          <a:ext cx="4231481" cy="761670"/>
        </a:xfrm>
        <a:prstGeom prst="roundRect">
          <a:avLst/>
        </a:prstGeom>
        <a:solidFill>
          <a:schemeClr val="accent5">
            <a:hueOff val="942713"/>
            <a:satOff val="-4508"/>
            <a:lumOff val="49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Model policy</a:t>
          </a:r>
        </a:p>
      </dsp:txBody>
      <dsp:txXfrm>
        <a:off x="37182" y="1705896"/>
        <a:ext cx="4157117" cy="687306"/>
      </dsp:txXfrm>
    </dsp:sp>
    <dsp:sp modelId="{6097E260-06BC-47B9-8519-F5AF96178589}">
      <dsp:nvSpPr>
        <dsp:cNvPr id="0" name=""/>
        <dsp:cNvSpPr/>
      </dsp:nvSpPr>
      <dsp:spPr>
        <a:xfrm>
          <a:off x="0" y="2490864"/>
          <a:ext cx="4231481" cy="761670"/>
        </a:xfrm>
        <a:prstGeom prst="roundRect">
          <a:avLst/>
        </a:prstGeom>
        <a:solidFill>
          <a:schemeClr val="accent5">
            <a:hueOff val="1414070"/>
            <a:satOff val="-6762"/>
            <a:lumOff val="7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Compliance</a:t>
          </a:r>
        </a:p>
      </dsp:txBody>
      <dsp:txXfrm>
        <a:off x="37182" y="2528046"/>
        <a:ext cx="4157117" cy="687306"/>
      </dsp:txXfrm>
    </dsp:sp>
    <dsp:sp modelId="{5966C5F7-C613-48BF-A75D-09487A3AB25F}">
      <dsp:nvSpPr>
        <dsp:cNvPr id="0" name=""/>
        <dsp:cNvSpPr/>
      </dsp:nvSpPr>
      <dsp:spPr>
        <a:xfrm>
          <a:off x="0" y="3313014"/>
          <a:ext cx="4231481" cy="761670"/>
        </a:xfrm>
        <a:prstGeom prst="roundRect">
          <a:avLst/>
        </a:prstGeom>
        <a:solidFill>
          <a:schemeClr val="accent5">
            <a:hueOff val="1885427"/>
            <a:satOff val="-9016"/>
            <a:lumOff val="9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Summary/Recommendations</a:t>
          </a:r>
        </a:p>
      </dsp:txBody>
      <dsp:txXfrm>
        <a:off x="37182" y="3350196"/>
        <a:ext cx="4157117" cy="687306"/>
      </dsp:txXfrm>
    </dsp:sp>
    <dsp:sp modelId="{1846664A-A864-4EC0-8704-A214E9467DA8}">
      <dsp:nvSpPr>
        <dsp:cNvPr id="0" name=""/>
        <dsp:cNvSpPr/>
      </dsp:nvSpPr>
      <dsp:spPr>
        <a:xfrm>
          <a:off x="0" y="4135165"/>
          <a:ext cx="4231481" cy="761670"/>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OCJS Contact Information</a:t>
          </a:r>
        </a:p>
      </dsp:txBody>
      <dsp:txXfrm>
        <a:off x="37182" y="4172347"/>
        <a:ext cx="4157117" cy="6873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153801"/>
          <a:ext cx="4231481" cy="54898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b="1" u="sng" kern="1200" dirty="0"/>
            <a:t>Recommendations</a:t>
          </a:r>
        </a:p>
      </dsp:txBody>
      <dsp:txXfrm>
        <a:off x="26799" y="180600"/>
        <a:ext cx="4177883" cy="495387"/>
      </dsp:txXfrm>
    </dsp:sp>
    <dsp:sp modelId="{E91D2FB3-BBF5-4766-A361-22BFED9B810D}">
      <dsp:nvSpPr>
        <dsp:cNvPr id="0" name=""/>
        <dsp:cNvSpPr/>
      </dsp:nvSpPr>
      <dsp:spPr>
        <a:xfrm>
          <a:off x="0" y="734467"/>
          <a:ext cx="4231481" cy="548985"/>
        </a:xfrm>
        <a:prstGeom prst="roundRect">
          <a:avLst/>
        </a:prstGeom>
        <a:solidFill>
          <a:schemeClr val="accent2">
            <a:hueOff val="-189053"/>
            <a:satOff val="213"/>
            <a:lumOff val="5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b="1" u="sng" kern="1200" dirty="0"/>
            <a:t>Youth</a:t>
          </a:r>
        </a:p>
      </dsp:txBody>
      <dsp:txXfrm>
        <a:off x="26799" y="761266"/>
        <a:ext cx="4177883" cy="495387"/>
      </dsp:txXfrm>
    </dsp:sp>
    <dsp:sp modelId="{C74D7EA2-E969-4741-915D-6FA91495183E}">
      <dsp:nvSpPr>
        <dsp:cNvPr id="0" name=""/>
        <dsp:cNvSpPr/>
      </dsp:nvSpPr>
      <dsp:spPr>
        <a:xfrm>
          <a:off x="0" y="1315133"/>
          <a:ext cx="4231481" cy="548985"/>
        </a:xfrm>
        <a:prstGeom prst="roundRect">
          <a:avLst/>
        </a:prstGeom>
        <a:solidFill>
          <a:schemeClr val="accent2">
            <a:hueOff val="-378107"/>
            <a:satOff val="426"/>
            <a:lumOff val="100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u="sng" kern="1200" dirty="0"/>
            <a:t>Develop Youth Programs whenever possible</a:t>
          </a:r>
        </a:p>
      </dsp:txBody>
      <dsp:txXfrm>
        <a:off x="26799" y="1341932"/>
        <a:ext cx="4177883" cy="495387"/>
      </dsp:txXfrm>
    </dsp:sp>
    <dsp:sp modelId="{74A4BACE-53E0-48BE-8DA7-B1D674FEEFFC}">
      <dsp:nvSpPr>
        <dsp:cNvPr id="0" name=""/>
        <dsp:cNvSpPr/>
      </dsp:nvSpPr>
      <dsp:spPr>
        <a:xfrm>
          <a:off x="0" y="1895799"/>
          <a:ext cx="4231481" cy="548985"/>
        </a:xfrm>
        <a:prstGeom prst="roundRect">
          <a:avLst/>
        </a:prstGeom>
        <a:solidFill>
          <a:schemeClr val="accent2">
            <a:hueOff val="-567160"/>
            <a:satOff val="639"/>
            <a:lumOff val="15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Explorer programs whether agency led or in a countywide effort (Make them feel a part of the organization. Invite them to department meetings, ride-alongs, meet command staff, etc.)</a:t>
          </a:r>
        </a:p>
      </dsp:txBody>
      <dsp:txXfrm>
        <a:off x="26799" y="1922598"/>
        <a:ext cx="4177883" cy="495387"/>
      </dsp:txXfrm>
    </dsp:sp>
    <dsp:sp modelId="{17C6A25E-DC5F-4459-8F4A-10389F6B4F1E}">
      <dsp:nvSpPr>
        <dsp:cNvPr id="0" name=""/>
        <dsp:cNvSpPr/>
      </dsp:nvSpPr>
      <dsp:spPr>
        <a:xfrm>
          <a:off x="0" y="2476465"/>
          <a:ext cx="4231481" cy="548985"/>
        </a:xfrm>
        <a:prstGeom prst="roundRect">
          <a:avLst/>
        </a:prstGeom>
        <a:solidFill>
          <a:schemeClr val="accent2">
            <a:hueOff val="-756213"/>
            <a:satOff val="853"/>
            <a:lumOff val="20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Engage the schools whenever possible. Personable DARE/SROs are tremendous ambassadors for the agency.</a:t>
          </a:r>
        </a:p>
      </dsp:txBody>
      <dsp:txXfrm>
        <a:off x="26799" y="2503264"/>
        <a:ext cx="4177883" cy="495387"/>
      </dsp:txXfrm>
    </dsp:sp>
    <dsp:sp modelId="{EB7CC36C-76B8-4FA1-88D7-2C18488A73EF}">
      <dsp:nvSpPr>
        <dsp:cNvPr id="0" name=""/>
        <dsp:cNvSpPr/>
      </dsp:nvSpPr>
      <dsp:spPr>
        <a:xfrm>
          <a:off x="0" y="3057130"/>
          <a:ext cx="4231481" cy="548985"/>
        </a:xfrm>
        <a:prstGeom prst="roundRect">
          <a:avLst/>
        </a:prstGeom>
        <a:solidFill>
          <a:schemeClr val="accent2">
            <a:hueOff val="-945266"/>
            <a:satOff val="1066"/>
            <a:lumOff val="252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Intern programs with colleges/universities in the area.</a:t>
          </a:r>
        </a:p>
      </dsp:txBody>
      <dsp:txXfrm>
        <a:off x="26799" y="3083929"/>
        <a:ext cx="4177883" cy="495387"/>
      </dsp:txXfrm>
    </dsp:sp>
    <dsp:sp modelId="{81172ADC-974D-4484-8996-D6A48726CAB1}">
      <dsp:nvSpPr>
        <dsp:cNvPr id="0" name=""/>
        <dsp:cNvSpPr/>
      </dsp:nvSpPr>
      <dsp:spPr>
        <a:xfrm>
          <a:off x="0" y="3637796"/>
          <a:ext cx="4231481" cy="548985"/>
        </a:xfrm>
        <a:prstGeom prst="roundRect">
          <a:avLst/>
        </a:prstGeom>
        <a:solidFill>
          <a:schemeClr val="accent2">
            <a:hueOff val="-1134320"/>
            <a:satOff val="1279"/>
            <a:lumOff val="302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Cadet programs for young adults interested in a career in law enforcement.</a:t>
          </a:r>
        </a:p>
      </dsp:txBody>
      <dsp:txXfrm>
        <a:off x="26799" y="3664595"/>
        <a:ext cx="4177883" cy="495387"/>
      </dsp:txXfrm>
    </dsp:sp>
    <dsp:sp modelId="{000E453B-55C4-4072-A256-E77598FCE8A2}">
      <dsp:nvSpPr>
        <dsp:cNvPr id="0" name=""/>
        <dsp:cNvSpPr/>
      </dsp:nvSpPr>
      <dsp:spPr>
        <a:xfrm>
          <a:off x="0" y="4218462"/>
          <a:ext cx="4231481" cy="548985"/>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Boy Scouts and Girl Scouts have a high propensity for public service </a:t>
          </a:r>
          <a:r>
            <a:rPr lang="en-US" sz="1100" kern="1200" dirty="0">
              <a:solidFill>
                <a:schemeClr val="tx2">
                  <a:lumMod val="75000"/>
                </a:schemeClr>
              </a:solidFill>
            </a:rPr>
            <a:t>.</a:t>
          </a:r>
        </a:p>
      </dsp:txBody>
      <dsp:txXfrm>
        <a:off x="26799" y="4245261"/>
        <a:ext cx="4177883" cy="4953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102762"/>
          <a:ext cx="4231481" cy="74995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u="sng" kern="1200" dirty="0"/>
            <a:t>Recommendations</a:t>
          </a:r>
        </a:p>
      </dsp:txBody>
      <dsp:txXfrm>
        <a:off x="36610" y="139372"/>
        <a:ext cx="4158261" cy="676734"/>
      </dsp:txXfrm>
    </dsp:sp>
    <dsp:sp modelId="{0FA97D1D-F7EF-48B4-BB20-FFFE3C7FD21C}">
      <dsp:nvSpPr>
        <dsp:cNvPr id="0" name=""/>
        <dsp:cNvSpPr/>
      </dsp:nvSpPr>
      <dsp:spPr>
        <a:xfrm>
          <a:off x="0" y="895916"/>
          <a:ext cx="4231481" cy="749954"/>
        </a:xfrm>
        <a:prstGeom prst="roundRect">
          <a:avLst/>
        </a:prstGeom>
        <a:solidFill>
          <a:schemeClr val="accent2">
            <a:hueOff val="-264675"/>
            <a:satOff val="298"/>
            <a:lumOff val="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u="sng" kern="1200" dirty="0"/>
            <a:t>Youth</a:t>
          </a:r>
        </a:p>
      </dsp:txBody>
      <dsp:txXfrm>
        <a:off x="36610" y="932526"/>
        <a:ext cx="4158261" cy="676734"/>
      </dsp:txXfrm>
    </dsp:sp>
    <dsp:sp modelId="{9F6CC7E8-5885-4889-889D-A74199EA8417}">
      <dsp:nvSpPr>
        <dsp:cNvPr id="0" name=""/>
        <dsp:cNvSpPr/>
      </dsp:nvSpPr>
      <dsp:spPr>
        <a:xfrm>
          <a:off x="0" y="1689070"/>
          <a:ext cx="4231481" cy="749954"/>
        </a:xfrm>
        <a:prstGeom prst="roundRect">
          <a:avLst/>
        </a:prstGeom>
        <a:solidFill>
          <a:schemeClr val="accent2">
            <a:hueOff val="-529349"/>
            <a:satOff val="597"/>
            <a:lumOff val="1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Develop Youth Programs whenever possible</a:t>
          </a:r>
        </a:p>
      </dsp:txBody>
      <dsp:txXfrm>
        <a:off x="36610" y="1725680"/>
        <a:ext cx="4158261" cy="676734"/>
      </dsp:txXfrm>
    </dsp:sp>
    <dsp:sp modelId="{C1435705-7777-4771-9A56-59020317F7A1}">
      <dsp:nvSpPr>
        <dsp:cNvPr id="0" name=""/>
        <dsp:cNvSpPr/>
      </dsp:nvSpPr>
      <dsp:spPr>
        <a:xfrm>
          <a:off x="0" y="2482224"/>
          <a:ext cx="4231481" cy="749954"/>
        </a:xfrm>
        <a:prstGeom prst="roundRect">
          <a:avLst/>
        </a:prstGeom>
        <a:solidFill>
          <a:schemeClr val="accent2">
            <a:hueOff val="-794024"/>
            <a:satOff val="895"/>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Why should your agency be the one to start/enhance these types of programs</a:t>
          </a:r>
        </a:p>
      </dsp:txBody>
      <dsp:txXfrm>
        <a:off x="36610" y="2518834"/>
        <a:ext cx="4158261" cy="676734"/>
      </dsp:txXfrm>
    </dsp:sp>
    <dsp:sp modelId="{41118403-0B41-4607-8A03-47D07DFF9654}">
      <dsp:nvSpPr>
        <dsp:cNvPr id="0" name=""/>
        <dsp:cNvSpPr/>
      </dsp:nvSpPr>
      <dsp:spPr>
        <a:xfrm>
          <a:off x="0" y="3275379"/>
          <a:ext cx="4231481" cy="749954"/>
        </a:xfrm>
        <a:prstGeom prst="roundRect">
          <a:avLst/>
        </a:prstGeom>
        <a:solidFill>
          <a:schemeClr val="accent2">
            <a:hueOff val="-1058698"/>
            <a:satOff val="1194"/>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u="sng" kern="1200" dirty="0"/>
            <a:t>Studies show:</a:t>
          </a:r>
        </a:p>
      </dsp:txBody>
      <dsp:txXfrm>
        <a:off x="36610" y="3311989"/>
        <a:ext cx="4158261" cy="676734"/>
      </dsp:txXfrm>
    </dsp:sp>
    <dsp:sp modelId="{58A54A48-E0A4-4D1E-AA83-F2FFD47378AD}">
      <dsp:nvSpPr>
        <dsp:cNvPr id="0" name=""/>
        <dsp:cNvSpPr/>
      </dsp:nvSpPr>
      <dsp:spPr>
        <a:xfrm>
          <a:off x="0" y="4068533"/>
          <a:ext cx="4231481" cy="749954"/>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Youth programs attract character driven individuals to a specific department and can have a profound impact on future recruits</a:t>
          </a:r>
          <a:r>
            <a:rPr lang="en-US" sz="1500" kern="1200" dirty="0">
              <a:solidFill>
                <a:schemeClr val="tx2">
                  <a:lumMod val="75000"/>
                </a:schemeClr>
              </a:solidFill>
            </a:rPr>
            <a:t>.</a:t>
          </a:r>
        </a:p>
      </dsp:txBody>
      <dsp:txXfrm>
        <a:off x="36610" y="4105143"/>
        <a:ext cx="4158261" cy="67673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502682"/>
          <a:ext cx="4231481" cy="74861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u="sng" kern="1200" dirty="0"/>
            <a:t>Recommendations</a:t>
          </a:r>
        </a:p>
      </dsp:txBody>
      <dsp:txXfrm>
        <a:off x="36544" y="539226"/>
        <a:ext cx="4158393" cy="675529"/>
      </dsp:txXfrm>
    </dsp:sp>
    <dsp:sp modelId="{1C111291-9846-4F07-8B4A-5A0A76625CB7}">
      <dsp:nvSpPr>
        <dsp:cNvPr id="0" name=""/>
        <dsp:cNvSpPr/>
      </dsp:nvSpPr>
      <dsp:spPr>
        <a:xfrm>
          <a:off x="0" y="1294499"/>
          <a:ext cx="4231481" cy="748617"/>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u="sng" kern="1200" dirty="0"/>
            <a:t>Youth</a:t>
          </a:r>
        </a:p>
      </dsp:txBody>
      <dsp:txXfrm>
        <a:off x="36544" y="1331043"/>
        <a:ext cx="4158393" cy="675529"/>
      </dsp:txXfrm>
    </dsp:sp>
    <dsp:sp modelId="{BFB968B2-B450-4D88-9B13-90783984D53A}">
      <dsp:nvSpPr>
        <dsp:cNvPr id="0" name=""/>
        <dsp:cNvSpPr/>
      </dsp:nvSpPr>
      <dsp:spPr>
        <a:xfrm>
          <a:off x="0" y="2086316"/>
          <a:ext cx="4231481" cy="748617"/>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Develop Youth Programs whenever possible</a:t>
          </a:r>
        </a:p>
      </dsp:txBody>
      <dsp:txXfrm>
        <a:off x="36544" y="2122860"/>
        <a:ext cx="4158393" cy="675529"/>
      </dsp:txXfrm>
    </dsp:sp>
    <dsp:sp modelId="{7FE3D18C-822F-47E1-8C1A-F6C0B22FFC20}">
      <dsp:nvSpPr>
        <dsp:cNvPr id="0" name=""/>
        <dsp:cNvSpPr/>
      </dsp:nvSpPr>
      <dsp:spPr>
        <a:xfrm>
          <a:off x="0" y="2878133"/>
          <a:ext cx="4231481" cy="748617"/>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Relationships involving family members or friends in law enforcement are extremely influential to a future candidate applying to a particular agency.</a:t>
          </a:r>
          <a:endParaRPr lang="en-US" sz="1500" kern="1200" dirty="0">
            <a:solidFill>
              <a:schemeClr val="tx2">
                <a:lumMod val="75000"/>
              </a:schemeClr>
            </a:solidFill>
          </a:endParaRPr>
        </a:p>
      </dsp:txBody>
      <dsp:txXfrm>
        <a:off x="36544" y="2914677"/>
        <a:ext cx="4158393" cy="675529"/>
      </dsp:txXfrm>
    </dsp:sp>
    <dsp:sp modelId="{53AF9101-192C-428F-A979-50EA4B696D33}">
      <dsp:nvSpPr>
        <dsp:cNvPr id="0" name=""/>
        <dsp:cNvSpPr/>
      </dsp:nvSpPr>
      <dsp:spPr>
        <a:xfrm>
          <a:off x="0" y="3669950"/>
          <a:ext cx="4231481" cy="748617"/>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Even in times when there is a lack of candidates, many of these program participants are passionate about law enforcement careers from an early age. </a:t>
          </a:r>
          <a:endParaRPr lang="en-US" sz="1500" kern="1200" dirty="0">
            <a:solidFill>
              <a:schemeClr val="tx2">
                <a:lumMod val="75000"/>
              </a:schemeClr>
            </a:solidFill>
          </a:endParaRPr>
        </a:p>
      </dsp:txBody>
      <dsp:txXfrm>
        <a:off x="36544" y="3706494"/>
        <a:ext cx="4158393" cy="67552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54B4B-74B3-45ED-8F3F-2E819FC22148}">
      <dsp:nvSpPr>
        <dsp:cNvPr id="0" name=""/>
        <dsp:cNvSpPr/>
      </dsp:nvSpPr>
      <dsp:spPr>
        <a:xfrm>
          <a:off x="0" y="152848"/>
          <a:ext cx="4231481" cy="89085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u="sng" kern="1200" dirty="0"/>
            <a:t>Recommendations</a:t>
          </a:r>
        </a:p>
      </dsp:txBody>
      <dsp:txXfrm>
        <a:off x="43488" y="196336"/>
        <a:ext cx="4144505" cy="803878"/>
      </dsp:txXfrm>
    </dsp:sp>
    <dsp:sp modelId="{E9558B2D-7E0F-40EE-BBC6-B9C82E95F96B}">
      <dsp:nvSpPr>
        <dsp:cNvPr id="0" name=""/>
        <dsp:cNvSpPr/>
      </dsp:nvSpPr>
      <dsp:spPr>
        <a:xfrm>
          <a:off x="0" y="1084023"/>
          <a:ext cx="4231481" cy="890854"/>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Establishing Relationships with Local Law Enforcement Police Academies</a:t>
          </a:r>
        </a:p>
      </dsp:txBody>
      <dsp:txXfrm>
        <a:off x="43488" y="1127511"/>
        <a:ext cx="4144505" cy="803878"/>
      </dsp:txXfrm>
    </dsp:sp>
    <dsp:sp modelId="{4402225A-EC51-47E6-B5D7-6924679F7863}">
      <dsp:nvSpPr>
        <dsp:cNvPr id="0" name=""/>
        <dsp:cNvSpPr/>
      </dsp:nvSpPr>
      <dsp:spPr>
        <a:xfrm>
          <a:off x="0" y="2015197"/>
          <a:ext cx="4231481" cy="890854"/>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Job Fairs/Academy Visits offer opportunities to meet job ready candidates.</a:t>
          </a:r>
        </a:p>
      </dsp:txBody>
      <dsp:txXfrm>
        <a:off x="43488" y="2058685"/>
        <a:ext cx="4144505" cy="803878"/>
      </dsp:txXfrm>
    </dsp:sp>
    <dsp:sp modelId="{08B117C0-3A7F-41A5-A1E7-047F033E925C}">
      <dsp:nvSpPr>
        <dsp:cNvPr id="0" name=""/>
        <dsp:cNvSpPr/>
      </dsp:nvSpPr>
      <dsp:spPr>
        <a:xfrm>
          <a:off x="0" y="2946372"/>
          <a:ext cx="4231481" cy="890854"/>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Many candidates advise these interactions (particularly the visits) positively affect their opinion of an agency more than anything else (especially with minority candidates)</a:t>
          </a:r>
          <a:r>
            <a:rPr lang="en-US" sz="1400" kern="1200" dirty="0">
              <a:solidFill>
                <a:schemeClr val="tx2">
                  <a:lumMod val="75000"/>
                </a:schemeClr>
              </a:solidFill>
            </a:rPr>
            <a:t>.</a:t>
          </a:r>
        </a:p>
      </dsp:txBody>
      <dsp:txXfrm>
        <a:off x="43488" y="2989860"/>
        <a:ext cx="4144505" cy="803878"/>
      </dsp:txXfrm>
    </dsp:sp>
    <dsp:sp modelId="{63D951D7-B831-422B-B1DC-B6FE2D312D9D}">
      <dsp:nvSpPr>
        <dsp:cNvPr id="0" name=""/>
        <dsp:cNvSpPr/>
      </dsp:nvSpPr>
      <dsp:spPr>
        <a:xfrm>
          <a:off x="0" y="3877546"/>
          <a:ext cx="4231481" cy="890854"/>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rPr>
            <a:t>In addition, consider recruiting local military installations if applicable.</a:t>
          </a:r>
        </a:p>
      </dsp:txBody>
      <dsp:txXfrm>
        <a:off x="43488" y="3921034"/>
        <a:ext cx="4144505" cy="80387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58B2D-7E0F-40EE-BBC6-B9C82E95F96B}">
      <dsp:nvSpPr>
        <dsp:cNvPr id="0" name=""/>
        <dsp:cNvSpPr/>
      </dsp:nvSpPr>
      <dsp:spPr>
        <a:xfrm>
          <a:off x="0" y="242552"/>
          <a:ext cx="4231481" cy="446471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u="sng" kern="1200" dirty="0"/>
            <a:t>Policies and Procedures</a:t>
          </a:r>
        </a:p>
        <a:p>
          <a:pPr marL="0" lvl="0" indent="0" algn="l" defTabSz="800100">
            <a:lnSpc>
              <a:spcPct val="90000"/>
            </a:lnSpc>
            <a:spcBef>
              <a:spcPct val="0"/>
            </a:spcBef>
            <a:spcAft>
              <a:spcPct val="35000"/>
            </a:spcAft>
            <a:buNone/>
          </a:pPr>
          <a:endParaRPr lang="en-US" sz="1800" b="1" u="sng" kern="1200" dirty="0"/>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Ensure all policies and procedures meet the agency’s goals and objectives for recruitment and hiring. Many agencies are not only reviewing these policies, but other directives such as their tattoo policy and parental leave policies. </a:t>
          </a:r>
        </a:p>
        <a:p>
          <a:pPr marL="0" lvl="0" indent="0" algn="l" defTabSz="800100">
            <a:lnSpc>
              <a:spcPct val="90000"/>
            </a:lnSpc>
            <a:spcBef>
              <a:spcPct val="0"/>
            </a:spcBef>
            <a:spcAft>
              <a:spcPct val="35000"/>
            </a:spcAft>
            <a:buNone/>
          </a:pPr>
          <a:endPar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endParaRPr>
        </a:p>
        <a:p>
          <a:pPr marL="0" lvl="0" indent="0" algn="l" defTabSz="800100">
            <a:lnSpc>
              <a:spcPct val="90000"/>
            </a:lnSpc>
            <a:spcBef>
              <a:spcPct val="0"/>
            </a:spcBef>
            <a:spcAft>
              <a:spcPct val="35000"/>
            </a:spcAft>
            <a:buNone/>
          </a:pPr>
          <a:r>
            <a:rPr lang="en-US" sz="18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Many potential candidates place a premium on work-life balance, personal well-being and decision making such as piercings and tattoos.</a:t>
          </a:r>
          <a:endParaRPr lang="en-US" sz="1800" kern="1200" dirty="0">
            <a:solidFill>
              <a:schemeClr val="tx2">
                <a:lumMod val="75000"/>
              </a:schemeClr>
            </a:solidFill>
          </a:endParaRPr>
        </a:p>
        <a:p>
          <a:pPr marL="0" lvl="0" indent="0" algn="l" defTabSz="800100">
            <a:lnSpc>
              <a:spcPct val="90000"/>
            </a:lnSpc>
            <a:spcBef>
              <a:spcPct val="0"/>
            </a:spcBef>
            <a:spcAft>
              <a:spcPct val="35000"/>
            </a:spcAft>
            <a:buNone/>
          </a:pPr>
          <a:endParaRPr lang="en-US" sz="1800" kern="1200" dirty="0"/>
        </a:p>
        <a:p>
          <a:pPr marL="0" lvl="0" indent="0" algn="l" defTabSz="800100">
            <a:lnSpc>
              <a:spcPct val="90000"/>
            </a:lnSpc>
            <a:spcBef>
              <a:spcPct val="0"/>
            </a:spcBef>
            <a:spcAft>
              <a:spcPct val="35000"/>
            </a:spcAft>
            <a:buNone/>
          </a:pPr>
          <a:endParaRPr lang="en-US" sz="1800" kern="1200" dirty="0"/>
        </a:p>
      </dsp:txBody>
      <dsp:txXfrm>
        <a:off x="206564" y="449116"/>
        <a:ext cx="3818353" cy="405159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56839-FAC1-4641-9A0C-00E3D163E877}">
      <dsp:nvSpPr>
        <dsp:cNvPr id="0" name=""/>
        <dsp:cNvSpPr/>
      </dsp:nvSpPr>
      <dsp:spPr>
        <a:xfrm>
          <a:off x="0" y="384094"/>
          <a:ext cx="4231481" cy="203909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u="sng" kern="1200" dirty="0"/>
            <a:t>Policies and Procedures</a:t>
          </a:r>
        </a:p>
      </dsp:txBody>
      <dsp:txXfrm>
        <a:off x="99540" y="483634"/>
        <a:ext cx="4032401" cy="1840010"/>
      </dsp:txXfrm>
    </dsp:sp>
    <dsp:sp modelId="{DBF72208-EFDA-483C-9DA1-E370D621CD05}">
      <dsp:nvSpPr>
        <dsp:cNvPr id="0" name=""/>
        <dsp:cNvSpPr/>
      </dsp:nvSpPr>
      <dsp:spPr>
        <a:xfrm>
          <a:off x="0" y="2498065"/>
          <a:ext cx="4231481" cy="203909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i="1"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Research demonstrates if an individual is in an underrepresented group, even small barriers are enough to deter applications</a:t>
          </a:r>
          <a:r>
            <a:rPr lang="en-US" sz="26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t>
          </a:r>
          <a:endParaRPr lang="en-US" sz="2600" kern="1200" dirty="0">
            <a:solidFill>
              <a:schemeClr val="tx2">
                <a:lumMod val="75000"/>
              </a:schemeClr>
            </a:solidFill>
          </a:endParaRPr>
        </a:p>
      </dsp:txBody>
      <dsp:txXfrm>
        <a:off x="99540" y="2597605"/>
        <a:ext cx="4032401" cy="184001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2985E-DA02-4C0D-A71F-655860144962}">
      <dsp:nvSpPr>
        <dsp:cNvPr id="0" name=""/>
        <dsp:cNvSpPr/>
      </dsp:nvSpPr>
      <dsp:spPr>
        <a:xfrm>
          <a:off x="0" y="335744"/>
          <a:ext cx="4231481" cy="59996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u="sng" kern="1200" dirty="0"/>
            <a:t>Policies and Procedures</a:t>
          </a:r>
        </a:p>
      </dsp:txBody>
      <dsp:txXfrm>
        <a:off x="29288" y="365032"/>
        <a:ext cx="4172905" cy="541387"/>
      </dsp:txXfrm>
    </dsp:sp>
    <dsp:sp modelId="{B1D2F371-44FE-4251-A4C9-309C229C11F4}">
      <dsp:nvSpPr>
        <dsp:cNvPr id="0" name=""/>
        <dsp:cNvSpPr/>
      </dsp:nvSpPr>
      <dsp:spPr>
        <a:xfrm>
          <a:off x="0" y="970267"/>
          <a:ext cx="4231481" cy="599963"/>
        </a:xfrm>
        <a:prstGeom prst="roundRect">
          <a:avLst/>
        </a:prstGeom>
        <a:solidFill>
          <a:schemeClr val="accent2">
            <a:hueOff val="-165422"/>
            <a:satOff val="186"/>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Example of an urban focus group report on law enforcement careers</a:t>
          </a:r>
        </a:p>
      </dsp:txBody>
      <dsp:txXfrm>
        <a:off x="29288" y="999555"/>
        <a:ext cx="4172905" cy="541387"/>
      </dsp:txXfrm>
    </dsp:sp>
    <dsp:sp modelId="{02B06FA9-6941-470D-8D7B-5575F4DCDA54}">
      <dsp:nvSpPr>
        <dsp:cNvPr id="0" name=""/>
        <dsp:cNvSpPr/>
      </dsp:nvSpPr>
      <dsp:spPr>
        <a:xfrm>
          <a:off x="0" y="1604790"/>
          <a:ext cx="4231481" cy="599963"/>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Minority participants not specifically interested in law enforcement careers</a:t>
          </a:r>
        </a:p>
      </dsp:txBody>
      <dsp:txXfrm>
        <a:off x="29288" y="1634078"/>
        <a:ext cx="4172905" cy="541387"/>
      </dsp:txXfrm>
    </dsp:sp>
    <dsp:sp modelId="{DDD008A4-480E-4A08-BCDB-F88DEA8CE693}">
      <dsp:nvSpPr>
        <dsp:cNvPr id="0" name=""/>
        <dsp:cNvSpPr/>
      </dsp:nvSpPr>
      <dsp:spPr>
        <a:xfrm>
          <a:off x="0" y="2239314"/>
          <a:ext cx="4231481" cy="599963"/>
        </a:xfrm>
        <a:prstGeom prst="roundRect">
          <a:avLst/>
        </a:prstGeom>
        <a:solidFill>
          <a:schemeClr val="accent2">
            <a:hueOff val="-496265"/>
            <a:satOff val="559"/>
            <a:lumOff val="13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General reasons to accept any job opportunities. </a:t>
          </a:r>
        </a:p>
      </dsp:txBody>
      <dsp:txXfrm>
        <a:off x="29288" y="2268602"/>
        <a:ext cx="4172905" cy="541387"/>
      </dsp:txXfrm>
    </dsp:sp>
    <dsp:sp modelId="{5221A2B5-E02A-4FC7-B073-BEF82E1FC3C0}">
      <dsp:nvSpPr>
        <dsp:cNvPr id="0" name=""/>
        <dsp:cNvSpPr/>
      </dsp:nvSpPr>
      <dsp:spPr>
        <a:xfrm>
          <a:off x="0" y="2873837"/>
          <a:ext cx="4231481" cy="59996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first one to hire  </a:t>
          </a:r>
        </a:p>
      </dsp:txBody>
      <dsp:txXfrm>
        <a:off x="29288" y="2903125"/>
        <a:ext cx="4172905" cy="541387"/>
      </dsp:txXfrm>
    </dsp:sp>
    <dsp:sp modelId="{A424260D-19BE-427F-BC8B-B3F08959A774}">
      <dsp:nvSpPr>
        <dsp:cNvPr id="0" name=""/>
        <dsp:cNvSpPr/>
      </dsp:nvSpPr>
      <dsp:spPr>
        <a:xfrm>
          <a:off x="0" y="3508360"/>
          <a:ext cx="4231481" cy="599963"/>
        </a:xfrm>
        <a:prstGeom prst="roundRect">
          <a:avLst/>
        </a:prstGeom>
        <a:solidFill>
          <a:schemeClr val="accent2">
            <a:hueOff val="-827108"/>
            <a:satOff val="932"/>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job that was familiar</a:t>
          </a:r>
        </a:p>
      </dsp:txBody>
      <dsp:txXfrm>
        <a:off x="29288" y="3537648"/>
        <a:ext cx="4172905" cy="541387"/>
      </dsp:txXfrm>
    </dsp:sp>
    <dsp:sp modelId="{DB1156EF-8CD4-447A-AE46-2D69092EB352}">
      <dsp:nvSpPr>
        <dsp:cNvPr id="0" name=""/>
        <dsp:cNvSpPr/>
      </dsp:nvSpPr>
      <dsp:spPr>
        <a:xfrm>
          <a:off x="0" y="4142883"/>
          <a:ext cx="4231481" cy="599963"/>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The job I always wanted to do</a:t>
          </a:r>
        </a:p>
      </dsp:txBody>
      <dsp:txXfrm>
        <a:off x="29288" y="4172171"/>
        <a:ext cx="4172905" cy="541387"/>
      </dsp:txXfrm>
    </dsp:sp>
    <dsp:sp modelId="{F7080157-0C2B-4345-8507-4D8D91D3B3C2}">
      <dsp:nvSpPr>
        <dsp:cNvPr id="0" name=""/>
        <dsp:cNvSpPr/>
      </dsp:nvSpPr>
      <dsp:spPr>
        <a:xfrm>
          <a:off x="0" y="4777407"/>
          <a:ext cx="4231481" cy="599963"/>
        </a:xfrm>
        <a:prstGeom prst="roundRect">
          <a:avLst/>
        </a:prstGeom>
        <a:solidFill>
          <a:schemeClr val="accent2">
            <a:hueOff val="-1157951"/>
            <a:satOff val="1305"/>
            <a:lumOff val="30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Most important occupation characteristics included opportunity for advancement, job security, health benefits and starting pay. </a:t>
          </a:r>
        </a:p>
      </dsp:txBody>
      <dsp:txXfrm>
        <a:off x="29288" y="4806695"/>
        <a:ext cx="4172905" cy="541387"/>
      </dsp:txXfrm>
    </dsp:sp>
    <dsp:sp modelId="{9CFF3FBC-557C-45D0-8B10-6E2BBB911DA1}">
      <dsp:nvSpPr>
        <dsp:cNvPr id="0" name=""/>
        <dsp:cNvSpPr/>
      </dsp:nvSpPr>
      <dsp:spPr>
        <a:xfrm>
          <a:off x="0" y="5411930"/>
          <a:ext cx="4231481" cy="59996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Reasons not to apply for law enforcement include negative perception of law enforcement as well as negative perceptions of the job such as low pay, poor benefits and dangerous work.</a:t>
          </a:r>
          <a:endParaRPr lang="en-US" sz="1200" kern="1200" dirty="0">
            <a:solidFill>
              <a:schemeClr val="tx2">
                <a:lumMod val="75000"/>
              </a:schemeClr>
            </a:solidFill>
          </a:endParaRPr>
        </a:p>
      </dsp:txBody>
      <dsp:txXfrm>
        <a:off x="29288" y="5441218"/>
        <a:ext cx="4172905" cy="5413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2D04E-BEB5-42A2-AF83-D41361686EA6}">
      <dsp:nvSpPr>
        <dsp:cNvPr id="0" name=""/>
        <dsp:cNvSpPr/>
      </dsp:nvSpPr>
      <dsp:spPr>
        <a:xfrm>
          <a:off x="0" y="183722"/>
          <a:ext cx="4231481" cy="472698"/>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u="sng" kern="1200" dirty="0"/>
            <a:t>Testing Process</a:t>
          </a:r>
        </a:p>
      </dsp:txBody>
      <dsp:txXfrm>
        <a:off x="23075" y="206797"/>
        <a:ext cx="4185331" cy="426548"/>
      </dsp:txXfrm>
    </dsp:sp>
    <dsp:sp modelId="{653A86BE-E1FB-4471-BE26-BA3231464C84}">
      <dsp:nvSpPr>
        <dsp:cNvPr id="0" name=""/>
        <dsp:cNvSpPr/>
      </dsp:nvSpPr>
      <dsp:spPr>
        <a:xfrm>
          <a:off x="0" y="693861"/>
          <a:ext cx="4231481" cy="472698"/>
        </a:xfrm>
        <a:prstGeom prst="roundRect">
          <a:avLst/>
        </a:prstGeom>
        <a:solidFill>
          <a:schemeClr val="accent2">
            <a:hueOff val="-165422"/>
            <a:satOff val="186"/>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Advertise wherever possible</a:t>
          </a:r>
        </a:p>
      </dsp:txBody>
      <dsp:txXfrm>
        <a:off x="23075" y="716936"/>
        <a:ext cx="4185331" cy="426548"/>
      </dsp:txXfrm>
    </dsp:sp>
    <dsp:sp modelId="{69BDC2CC-0167-4C31-96F0-89C855F6EF50}">
      <dsp:nvSpPr>
        <dsp:cNvPr id="0" name=""/>
        <dsp:cNvSpPr/>
      </dsp:nvSpPr>
      <dsp:spPr>
        <a:xfrm>
          <a:off x="0" y="1203999"/>
          <a:ext cx="4231481" cy="472698"/>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2">
                  <a:lumMod val="75000"/>
                </a:schemeClr>
              </a:solidFill>
            </a:rPr>
            <a:t>It is your opportunity to tell the agency story. </a:t>
          </a:r>
        </a:p>
      </dsp:txBody>
      <dsp:txXfrm>
        <a:off x="23075" y="1227074"/>
        <a:ext cx="4185331" cy="426548"/>
      </dsp:txXfrm>
    </dsp:sp>
    <dsp:sp modelId="{1842DD41-C26A-4FB9-9C4A-7752AADF259A}">
      <dsp:nvSpPr>
        <dsp:cNvPr id="0" name=""/>
        <dsp:cNvSpPr/>
      </dsp:nvSpPr>
      <dsp:spPr>
        <a:xfrm>
          <a:off x="0" y="1714137"/>
          <a:ext cx="4231481" cy="472698"/>
        </a:xfrm>
        <a:prstGeom prst="roundRect">
          <a:avLst/>
        </a:prstGeom>
        <a:solidFill>
          <a:schemeClr val="accent2">
            <a:hueOff val="-496265"/>
            <a:satOff val="559"/>
            <a:lumOff val="13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2">
                  <a:lumMod val="75000"/>
                </a:schemeClr>
              </a:solidFill>
            </a:rPr>
            <a:t>Update materials to reflect agency commitment to demographic diversity and why policing is a great career.</a:t>
          </a:r>
        </a:p>
      </dsp:txBody>
      <dsp:txXfrm>
        <a:off x="23075" y="1737212"/>
        <a:ext cx="4185331" cy="426548"/>
      </dsp:txXfrm>
    </dsp:sp>
    <dsp:sp modelId="{9DBB71B0-C50F-4142-9E43-08B10A8E8CA4}">
      <dsp:nvSpPr>
        <dsp:cNvPr id="0" name=""/>
        <dsp:cNvSpPr/>
      </dsp:nvSpPr>
      <dsp:spPr>
        <a:xfrm>
          <a:off x="0" y="2224275"/>
          <a:ext cx="4231481" cy="472698"/>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Establish an agency website. </a:t>
          </a:r>
        </a:p>
      </dsp:txBody>
      <dsp:txXfrm>
        <a:off x="23075" y="2247350"/>
        <a:ext cx="4185331" cy="426548"/>
      </dsp:txXfrm>
    </dsp:sp>
    <dsp:sp modelId="{D7F6F995-9F9E-4C72-B524-642875156948}">
      <dsp:nvSpPr>
        <dsp:cNvPr id="0" name=""/>
        <dsp:cNvSpPr/>
      </dsp:nvSpPr>
      <dsp:spPr>
        <a:xfrm>
          <a:off x="0" y="2734414"/>
          <a:ext cx="4231481" cy="472698"/>
        </a:xfrm>
        <a:prstGeom prst="roundRect">
          <a:avLst/>
        </a:prstGeom>
        <a:solidFill>
          <a:schemeClr val="accent2">
            <a:hueOff val="-827108"/>
            <a:satOff val="932"/>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Look for free options such as Facebook, etc. </a:t>
          </a:r>
          <a:endParaRPr lang="en-US" sz="1300" b="1" kern="1200" dirty="0">
            <a:solidFill>
              <a:schemeClr val="tx2">
                <a:lumMod val="75000"/>
              </a:schemeClr>
            </a:solidFill>
          </a:endParaRPr>
        </a:p>
      </dsp:txBody>
      <dsp:txXfrm>
        <a:off x="23075" y="2757489"/>
        <a:ext cx="4185331" cy="426548"/>
      </dsp:txXfrm>
    </dsp:sp>
    <dsp:sp modelId="{0BF4F951-5D17-4050-BFFD-776681F05432}">
      <dsp:nvSpPr>
        <dsp:cNvPr id="0" name=""/>
        <dsp:cNvSpPr/>
      </dsp:nvSpPr>
      <dsp:spPr>
        <a:xfrm>
          <a:off x="0" y="3244552"/>
          <a:ext cx="4231481" cy="472698"/>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Emphasize the mission, vision and core values of the agency.</a:t>
          </a:r>
        </a:p>
      </dsp:txBody>
      <dsp:txXfrm>
        <a:off x="23075" y="3267627"/>
        <a:ext cx="4185331" cy="426548"/>
      </dsp:txXfrm>
    </dsp:sp>
    <dsp:sp modelId="{C7ED68F0-520A-4335-80F4-CCC393085191}">
      <dsp:nvSpPr>
        <dsp:cNvPr id="0" name=""/>
        <dsp:cNvSpPr/>
      </dsp:nvSpPr>
      <dsp:spPr>
        <a:xfrm>
          <a:off x="0" y="3754690"/>
          <a:ext cx="4231481" cy="472698"/>
        </a:xfrm>
        <a:prstGeom prst="roundRect">
          <a:avLst/>
        </a:prstGeom>
        <a:solidFill>
          <a:schemeClr val="accent2">
            <a:hueOff val="-1157951"/>
            <a:satOff val="1305"/>
            <a:lumOff val="30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Emphasize the opportunities the agency provides such as canine handler, community engagement officer, detective, etc. </a:t>
          </a:r>
        </a:p>
      </dsp:txBody>
      <dsp:txXfrm>
        <a:off x="23075" y="3777765"/>
        <a:ext cx="4185331" cy="426548"/>
      </dsp:txXfrm>
    </dsp:sp>
    <dsp:sp modelId="{AD7E62B9-F359-401A-9FD4-035D3772E07D}">
      <dsp:nvSpPr>
        <dsp:cNvPr id="0" name=""/>
        <dsp:cNvSpPr/>
      </dsp:nvSpPr>
      <dsp:spPr>
        <a:xfrm>
          <a:off x="0" y="4264828"/>
          <a:ext cx="4231481" cy="472698"/>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Inform candidates promptly during the hiring, selection and training processes. </a:t>
          </a:r>
          <a:endParaRPr lang="en-US" sz="1300" kern="1200" dirty="0">
            <a:solidFill>
              <a:schemeClr val="tx2">
                <a:lumMod val="75000"/>
              </a:schemeClr>
            </a:solidFill>
          </a:endParaRPr>
        </a:p>
      </dsp:txBody>
      <dsp:txXfrm>
        <a:off x="23075" y="4287903"/>
        <a:ext cx="4185331" cy="42654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47EB5-E376-4325-AB7B-AB90CB131AC2}">
      <dsp:nvSpPr>
        <dsp:cNvPr id="0" name=""/>
        <dsp:cNvSpPr/>
      </dsp:nvSpPr>
      <dsp:spPr>
        <a:xfrm>
          <a:off x="0" y="600077"/>
          <a:ext cx="4231481" cy="58178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u="sng" kern="1200" dirty="0"/>
            <a:t>Testing Process</a:t>
          </a:r>
        </a:p>
      </dsp:txBody>
      <dsp:txXfrm>
        <a:off x="28400" y="628477"/>
        <a:ext cx="4174681" cy="524982"/>
      </dsp:txXfrm>
    </dsp:sp>
    <dsp:sp modelId="{05AF9733-CACD-4657-A948-363937F3127F}">
      <dsp:nvSpPr>
        <dsp:cNvPr id="0" name=""/>
        <dsp:cNvSpPr/>
      </dsp:nvSpPr>
      <dsp:spPr>
        <a:xfrm>
          <a:off x="0" y="1227940"/>
          <a:ext cx="4231481" cy="581782"/>
        </a:xfrm>
        <a:prstGeom prst="roundRect">
          <a:avLst/>
        </a:prstGeom>
        <a:solidFill>
          <a:schemeClr val="accent2">
            <a:hueOff val="-264675"/>
            <a:satOff val="298"/>
            <a:lumOff val="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Advertise wherever possible continued</a:t>
          </a:r>
        </a:p>
      </dsp:txBody>
      <dsp:txXfrm>
        <a:off x="28400" y="1256340"/>
        <a:ext cx="4174681" cy="524982"/>
      </dsp:txXfrm>
    </dsp:sp>
    <dsp:sp modelId="{2B3EB852-441B-40A0-81F2-24C52312FF36}">
      <dsp:nvSpPr>
        <dsp:cNvPr id="0" name=""/>
        <dsp:cNvSpPr/>
      </dsp:nvSpPr>
      <dsp:spPr>
        <a:xfrm>
          <a:off x="0" y="1855802"/>
          <a:ext cx="4231481" cy="581782"/>
        </a:xfrm>
        <a:prstGeom prst="roundRect">
          <a:avLst/>
        </a:prstGeom>
        <a:solidFill>
          <a:schemeClr val="accent2">
            <a:hueOff val="-529349"/>
            <a:satOff val="597"/>
            <a:lumOff val="1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Agencies should focus on drawing candidates who are committed to serving. </a:t>
          </a:r>
        </a:p>
      </dsp:txBody>
      <dsp:txXfrm>
        <a:off x="28400" y="1884202"/>
        <a:ext cx="4174681" cy="524982"/>
      </dsp:txXfrm>
    </dsp:sp>
    <dsp:sp modelId="{2BDE7D4B-2D4C-4A2D-8538-72B131979461}">
      <dsp:nvSpPr>
        <dsp:cNvPr id="0" name=""/>
        <dsp:cNvSpPr/>
      </dsp:nvSpPr>
      <dsp:spPr>
        <a:xfrm>
          <a:off x="0" y="2483665"/>
          <a:ext cx="4231481" cy="581782"/>
        </a:xfrm>
        <a:prstGeom prst="roundRect">
          <a:avLst/>
        </a:prstGeom>
        <a:solidFill>
          <a:schemeClr val="accent2">
            <a:hueOff val="-794024"/>
            <a:satOff val="895"/>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adding personal accounts on what it is like being an officer and why it is so rewarding. </a:t>
          </a:r>
          <a:endParaRPr lang="en-US" sz="1600" kern="1200" dirty="0">
            <a:solidFill>
              <a:schemeClr val="tx2">
                <a:lumMod val="75000"/>
              </a:schemeClr>
            </a:solidFill>
          </a:endParaRPr>
        </a:p>
      </dsp:txBody>
      <dsp:txXfrm>
        <a:off x="28400" y="2512065"/>
        <a:ext cx="4174681" cy="524982"/>
      </dsp:txXfrm>
    </dsp:sp>
    <dsp:sp modelId="{5474C626-E370-448F-8041-89A37A92CC56}">
      <dsp:nvSpPr>
        <dsp:cNvPr id="0" name=""/>
        <dsp:cNvSpPr/>
      </dsp:nvSpPr>
      <dsp:spPr>
        <a:xfrm>
          <a:off x="0" y="3111527"/>
          <a:ext cx="4231481" cy="581782"/>
        </a:xfrm>
        <a:prstGeom prst="roundRect">
          <a:avLst/>
        </a:prstGeom>
        <a:solidFill>
          <a:schemeClr val="accent2">
            <a:hueOff val="-1058698"/>
            <a:satOff val="1194"/>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lumMod val="75000"/>
                </a:schemeClr>
              </a:solidFill>
            </a:rPr>
            <a:t>Market and brand anything that makes your agency and community special.</a:t>
          </a:r>
        </a:p>
      </dsp:txBody>
      <dsp:txXfrm>
        <a:off x="28400" y="3139927"/>
        <a:ext cx="4174681" cy="524982"/>
      </dsp:txXfrm>
    </dsp:sp>
    <dsp:sp modelId="{4CDE060F-4D2D-4731-BB3F-35CAFC34DE54}">
      <dsp:nvSpPr>
        <dsp:cNvPr id="0" name=""/>
        <dsp:cNvSpPr/>
      </dsp:nvSpPr>
      <dsp:spPr>
        <a:xfrm>
          <a:off x="0" y="3739390"/>
          <a:ext cx="4231481" cy="581782"/>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2">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Consider using online recruitment sites such as Indeed, SimplyHired or LinkedIn.</a:t>
          </a:r>
          <a:endParaRPr lang="en-US" sz="1600" kern="1200" dirty="0">
            <a:solidFill>
              <a:schemeClr val="tx2">
                <a:lumMod val="75000"/>
              </a:schemeClr>
            </a:solidFill>
          </a:endParaRPr>
        </a:p>
      </dsp:txBody>
      <dsp:txXfrm>
        <a:off x="28400" y="3767790"/>
        <a:ext cx="4174681" cy="52498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47EB5-E376-4325-AB7B-AB90CB131AC2}">
      <dsp:nvSpPr>
        <dsp:cNvPr id="0" name=""/>
        <dsp:cNvSpPr/>
      </dsp:nvSpPr>
      <dsp:spPr>
        <a:xfrm>
          <a:off x="0" y="577543"/>
          <a:ext cx="4231481" cy="59889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u="sng" kern="1200" dirty="0"/>
            <a:t>Testing Process</a:t>
          </a:r>
        </a:p>
      </dsp:txBody>
      <dsp:txXfrm>
        <a:off x="29236" y="606779"/>
        <a:ext cx="4173009" cy="540421"/>
      </dsp:txXfrm>
    </dsp:sp>
    <dsp:sp modelId="{05AF9733-CACD-4657-A948-363937F3127F}">
      <dsp:nvSpPr>
        <dsp:cNvPr id="0" name=""/>
        <dsp:cNvSpPr/>
      </dsp:nvSpPr>
      <dsp:spPr>
        <a:xfrm>
          <a:off x="0" y="1210997"/>
          <a:ext cx="4231481" cy="598893"/>
        </a:xfrm>
        <a:prstGeom prst="roundRect">
          <a:avLst/>
        </a:prstGeom>
        <a:solidFill>
          <a:schemeClr val="accent2">
            <a:hueOff val="-264675"/>
            <a:satOff val="298"/>
            <a:lumOff val="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Advertise wherever possible continued</a:t>
          </a:r>
        </a:p>
      </dsp:txBody>
      <dsp:txXfrm>
        <a:off x="29236" y="1240233"/>
        <a:ext cx="4173009" cy="540421"/>
      </dsp:txXfrm>
    </dsp:sp>
    <dsp:sp modelId="{18AE0CDA-D1B3-450D-9CAB-E3DDBD3CB966}">
      <dsp:nvSpPr>
        <dsp:cNvPr id="0" name=""/>
        <dsp:cNvSpPr/>
      </dsp:nvSpPr>
      <dsp:spPr>
        <a:xfrm>
          <a:off x="0" y="1844451"/>
          <a:ext cx="4231481" cy="598893"/>
        </a:xfrm>
        <a:prstGeom prst="roundRect">
          <a:avLst/>
        </a:prstGeom>
        <a:solidFill>
          <a:schemeClr val="accent2">
            <a:hueOff val="-529349"/>
            <a:satOff val="597"/>
            <a:lumOff val="1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Advertise wherever possible </a:t>
          </a:r>
        </a:p>
      </dsp:txBody>
      <dsp:txXfrm>
        <a:off x="29236" y="1873687"/>
        <a:ext cx="4173009" cy="540421"/>
      </dsp:txXfrm>
    </dsp:sp>
    <dsp:sp modelId="{742E88A4-8179-4C43-832E-7C3BFD231D64}">
      <dsp:nvSpPr>
        <dsp:cNvPr id="0" name=""/>
        <dsp:cNvSpPr/>
      </dsp:nvSpPr>
      <dsp:spPr>
        <a:xfrm>
          <a:off x="0" y="2477905"/>
          <a:ext cx="4231481" cy="598893"/>
        </a:xfrm>
        <a:prstGeom prst="roundRect">
          <a:avLst/>
        </a:prstGeom>
        <a:solidFill>
          <a:schemeClr val="accent2">
            <a:hueOff val="-794024"/>
            <a:satOff val="895"/>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Advertise on professional websites such as OACP, NOBLE, IACP, etc.</a:t>
          </a:r>
        </a:p>
      </dsp:txBody>
      <dsp:txXfrm>
        <a:off x="29236" y="2507141"/>
        <a:ext cx="4173009" cy="540421"/>
      </dsp:txXfrm>
    </dsp:sp>
    <dsp:sp modelId="{C3349F35-6228-4E66-8A8F-769F03F543BA}">
      <dsp:nvSpPr>
        <dsp:cNvPr id="0" name=""/>
        <dsp:cNvSpPr/>
      </dsp:nvSpPr>
      <dsp:spPr>
        <a:xfrm>
          <a:off x="0" y="3111358"/>
          <a:ext cx="4231481" cy="598893"/>
        </a:xfrm>
        <a:prstGeom prst="roundRect">
          <a:avLst/>
        </a:prstGeom>
        <a:solidFill>
          <a:schemeClr val="accent2">
            <a:hueOff val="-1058698"/>
            <a:satOff val="1194"/>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Advertise on college job boards.</a:t>
          </a:r>
        </a:p>
      </dsp:txBody>
      <dsp:txXfrm>
        <a:off x="29236" y="3140594"/>
        <a:ext cx="4173009" cy="540421"/>
      </dsp:txXfrm>
    </dsp:sp>
    <dsp:sp modelId="{C241A197-6AC9-4858-A561-8B8199CCB478}">
      <dsp:nvSpPr>
        <dsp:cNvPr id="0" name=""/>
        <dsp:cNvSpPr/>
      </dsp:nvSpPr>
      <dsp:spPr>
        <a:xfrm>
          <a:off x="0" y="3744812"/>
          <a:ext cx="4231481" cy="59889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Agencies with larger budgets can purchase software programs that can track recruiting results. Additionally, agencies have had success utilizing marketing firms in recruiting efforts.</a:t>
          </a:r>
        </a:p>
      </dsp:txBody>
      <dsp:txXfrm>
        <a:off x="29236" y="3774048"/>
        <a:ext cx="4173009" cy="540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D9D59-BA18-4F11-BF75-E08D26F8CA73}">
      <dsp:nvSpPr>
        <dsp:cNvPr id="0" name=""/>
        <dsp:cNvSpPr/>
      </dsp:nvSpPr>
      <dsp:spPr>
        <a:xfrm>
          <a:off x="174699" y="673"/>
          <a:ext cx="4423769" cy="22049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Police, at all times, should maintain a relationship with the public that gives reality to the historic tradition that the police are the public and the public are the police; the police being only members of the public who are paid to give full-time attention to duties which are incumbent on every citizen in the interests of community welfare and existence. </a:t>
          </a:r>
        </a:p>
      </dsp:txBody>
      <dsp:txXfrm>
        <a:off x="239281" y="65255"/>
        <a:ext cx="4294605" cy="2075830"/>
      </dsp:txXfrm>
    </dsp:sp>
    <dsp:sp modelId="{A66A84DF-9DE5-4532-ACC6-18CDD01FEE8B}">
      <dsp:nvSpPr>
        <dsp:cNvPr id="0" name=""/>
        <dsp:cNvSpPr/>
      </dsp:nvSpPr>
      <dsp:spPr>
        <a:xfrm rot="5400000">
          <a:off x="1973147" y="2260792"/>
          <a:ext cx="826872" cy="9922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088909" y="2343479"/>
        <a:ext cx="595349" cy="578810"/>
      </dsp:txXfrm>
    </dsp:sp>
    <dsp:sp modelId="{ACBBE9C6-F07B-4FF0-9911-CA11F5A6CE1A}">
      <dsp:nvSpPr>
        <dsp:cNvPr id="0" name=""/>
        <dsp:cNvSpPr/>
      </dsp:nvSpPr>
      <dsp:spPr>
        <a:xfrm>
          <a:off x="174699" y="3308164"/>
          <a:ext cx="4423769" cy="22049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Sir Robert Peel (1829)</a:t>
          </a:r>
          <a:endParaRPr lang="en-US" sz="1800" kern="1200" dirty="0"/>
        </a:p>
      </dsp:txBody>
      <dsp:txXfrm>
        <a:off x="239281" y="3372746"/>
        <a:ext cx="4294605" cy="207583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C7504-88C4-4A40-8150-B7A5DE15E964}">
      <dsp:nvSpPr>
        <dsp:cNvPr id="0" name=""/>
        <dsp:cNvSpPr/>
      </dsp:nvSpPr>
      <dsp:spPr>
        <a:xfrm>
          <a:off x="0" y="260816"/>
          <a:ext cx="4231481" cy="59889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u="sng" kern="1200" dirty="0"/>
            <a:t>Testing Process</a:t>
          </a:r>
        </a:p>
      </dsp:txBody>
      <dsp:txXfrm>
        <a:off x="29236" y="290052"/>
        <a:ext cx="4173009" cy="540421"/>
      </dsp:txXfrm>
    </dsp:sp>
    <dsp:sp modelId="{3399B5DB-8D6D-46E3-8027-4A464D8C9B21}">
      <dsp:nvSpPr>
        <dsp:cNvPr id="0" name=""/>
        <dsp:cNvSpPr/>
      </dsp:nvSpPr>
      <dsp:spPr>
        <a:xfrm>
          <a:off x="0" y="894270"/>
          <a:ext cx="4231481" cy="598893"/>
        </a:xfrm>
        <a:prstGeom prst="roundRect">
          <a:avLst/>
        </a:prstGeom>
        <a:solidFill>
          <a:schemeClr val="accent2">
            <a:hueOff val="-220562"/>
            <a:satOff val="249"/>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Most agencies do not eliminate a candidate for making a minor error on the application. However, the candidate’s ability to follow simple instructions in its completion is the first part of this process. </a:t>
          </a:r>
        </a:p>
      </dsp:txBody>
      <dsp:txXfrm>
        <a:off x="29236" y="923506"/>
        <a:ext cx="4173009" cy="540421"/>
      </dsp:txXfrm>
    </dsp:sp>
    <dsp:sp modelId="{E2B1AEEE-ED7C-47DC-90FE-ADA93626E511}">
      <dsp:nvSpPr>
        <dsp:cNvPr id="0" name=""/>
        <dsp:cNvSpPr/>
      </dsp:nvSpPr>
      <dsp:spPr>
        <a:xfrm>
          <a:off x="0" y="1527724"/>
          <a:ext cx="4231481" cy="598893"/>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Consider making the candidate write a letter on why they want to be a part of the agency. </a:t>
          </a:r>
        </a:p>
      </dsp:txBody>
      <dsp:txXfrm>
        <a:off x="29236" y="1556960"/>
        <a:ext cx="4173009" cy="540421"/>
      </dsp:txXfrm>
    </dsp:sp>
    <dsp:sp modelId="{0CF8654A-7A32-40DF-9593-D95E4E8FC13F}">
      <dsp:nvSpPr>
        <dsp:cNvPr id="0" name=""/>
        <dsp:cNvSpPr/>
      </dsp:nvSpPr>
      <dsp:spPr>
        <a:xfrm>
          <a:off x="0" y="2161178"/>
          <a:ext cx="4231481" cy="59889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Consider using the National Testing Network for the written portion of the testing phase. The agency can reach many more candidates. </a:t>
          </a:r>
        </a:p>
      </dsp:txBody>
      <dsp:txXfrm>
        <a:off x="29236" y="2190414"/>
        <a:ext cx="4173009" cy="540421"/>
      </dsp:txXfrm>
    </dsp:sp>
    <dsp:sp modelId="{70B06EA4-AD48-41CC-A8B6-E46CEBB86EEB}">
      <dsp:nvSpPr>
        <dsp:cNvPr id="0" name=""/>
        <dsp:cNvSpPr/>
      </dsp:nvSpPr>
      <dsp:spPr>
        <a:xfrm>
          <a:off x="0" y="2794631"/>
          <a:ext cx="4231481" cy="598893"/>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Consider making the oral interview a higher percentage of the score. </a:t>
          </a:r>
        </a:p>
      </dsp:txBody>
      <dsp:txXfrm>
        <a:off x="29236" y="2823867"/>
        <a:ext cx="4173009" cy="540421"/>
      </dsp:txXfrm>
    </dsp:sp>
    <dsp:sp modelId="{FDE55900-8F92-4277-BD35-0097061EA205}">
      <dsp:nvSpPr>
        <dsp:cNvPr id="0" name=""/>
        <dsp:cNvSpPr/>
      </dsp:nvSpPr>
      <dsp:spPr>
        <a:xfrm>
          <a:off x="0" y="3428085"/>
          <a:ext cx="4231481" cy="598893"/>
        </a:xfrm>
        <a:prstGeom prst="roundRect">
          <a:avLst/>
        </a:prstGeom>
        <a:solidFill>
          <a:schemeClr val="accent2">
            <a:hueOff val="-1102811"/>
            <a:satOff val="1243"/>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involving the community in the oral interview process</a:t>
          </a:r>
          <a:r>
            <a:rPr lang="en-US" sz="1200" kern="1200" dirty="0">
              <a:solidFill>
                <a:schemeClr val="tx2">
                  <a:lumMod val="75000"/>
                </a:schemeClr>
              </a:solidFill>
            </a:rPr>
            <a:t>.</a:t>
          </a:r>
        </a:p>
      </dsp:txBody>
      <dsp:txXfrm>
        <a:off x="29236" y="3457321"/>
        <a:ext cx="4173009" cy="540421"/>
      </dsp:txXfrm>
    </dsp:sp>
    <dsp:sp modelId="{E4BD0C43-D01B-41DF-A0C0-2320D5BD617A}">
      <dsp:nvSpPr>
        <dsp:cNvPr id="0" name=""/>
        <dsp:cNvSpPr/>
      </dsp:nvSpPr>
      <dsp:spPr>
        <a:xfrm>
          <a:off x="0" y="4061539"/>
          <a:ext cx="4231481" cy="59889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Keep the candidates updated promptly at each phase. Agency contact and demonstration of interest can make the difference. </a:t>
          </a:r>
        </a:p>
      </dsp:txBody>
      <dsp:txXfrm>
        <a:off x="29236" y="4090775"/>
        <a:ext cx="4173009" cy="54042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14E65-3798-4286-8A6E-15D661BC74E9}">
      <dsp:nvSpPr>
        <dsp:cNvPr id="0" name=""/>
        <dsp:cNvSpPr/>
      </dsp:nvSpPr>
      <dsp:spPr>
        <a:xfrm>
          <a:off x="0" y="141931"/>
          <a:ext cx="4231481" cy="895221"/>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u="sng" kern="1200" dirty="0"/>
            <a:t>Testing Process</a:t>
          </a:r>
        </a:p>
      </dsp:txBody>
      <dsp:txXfrm>
        <a:off x="43701" y="185632"/>
        <a:ext cx="4144079" cy="807819"/>
      </dsp:txXfrm>
    </dsp:sp>
    <dsp:sp modelId="{1735C3F5-4A0A-4312-B05A-22DC56B0CBAC}">
      <dsp:nvSpPr>
        <dsp:cNvPr id="0" name=""/>
        <dsp:cNvSpPr/>
      </dsp:nvSpPr>
      <dsp:spPr>
        <a:xfrm>
          <a:off x="0" y="1077472"/>
          <a:ext cx="4231481" cy="895221"/>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All agency time is valuable</a:t>
          </a:r>
        </a:p>
      </dsp:txBody>
      <dsp:txXfrm>
        <a:off x="43701" y="1121173"/>
        <a:ext cx="4144079" cy="807819"/>
      </dsp:txXfrm>
    </dsp:sp>
    <dsp:sp modelId="{8B0E59BC-9E62-4F88-9853-FBCB9F7CB2A9}">
      <dsp:nvSpPr>
        <dsp:cNvPr id="0" name=""/>
        <dsp:cNvSpPr/>
      </dsp:nvSpPr>
      <dsp:spPr>
        <a:xfrm>
          <a:off x="0" y="2013014"/>
          <a:ext cx="4231481" cy="895221"/>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If your agency requires a certain PT score, have this phase early in the process as there is no reason to move onto other phases.</a:t>
          </a:r>
        </a:p>
      </dsp:txBody>
      <dsp:txXfrm>
        <a:off x="43701" y="2056715"/>
        <a:ext cx="4144079" cy="807819"/>
      </dsp:txXfrm>
    </dsp:sp>
    <dsp:sp modelId="{10A34D65-40A3-4294-8565-804463FF567F}">
      <dsp:nvSpPr>
        <dsp:cNvPr id="0" name=""/>
        <dsp:cNvSpPr/>
      </dsp:nvSpPr>
      <dsp:spPr>
        <a:xfrm>
          <a:off x="0" y="2948555"/>
          <a:ext cx="4231481" cy="895221"/>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Ensure background investigators are not wasting time on candidates that will not be successful. Pre-Process Questionnaires before the process might eliminate background inquiries later. </a:t>
          </a:r>
          <a:endParaRPr lang="en-US" sz="1400" kern="1200" dirty="0">
            <a:solidFill>
              <a:schemeClr val="tx2">
                <a:lumMod val="75000"/>
              </a:schemeClr>
            </a:solidFill>
          </a:endParaRPr>
        </a:p>
      </dsp:txBody>
      <dsp:txXfrm>
        <a:off x="43701" y="2992256"/>
        <a:ext cx="4144079" cy="807819"/>
      </dsp:txXfrm>
    </dsp:sp>
    <dsp:sp modelId="{17E53AE9-96C7-416A-AD1D-E7B010E5F5E3}">
      <dsp:nvSpPr>
        <dsp:cNvPr id="0" name=""/>
        <dsp:cNvSpPr/>
      </dsp:nvSpPr>
      <dsp:spPr>
        <a:xfrm>
          <a:off x="0" y="3884097"/>
          <a:ext cx="4231481" cy="895221"/>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hlinkClick xmlns:r="http://schemas.openxmlformats.org/officeDocument/2006/relationships" r:id="rId1">
                <a:extLst>
                  <a:ext uri="{A12FA001-AC4F-418D-AE19-62706E023703}">
                    <ahyp:hlinkClr xmlns:ahyp="http://schemas.microsoft.com/office/drawing/2018/hyperlinkcolor" val="tx"/>
                  </a:ext>
                </a:extLst>
              </a:hlinkClick>
            </a:rPr>
            <a:t>Consider hiring retired law enforcement for background checks.</a:t>
          </a:r>
          <a:endParaRPr lang="en-US" sz="1400" kern="1200" dirty="0">
            <a:solidFill>
              <a:srgbClr val="002060"/>
            </a:solidFill>
          </a:endParaRPr>
        </a:p>
      </dsp:txBody>
      <dsp:txXfrm>
        <a:off x="43701" y="3927798"/>
        <a:ext cx="4144079" cy="80781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C30CB-2B75-4001-A838-59FD652C2892}">
      <dsp:nvSpPr>
        <dsp:cNvPr id="0" name=""/>
        <dsp:cNvSpPr/>
      </dsp:nvSpPr>
      <dsp:spPr>
        <a:xfrm>
          <a:off x="0" y="478009"/>
          <a:ext cx="4231481" cy="128334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u="sng" kern="1200" dirty="0"/>
            <a:t>Testing Process</a:t>
          </a:r>
        </a:p>
      </dsp:txBody>
      <dsp:txXfrm>
        <a:off x="62648" y="540657"/>
        <a:ext cx="4106185" cy="1158047"/>
      </dsp:txXfrm>
    </dsp:sp>
    <dsp:sp modelId="{B53B73EC-2C9B-4DF8-B2D8-4A892B17DE17}">
      <dsp:nvSpPr>
        <dsp:cNvPr id="0" name=""/>
        <dsp:cNvSpPr/>
      </dsp:nvSpPr>
      <dsp:spPr>
        <a:xfrm>
          <a:off x="0" y="1818953"/>
          <a:ext cx="4231481" cy="1283343"/>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Consider attracting quality candidates with an academy sponsor. An early investment in a character driven candidate could pay dividends later. </a:t>
          </a:r>
        </a:p>
      </dsp:txBody>
      <dsp:txXfrm>
        <a:off x="62648" y="1881601"/>
        <a:ext cx="4106185" cy="1158047"/>
      </dsp:txXfrm>
    </dsp:sp>
    <dsp:sp modelId="{59BB2D54-3A3D-44EF-9220-590BC5943274}">
      <dsp:nvSpPr>
        <dsp:cNvPr id="0" name=""/>
        <dsp:cNvSpPr/>
      </dsp:nvSpPr>
      <dsp:spPr>
        <a:xfrm>
          <a:off x="0" y="3159896"/>
          <a:ext cx="4231481" cy="128334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Consider frequent or continuous hiring cycles if applicable by statute and agency objectives. </a:t>
          </a:r>
          <a:endParaRPr lang="en-US" sz="2000" kern="1200" dirty="0">
            <a:solidFill>
              <a:schemeClr val="tx2">
                <a:lumMod val="75000"/>
              </a:schemeClr>
            </a:solidFill>
          </a:endParaRPr>
        </a:p>
      </dsp:txBody>
      <dsp:txXfrm>
        <a:off x="62648" y="3222544"/>
        <a:ext cx="4106185" cy="115804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8CEA2-41A7-4D95-9FAB-53CD3C02904F}">
      <dsp:nvSpPr>
        <dsp:cNvPr id="0" name=""/>
        <dsp:cNvSpPr/>
      </dsp:nvSpPr>
      <dsp:spPr>
        <a:xfrm>
          <a:off x="0" y="127734"/>
          <a:ext cx="4231481" cy="9009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Conduct an annual review of the program. This can be completed by the Recruiting Team Coordinator, if applicable, through the chain of  command. Some of the items discussed could include:</a:t>
          </a:r>
        </a:p>
      </dsp:txBody>
      <dsp:txXfrm>
        <a:off x="43978" y="171712"/>
        <a:ext cx="4143525" cy="812944"/>
      </dsp:txXfrm>
    </dsp:sp>
    <dsp:sp modelId="{FEE2CC26-3A90-4CFD-A24F-5878A2CBDE2E}">
      <dsp:nvSpPr>
        <dsp:cNvPr id="0" name=""/>
        <dsp:cNvSpPr/>
      </dsp:nvSpPr>
      <dsp:spPr>
        <a:xfrm>
          <a:off x="0" y="1068954"/>
          <a:ext cx="4231481" cy="900900"/>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Collect any data important to the agency such as recruiting visits, % of candidates by race and gender, community recruiting engagements, outreach to community groups.</a:t>
          </a:r>
        </a:p>
      </dsp:txBody>
      <dsp:txXfrm>
        <a:off x="43978" y="1112932"/>
        <a:ext cx="4143525" cy="812944"/>
      </dsp:txXfrm>
    </dsp:sp>
    <dsp:sp modelId="{EF03E7AB-0545-4C3D-B680-00246ED5097B}">
      <dsp:nvSpPr>
        <dsp:cNvPr id="0" name=""/>
        <dsp:cNvSpPr/>
      </dsp:nvSpPr>
      <dsp:spPr>
        <a:xfrm>
          <a:off x="0" y="2010174"/>
          <a:ext cx="4231481" cy="90090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What community groups has the agency developed relationships with? What has been done to continue past relationships?</a:t>
          </a:r>
        </a:p>
      </dsp:txBody>
      <dsp:txXfrm>
        <a:off x="43978" y="2054152"/>
        <a:ext cx="4143525" cy="812944"/>
      </dsp:txXfrm>
    </dsp:sp>
    <dsp:sp modelId="{20F25E21-05E1-4494-B6B4-DD3930C9DAC7}">
      <dsp:nvSpPr>
        <dsp:cNvPr id="0" name=""/>
        <dsp:cNvSpPr/>
      </dsp:nvSpPr>
      <dsp:spPr>
        <a:xfrm>
          <a:off x="0" y="2951394"/>
          <a:ext cx="4231481" cy="900900"/>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What patterns and trends do the data suggest?</a:t>
          </a:r>
        </a:p>
      </dsp:txBody>
      <dsp:txXfrm>
        <a:off x="43978" y="2995372"/>
        <a:ext cx="4143525" cy="812944"/>
      </dsp:txXfrm>
    </dsp:sp>
    <dsp:sp modelId="{28549E25-30BD-4B00-AFF3-508536D27E2E}">
      <dsp:nvSpPr>
        <dsp:cNvPr id="0" name=""/>
        <dsp:cNvSpPr/>
      </dsp:nvSpPr>
      <dsp:spPr>
        <a:xfrm>
          <a:off x="0" y="3892615"/>
          <a:ext cx="4231481" cy="90090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Address potential threats to the plan such as budget and staffing</a:t>
          </a:r>
        </a:p>
      </dsp:txBody>
      <dsp:txXfrm>
        <a:off x="43978" y="3936593"/>
        <a:ext cx="4143525" cy="81294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50D8B-27CA-4A99-A41D-611F1406C9FC}">
      <dsp:nvSpPr>
        <dsp:cNvPr id="0" name=""/>
        <dsp:cNvSpPr/>
      </dsp:nvSpPr>
      <dsp:spPr>
        <a:xfrm>
          <a:off x="0" y="488455"/>
          <a:ext cx="4231481" cy="61658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Feedback obtained from candidates, academies, the community and team members</a:t>
          </a:r>
        </a:p>
      </dsp:txBody>
      <dsp:txXfrm>
        <a:off x="30099" y="518554"/>
        <a:ext cx="4171283" cy="556391"/>
      </dsp:txXfrm>
    </dsp:sp>
    <dsp:sp modelId="{E1BF210C-ED5A-4BA9-86CF-F77487779D32}">
      <dsp:nvSpPr>
        <dsp:cNvPr id="0" name=""/>
        <dsp:cNvSpPr/>
      </dsp:nvSpPr>
      <dsp:spPr>
        <a:xfrm>
          <a:off x="0" y="1154005"/>
          <a:ext cx="4231481" cy="616589"/>
        </a:xfrm>
        <a:prstGeom prst="roundRect">
          <a:avLst/>
        </a:prstGeom>
        <a:solidFill>
          <a:schemeClr val="accent2">
            <a:hueOff val="-264675"/>
            <a:satOff val="298"/>
            <a:lumOff val="7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u="sng" kern="1200" dirty="0"/>
            <a:t>Goals and objectives:</a:t>
          </a:r>
        </a:p>
      </dsp:txBody>
      <dsp:txXfrm>
        <a:off x="30099" y="1184104"/>
        <a:ext cx="4171283" cy="556391"/>
      </dsp:txXfrm>
    </dsp:sp>
    <dsp:sp modelId="{47B29F9E-D5D7-4F5C-A081-3BABEC23CBAF}">
      <dsp:nvSpPr>
        <dsp:cNvPr id="0" name=""/>
        <dsp:cNvSpPr/>
      </dsp:nvSpPr>
      <dsp:spPr>
        <a:xfrm>
          <a:off x="0" y="1819555"/>
          <a:ext cx="4231481" cy="616589"/>
        </a:xfrm>
        <a:prstGeom prst="roundRect">
          <a:avLst/>
        </a:prstGeom>
        <a:solidFill>
          <a:schemeClr val="accent2">
            <a:hueOff val="-529349"/>
            <a:satOff val="597"/>
            <a:lumOff val="1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Were the goals and objectives met for the year?</a:t>
          </a:r>
        </a:p>
      </dsp:txBody>
      <dsp:txXfrm>
        <a:off x="30099" y="1849654"/>
        <a:ext cx="4171283" cy="556391"/>
      </dsp:txXfrm>
    </dsp:sp>
    <dsp:sp modelId="{64C59881-7E50-4158-9AA6-E110EDF4CF41}">
      <dsp:nvSpPr>
        <dsp:cNvPr id="0" name=""/>
        <dsp:cNvSpPr/>
      </dsp:nvSpPr>
      <dsp:spPr>
        <a:xfrm>
          <a:off x="0" y="2485104"/>
          <a:ext cx="4231481" cy="616589"/>
        </a:xfrm>
        <a:prstGeom prst="roundRect">
          <a:avLst/>
        </a:prstGeom>
        <a:solidFill>
          <a:schemeClr val="accent2">
            <a:hueOff val="-794024"/>
            <a:satOff val="895"/>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What are the goals and objectives for next year?</a:t>
          </a:r>
        </a:p>
      </dsp:txBody>
      <dsp:txXfrm>
        <a:off x="30099" y="2515203"/>
        <a:ext cx="4171283" cy="556391"/>
      </dsp:txXfrm>
    </dsp:sp>
    <dsp:sp modelId="{413ED8D0-935E-4FF2-9DF0-F84C67CEBC3A}">
      <dsp:nvSpPr>
        <dsp:cNvPr id="0" name=""/>
        <dsp:cNvSpPr/>
      </dsp:nvSpPr>
      <dsp:spPr>
        <a:xfrm>
          <a:off x="0" y="3150655"/>
          <a:ext cx="4231481" cy="616589"/>
        </a:xfrm>
        <a:prstGeom prst="roundRect">
          <a:avLst/>
        </a:prstGeom>
        <a:solidFill>
          <a:schemeClr val="accent2">
            <a:hueOff val="-1058698"/>
            <a:satOff val="1194"/>
            <a:lumOff val="2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What efforts has the agency made to be a reflection of the community they serve?</a:t>
          </a:r>
        </a:p>
      </dsp:txBody>
      <dsp:txXfrm>
        <a:off x="30099" y="3180754"/>
        <a:ext cx="4171283" cy="556391"/>
      </dsp:txXfrm>
    </dsp:sp>
    <dsp:sp modelId="{D92F804A-7262-4252-B175-0E2F793D334B}">
      <dsp:nvSpPr>
        <dsp:cNvPr id="0" name=""/>
        <dsp:cNvSpPr/>
      </dsp:nvSpPr>
      <dsp:spPr>
        <a:xfrm>
          <a:off x="0" y="3816204"/>
          <a:ext cx="4231481" cy="61658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Successes and failures in the process from the current year.</a:t>
          </a:r>
        </a:p>
      </dsp:txBody>
      <dsp:txXfrm>
        <a:off x="30099" y="3846303"/>
        <a:ext cx="4171283" cy="55639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71FF2-A509-479C-BEF9-90F182D9008F}">
      <dsp:nvSpPr>
        <dsp:cNvPr id="0" name=""/>
        <dsp:cNvSpPr/>
      </dsp:nvSpPr>
      <dsp:spPr>
        <a:xfrm>
          <a:off x="0" y="8576"/>
          <a:ext cx="4231481" cy="50905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Potential factors that hinder police recruitment</a:t>
          </a:r>
        </a:p>
      </dsp:txBody>
      <dsp:txXfrm>
        <a:off x="24850" y="33426"/>
        <a:ext cx="4181781" cy="459359"/>
      </dsp:txXfrm>
    </dsp:sp>
    <dsp:sp modelId="{C8E5A732-8B20-47D5-AE70-8A5FABEA226C}">
      <dsp:nvSpPr>
        <dsp:cNvPr id="0" name=""/>
        <dsp:cNvSpPr/>
      </dsp:nvSpPr>
      <dsp:spPr>
        <a:xfrm>
          <a:off x="0" y="557956"/>
          <a:ext cx="4231481" cy="509059"/>
        </a:xfrm>
        <a:prstGeom prst="roundRect">
          <a:avLst/>
        </a:prstGeom>
        <a:solidFill>
          <a:schemeClr val="accent2">
            <a:hueOff val="-165422"/>
            <a:satOff val="186"/>
            <a:lumOff val="4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Nature of the job</a:t>
          </a:r>
        </a:p>
      </dsp:txBody>
      <dsp:txXfrm>
        <a:off x="24850" y="582806"/>
        <a:ext cx="4181781" cy="459359"/>
      </dsp:txXfrm>
    </dsp:sp>
    <dsp:sp modelId="{16BD583D-D4BD-46FE-AFFD-94A9ECE6D7EB}">
      <dsp:nvSpPr>
        <dsp:cNvPr id="0" name=""/>
        <dsp:cNvSpPr/>
      </dsp:nvSpPr>
      <dsp:spPr>
        <a:xfrm>
          <a:off x="0" y="1107335"/>
          <a:ext cx="4231481" cy="509059"/>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Shortage of role models in underrepresentation of women and minorities</a:t>
          </a:r>
        </a:p>
      </dsp:txBody>
      <dsp:txXfrm>
        <a:off x="24850" y="1132185"/>
        <a:ext cx="4181781" cy="459359"/>
      </dsp:txXfrm>
    </dsp:sp>
    <dsp:sp modelId="{1B6A08D3-6BBC-4759-AC09-E686AC046295}">
      <dsp:nvSpPr>
        <dsp:cNvPr id="0" name=""/>
        <dsp:cNvSpPr/>
      </dsp:nvSpPr>
      <dsp:spPr>
        <a:xfrm>
          <a:off x="0" y="1656715"/>
          <a:ext cx="4231481" cy="509059"/>
        </a:xfrm>
        <a:prstGeom prst="roundRect">
          <a:avLst/>
        </a:prstGeom>
        <a:solidFill>
          <a:schemeClr val="accent2">
            <a:hueOff val="-496265"/>
            <a:satOff val="559"/>
            <a:lumOff val="13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Budget</a:t>
          </a:r>
        </a:p>
      </dsp:txBody>
      <dsp:txXfrm>
        <a:off x="24850" y="1681565"/>
        <a:ext cx="4181781" cy="459359"/>
      </dsp:txXfrm>
    </dsp:sp>
    <dsp:sp modelId="{1E2B4B54-5D45-4925-AB4E-53D8865A4491}">
      <dsp:nvSpPr>
        <dsp:cNvPr id="0" name=""/>
        <dsp:cNvSpPr/>
      </dsp:nvSpPr>
      <dsp:spPr>
        <a:xfrm>
          <a:off x="0" y="2206095"/>
          <a:ext cx="4231481" cy="509059"/>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Staffing</a:t>
          </a:r>
        </a:p>
      </dsp:txBody>
      <dsp:txXfrm>
        <a:off x="24850" y="2230945"/>
        <a:ext cx="4181781" cy="459359"/>
      </dsp:txXfrm>
    </dsp:sp>
    <dsp:sp modelId="{7C69B91A-93D9-4180-AADE-A621D9568B61}">
      <dsp:nvSpPr>
        <dsp:cNvPr id="0" name=""/>
        <dsp:cNvSpPr/>
      </dsp:nvSpPr>
      <dsp:spPr>
        <a:xfrm>
          <a:off x="0" y="2755474"/>
          <a:ext cx="4231481" cy="509059"/>
        </a:xfrm>
        <a:prstGeom prst="roundRect">
          <a:avLst/>
        </a:prstGeom>
        <a:solidFill>
          <a:schemeClr val="accent2">
            <a:hueOff val="-827108"/>
            <a:satOff val="932"/>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Time between initial applicant interest and job offer</a:t>
          </a:r>
        </a:p>
      </dsp:txBody>
      <dsp:txXfrm>
        <a:off x="24850" y="2780324"/>
        <a:ext cx="4181781" cy="459359"/>
      </dsp:txXfrm>
    </dsp:sp>
    <dsp:sp modelId="{55BC2E2C-BF27-44FD-B69B-7AFC5AAA6382}">
      <dsp:nvSpPr>
        <dsp:cNvPr id="0" name=""/>
        <dsp:cNvSpPr/>
      </dsp:nvSpPr>
      <dsp:spPr>
        <a:xfrm>
          <a:off x="0" y="3304854"/>
          <a:ext cx="4231481" cy="509059"/>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Agency’s policies and directives</a:t>
          </a:r>
        </a:p>
      </dsp:txBody>
      <dsp:txXfrm>
        <a:off x="24850" y="3329704"/>
        <a:ext cx="4181781" cy="459359"/>
      </dsp:txXfrm>
    </dsp:sp>
    <dsp:sp modelId="{64872A4D-9ACE-49AC-9171-1AC5EB2D0D5F}">
      <dsp:nvSpPr>
        <dsp:cNvPr id="0" name=""/>
        <dsp:cNvSpPr/>
      </dsp:nvSpPr>
      <dsp:spPr>
        <a:xfrm>
          <a:off x="0" y="3854234"/>
          <a:ext cx="4231481" cy="509059"/>
        </a:xfrm>
        <a:prstGeom prst="roundRect">
          <a:avLst/>
        </a:prstGeom>
        <a:solidFill>
          <a:schemeClr val="accent2">
            <a:hueOff val="-1157951"/>
            <a:satOff val="1305"/>
            <a:lumOff val="30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Inadequate advertising/promotion of agency and hiring initiatives</a:t>
          </a:r>
        </a:p>
      </dsp:txBody>
      <dsp:txXfrm>
        <a:off x="24850" y="3879084"/>
        <a:ext cx="4181781" cy="459359"/>
      </dsp:txXfrm>
    </dsp:sp>
    <dsp:sp modelId="{DA783272-D53B-4F3D-A72C-7DCEB0AD7895}">
      <dsp:nvSpPr>
        <dsp:cNvPr id="0" name=""/>
        <dsp:cNvSpPr/>
      </dsp:nvSpPr>
      <dsp:spPr>
        <a:xfrm>
          <a:off x="0" y="4403613"/>
          <a:ext cx="4231481" cy="509059"/>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Perceptions of low pay and benefits in some agencies</a:t>
          </a:r>
        </a:p>
      </dsp:txBody>
      <dsp:txXfrm>
        <a:off x="24850" y="4428463"/>
        <a:ext cx="4181781" cy="45935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CBCDA-CA66-45DD-BAE9-553BEEE8B127}">
      <dsp:nvSpPr>
        <dsp:cNvPr id="0" name=""/>
        <dsp:cNvSpPr/>
      </dsp:nvSpPr>
      <dsp:spPr>
        <a:xfrm>
          <a:off x="0" y="69831"/>
          <a:ext cx="4231481" cy="94755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Potential factors that hinder police retention</a:t>
          </a:r>
        </a:p>
      </dsp:txBody>
      <dsp:txXfrm>
        <a:off x="46256" y="116087"/>
        <a:ext cx="4138969" cy="855041"/>
      </dsp:txXfrm>
    </dsp:sp>
    <dsp:sp modelId="{7E5BFFE2-FFE7-4354-B391-AF6ED0575D29}">
      <dsp:nvSpPr>
        <dsp:cNvPr id="0" name=""/>
        <dsp:cNvSpPr/>
      </dsp:nvSpPr>
      <dsp:spPr>
        <a:xfrm>
          <a:off x="0" y="1072105"/>
          <a:ext cx="4231481" cy="94755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Failure to address internal reasons employees leave agency or why recruits would not choose agency</a:t>
          </a:r>
        </a:p>
      </dsp:txBody>
      <dsp:txXfrm>
        <a:off x="46256" y="1118361"/>
        <a:ext cx="4138969" cy="855041"/>
      </dsp:txXfrm>
    </dsp:sp>
    <dsp:sp modelId="{33896E1F-AA91-428E-B3B6-57C9FE9EEA24}">
      <dsp:nvSpPr>
        <dsp:cNvPr id="0" name=""/>
        <dsp:cNvSpPr/>
      </dsp:nvSpPr>
      <dsp:spPr>
        <a:xfrm>
          <a:off x="0" y="2019658"/>
          <a:ext cx="4231481" cy="283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35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Being transparent about the challenges of the job from the outset and promoting the long-term benefits have proven to be the most successful strategies.</a:t>
          </a:r>
        </a:p>
        <a:p>
          <a:pPr marL="114300" lvl="1" indent="-114300" algn="l" defTabSz="666750">
            <a:lnSpc>
              <a:spcPct val="90000"/>
            </a:lnSpc>
            <a:spcBef>
              <a:spcPct val="0"/>
            </a:spcBef>
            <a:spcAft>
              <a:spcPct val="20000"/>
            </a:spcAft>
            <a:buChar char="•"/>
          </a:pPr>
          <a:r>
            <a:rPr lang="en-US" sz="1500" kern="1200"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78% of employees stay with an employer because of benefits programs that includes retention programs. This starts with a great FTO program. FTOs should be role models and mentors for the new recruits.</a:t>
          </a:r>
        </a:p>
        <a:p>
          <a:pPr marL="114300" lvl="1" indent="-114300" algn="l" defTabSz="666750">
            <a:lnSpc>
              <a:spcPct val="90000"/>
            </a:lnSpc>
            <a:spcBef>
              <a:spcPct val="0"/>
            </a:spcBef>
            <a:spcAft>
              <a:spcPct val="20000"/>
            </a:spcAft>
            <a:buChar char="•"/>
          </a:pPr>
          <a:r>
            <a:rPr lang="en-US" sz="1500" kern="1200"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Consider job enhancement projects including temporary rotational assignments, if feasible, for the agency.</a:t>
          </a:r>
        </a:p>
        <a:p>
          <a:pPr marL="114300" lvl="1" indent="-114300" algn="l" defTabSz="666750">
            <a:lnSpc>
              <a:spcPct val="90000"/>
            </a:lnSpc>
            <a:spcBef>
              <a:spcPct val="0"/>
            </a:spcBef>
            <a:spcAft>
              <a:spcPct val="20000"/>
            </a:spcAft>
            <a:buChar char="•"/>
          </a:pPr>
          <a:r>
            <a:rPr lang="en-US" sz="1500" kern="1200" dirty="0">
              <a:solidFill>
                <a:srgbClr val="002049"/>
              </a:solidFill>
              <a:hlinkClick xmlns:r="http://schemas.openxmlformats.org/officeDocument/2006/relationships" r:id="rId1">
                <a:extLst>
                  <a:ext uri="{A12FA001-AC4F-418D-AE19-62706E023703}">
                    <ahyp:hlinkClr xmlns:ahyp="http://schemas.microsoft.com/office/drawing/2018/hyperlinkcolor" val="tx"/>
                  </a:ext>
                </a:extLst>
              </a:hlinkClick>
            </a:rPr>
            <a:t>Conduct exit interviews for strengths/weaknesses of the organization</a:t>
          </a:r>
          <a:r>
            <a:rPr lang="en-US" sz="1500" kern="1200" dirty="0">
              <a:solidFill>
                <a:srgbClr val="0000FF"/>
              </a:solidFill>
              <a:hlinkClick xmlns:r="http://schemas.openxmlformats.org/officeDocument/2006/relationships" r:id="rId1">
                <a:extLst>
                  <a:ext uri="{A12FA001-AC4F-418D-AE19-62706E023703}">
                    <ahyp:hlinkClr xmlns:ahyp="http://schemas.microsoft.com/office/drawing/2018/hyperlinkcolor" val="tx"/>
                  </a:ext>
                </a:extLst>
              </a:hlinkClick>
            </a:rPr>
            <a:t>.</a:t>
          </a:r>
          <a:endParaRPr lang="en-US" sz="1500" kern="1200" dirty="0"/>
        </a:p>
      </dsp:txBody>
      <dsp:txXfrm>
        <a:off x="0" y="2019658"/>
        <a:ext cx="4231481" cy="283176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DFDA2-DBAF-494C-8EF7-6DF0F8FA4651}">
      <dsp:nvSpPr>
        <dsp:cNvPr id="0" name=""/>
        <dsp:cNvSpPr/>
      </dsp:nvSpPr>
      <dsp:spPr>
        <a:xfrm>
          <a:off x="0" y="472525"/>
          <a:ext cx="4231481" cy="12870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Office of Criminal Justice Services offer a wide variety of services for law enforcement recruiting. Some of these initiatives include:</a:t>
          </a:r>
        </a:p>
      </dsp:txBody>
      <dsp:txXfrm>
        <a:off x="62826" y="535351"/>
        <a:ext cx="4105829" cy="1161348"/>
      </dsp:txXfrm>
    </dsp:sp>
    <dsp:sp modelId="{753D260F-386F-42EE-BF59-92A46F0F4A0C}">
      <dsp:nvSpPr>
        <dsp:cNvPr id="0" name=""/>
        <dsp:cNvSpPr/>
      </dsp:nvSpPr>
      <dsp:spPr>
        <a:xfrm>
          <a:off x="0" y="1817125"/>
          <a:ext cx="4231481" cy="128700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Ohio Office of Law Enforcement Recruitment</a:t>
          </a:r>
        </a:p>
      </dsp:txBody>
      <dsp:txXfrm>
        <a:off x="62826" y="1879951"/>
        <a:ext cx="4105829" cy="1161348"/>
      </dsp:txXfrm>
    </dsp:sp>
    <dsp:sp modelId="{D7030696-4928-4556-AB17-F4A052D5C8C9}">
      <dsp:nvSpPr>
        <dsp:cNvPr id="0" name=""/>
        <dsp:cNvSpPr/>
      </dsp:nvSpPr>
      <dsp:spPr>
        <a:xfrm>
          <a:off x="0" y="3161724"/>
          <a:ext cx="4231481" cy="128700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Grants supporting Ohio law enforcement recruiting</a:t>
          </a:r>
        </a:p>
      </dsp:txBody>
      <dsp:txXfrm>
        <a:off x="62826" y="3224550"/>
        <a:ext cx="4105829" cy="11613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8E6FF-2178-47A2-8022-38D8CE4C737B}">
      <dsp:nvSpPr>
        <dsp:cNvPr id="0" name=""/>
        <dsp:cNvSpPr/>
      </dsp:nvSpPr>
      <dsp:spPr>
        <a:xfrm>
          <a:off x="402089" y="673"/>
          <a:ext cx="3968989" cy="22049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21</a:t>
          </a:r>
          <a:r>
            <a:rPr lang="en-US" sz="1900" kern="1200" baseline="30000" dirty="0"/>
            <a:t>st</a:t>
          </a:r>
          <a:r>
            <a:rPr lang="en-US" sz="1900" kern="1200" dirty="0"/>
            <a:t> Century Policing</a:t>
          </a:r>
        </a:p>
      </dsp:txBody>
      <dsp:txXfrm>
        <a:off x="466671" y="65255"/>
        <a:ext cx="3839825" cy="2075830"/>
      </dsp:txXfrm>
    </dsp:sp>
    <dsp:sp modelId="{126F2556-C039-45A2-B8F6-74B95C3CDA76}">
      <dsp:nvSpPr>
        <dsp:cNvPr id="0" name=""/>
        <dsp:cNvSpPr/>
      </dsp:nvSpPr>
      <dsp:spPr>
        <a:xfrm rot="5400000">
          <a:off x="1973147" y="2260792"/>
          <a:ext cx="826872" cy="9922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rot="-5400000">
        <a:off x="2088909" y="2343479"/>
        <a:ext cx="595349" cy="578810"/>
      </dsp:txXfrm>
    </dsp:sp>
    <dsp:sp modelId="{FCE201D8-34DB-4FF9-BA89-48D3F29FC56A}">
      <dsp:nvSpPr>
        <dsp:cNvPr id="0" name=""/>
        <dsp:cNvSpPr/>
      </dsp:nvSpPr>
      <dsp:spPr>
        <a:xfrm>
          <a:off x="402089" y="3308164"/>
          <a:ext cx="3968989" cy="22049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1.8 Recommendation Law enforcement agencies should strive to create a workforce that contains a broad range of diversity including race, gender, language, life experience, and cultural background to improve understanding and effectiveness in dealing with all communities. </a:t>
          </a:r>
        </a:p>
      </dsp:txBody>
      <dsp:txXfrm>
        <a:off x="466671" y="3372746"/>
        <a:ext cx="3839825" cy="20758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AF3F8F-0019-48DB-922F-52C70E02B010}">
      <dsp:nvSpPr>
        <dsp:cNvPr id="0" name=""/>
        <dsp:cNvSpPr/>
      </dsp:nvSpPr>
      <dsp:spPr>
        <a:xfrm>
          <a:off x="0" y="261024"/>
          <a:ext cx="4231481" cy="43992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a:t>
          </a:r>
          <a:r>
            <a:rPr lang="en-US" sz="4000" i="1" kern="1200" dirty="0"/>
            <a:t>Continuous Effort, not strength or intelligence, is the key to unlocking our potential.”</a:t>
          </a:r>
        </a:p>
        <a:p>
          <a:pPr marL="0" lvl="0" indent="0" algn="l" defTabSz="1778000">
            <a:lnSpc>
              <a:spcPct val="90000"/>
            </a:lnSpc>
            <a:spcBef>
              <a:spcPct val="0"/>
            </a:spcBef>
            <a:spcAft>
              <a:spcPct val="35000"/>
            </a:spcAft>
            <a:buNone/>
          </a:pPr>
          <a:r>
            <a:rPr lang="en-US" sz="4000" i="1" kern="1200" dirty="0"/>
            <a:t>Winston Churchill</a:t>
          </a:r>
        </a:p>
      </dsp:txBody>
      <dsp:txXfrm>
        <a:off x="206564" y="467588"/>
        <a:ext cx="3818353" cy="39860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88102-AD25-4C7A-8916-EF96D0659FB5}">
      <dsp:nvSpPr>
        <dsp:cNvPr id="0" name=""/>
        <dsp:cNvSpPr/>
      </dsp:nvSpPr>
      <dsp:spPr>
        <a:xfrm>
          <a:off x="0" y="153384"/>
          <a:ext cx="4231481" cy="46144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Law enforcement is competing against every other career field and must actively seek quality candidates. It will take time and resources. However, there are few, if any, responsibilities more important than hiring the right people.</a:t>
          </a:r>
          <a:endParaRPr lang="en-US" sz="2900" kern="1200" dirty="0">
            <a:solidFill>
              <a:srgbClr val="FFFFFF"/>
            </a:solidFill>
            <a:ea typeface="Calibri" panose="020F0502020204030204" pitchFamily="34" charset="0"/>
            <a:cs typeface="Times New Roman" panose="02020603050405020304" pitchFamily="18" charset="0"/>
          </a:endParaRPr>
        </a:p>
      </dsp:txBody>
      <dsp:txXfrm>
        <a:off x="206564" y="359948"/>
        <a:ext cx="3818353" cy="42013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40715-7613-476F-9D2A-9DD9DEF7EDDF}">
      <dsp:nvSpPr>
        <dsp:cNvPr id="0" name=""/>
        <dsp:cNvSpPr/>
      </dsp:nvSpPr>
      <dsp:spPr>
        <a:xfrm>
          <a:off x="0" y="74496"/>
          <a:ext cx="4231481" cy="155235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u="sng" kern="1200" dirty="0"/>
            <a:t>Recommendations</a:t>
          </a:r>
        </a:p>
      </dsp:txBody>
      <dsp:txXfrm>
        <a:off x="75780" y="150276"/>
        <a:ext cx="4079921" cy="1400792"/>
      </dsp:txXfrm>
    </dsp:sp>
    <dsp:sp modelId="{1A0F3285-826B-405C-858D-DB6C5B59F70C}">
      <dsp:nvSpPr>
        <dsp:cNvPr id="0" name=""/>
        <dsp:cNvSpPr/>
      </dsp:nvSpPr>
      <dsp:spPr>
        <a:xfrm>
          <a:off x="0" y="1684448"/>
          <a:ext cx="4231481" cy="1552352"/>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Who are we looking for as an employee?</a:t>
          </a:r>
        </a:p>
      </dsp:txBody>
      <dsp:txXfrm>
        <a:off x="75780" y="1760228"/>
        <a:ext cx="4079921" cy="1400792"/>
      </dsp:txXfrm>
    </dsp:sp>
    <dsp:sp modelId="{6F466FD5-1279-4101-A20D-ECD8A5752F64}">
      <dsp:nvSpPr>
        <dsp:cNvPr id="0" name=""/>
        <dsp:cNvSpPr/>
      </dsp:nvSpPr>
      <dsp:spPr>
        <a:xfrm>
          <a:off x="0" y="3294401"/>
          <a:ext cx="4231481" cy="1552352"/>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There will be strengths and weaknesses to each candidate. Some agencies could value experience or education. These are certainly good qualities in a candidate.</a:t>
          </a:r>
        </a:p>
      </dsp:txBody>
      <dsp:txXfrm>
        <a:off x="75780" y="3370181"/>
        <a:ext cx="4079921" cy="14007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40715-7613-476F-9D2A-9DD9DEF7EDDF}">
      <dsp:nvSpPr>
        <dsp:cNvPr id="0" name=""/>
        <dsp:cNvSpPr/>
      </dsp:nvSpPr>
      <dsp:spPr>
        <a:xfrm>
          <a:off x="0" y="380469"/>
          <a:ext cx="4231481" cy="98175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u="sng" kern="1200" dirty="0"/>
            <a:t>Recommendations</a:t>
          </a:r>
        </a:p>
      </dsp:txBody>
      <dsp:txXfrm>
        <a:off x="47925" y="428394"/>
        <a:ext cx="4135631" cy="885907"/>
      </dsp:txXfrm>
    </dsp:sp>
    <dsp:sp modelId="{1A0F3285-826B-405C-858D-DB6C5B59F70C}">
      <dsp:nvSpPr>
        <dsp:cNvPr id="0" name=""/>
        <dsp:cNvSpPr/>
      </dsp:nvSpPr>
      <dsp:spPr>
        <a:xfrm>
          <a:off x="0" y="1439987"/>
          <a:ext cx="4231481" cy="981757"/>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Who are we looking for as an employee?</a:t>
          </a:r>
        </a:p>
      </dsp:txBody>
      <dsp:txXfrm>
        <a:off x="47925" y="1487912"/>
        <a:ext cx="4135631" cy="885907"/>
      </dsp:txXfrm>
    </dsp:sp>
    <dsp:sp modelId="{9694C21C-90AD-4CA8-AF07-98E4D0A36CEE}">
      <dsp:nvSpPr>
        <dsp:cNvPr id="0" name=""/>
        <dsp:cNvSpPr/>
      </dsp:nvSpPr>
      <dsp:spPr>
        <a:xfrm>
          <a:off x="0" y="2499505"/>
          <a:ext cx="4231481" cy="981757"/>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i="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The most important trait for a character driven candidate is </a:t>
          </a:r>
        </a:p>
      </dsp:txBody>
      <dsp:txXfrm>
        <a:off x="47925" y="2547430"/>
        <a:ext cx="4135631" cy="885907"/>
      </dsp:txXfrm>
    </dsp:sp>
    <dsp:sp modelId="{C8CEA947-1D54-4751-9B39-23C9337B3E03}">
      <dsp:nvSpPr>
        <dsp:cNvPr id="0" name=""/>
        <dsp:cNvSpPr/>
      </dsp:nvSpPr>
      <dsp:spPr>
        <a:xfrm>
          <a:off x="0" y="3559022"/>
          <a:ext cx="4231481" cy="981757"/>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Integrity. </a:t>
          </a:r>
          <a:endParaRPr lang="en-US" sz="2700" b="1" i="1" kern="1200" dirty="0">
            <a:solidFill>
              <a:schemeClr val="bg1"/>
            </a:solidFill>
          </a:endParaRPr>
        </a:p>
      </dsp:txBody>
      <dsp:txXfrm>
        <a:off x="47925" y="3606947"/>
        <a:ext cx="4135631" cy="88590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40715-7613-476F-9D2A-9DD9DEF7EDDF}">
      <dsp:nvSpPr>
        <dsp:cNvPr id="0" name=""/>
        <dsp:cNvSpPr/>
      </dsp:nvSpPr>
      <dsp:spPr>
        <a:xfrm>
          <a:off x="0" y="779267"/>
          <a:ext cx="4231481" cy="43348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u="sng" kern="1200" dirty="0"/>
            <a:t>Recommendations</a:t>
          </a:r>
        </a:p>
      </dsp:txBody>
      <dsp:txXfrm>
        <a:off x="21161" y="800428"/>
        <a:ext cx="4189159" cy="391163"/>
      </dsp:txXfrm>
    </dsp:sp>
    <dsp:sp modelId="{1A0F3285-826B-405C-858D-DB6C5B59F70C}">
      <dsp:nvSpPr>
        <dsp:cNvPr id="0" name=""/>
        <dsp:cNvSpPr/>
      </dsp:nvSpPr>
      <dsp:spPr>
        <a:xfrm>
          <a:off x="0" y="1267472"/>
          <a:ext cx="4231481" cy="433485"/>
        </a:xfrm>
        <a:prstGeom prst="roundRect">
          <a:avLst/>
        </a:prstGeom>
        <a:solidFill>
          <a:schemeClr val="accent2">
            <a:hueOff val="-220562"/>
            <a:satOff val="249"/>
            <a:lumOff val="5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Who are we looking for as an employee?</a:t>
          </a:r>
        </a:p>
      </dsp:txBody>
      <dsp:txXfrm>
        <a:off x="21161" y="1288633"/>
        <a:ext cx="4189159" cy="391163"/>
      </dsp:txXfrm>
    </dsp:sp>
    <dsp:sp modelId="{906E1464-2F80-4F37-8DB4-FC024BD4BFBD}">
      <dsp:nvSpPr>
        <dsp:cNvPr id="0" name=""/>
        <dsp:cNvSpPr/>
      </dsp:nvSpPr>
      <dsp:spPr>
        <a:xfrm>
          <a:off x="0" y="1755677"/>
          <a:ext cx="4231481" cy="433485"/>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Other important traits in the candidate:</a:t>
          </a:r>
        </a:p>
      </dsp:txBody>
      <dsp:txXfrm>
        <a:off x="21161" y="1776838"/>
        <a:ext cx="4189159" cy="391163"/>
      </dsp:txXfrm>
    </dsp:sp>
    <dsp:sp modelId="{A0042D85-0C89-4DD6-9C6E-4E318F11986B}">
      <dsp:nvSpPr>
        <dsp:cNvPr id="0" name=""/>
        <dsp:cNvSpPr/>
      </dsp:nvSpPr>
      <dsp:spPr>
        <a:xfrm>
          <a:off x="0" y="2243882"/>
          <a:ext cx="4231481" cy="433485"/>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Service-oriented</a:t>
          </a:r>
        </a:p>
      </dsp:txBody>
      <dsp:txXfrm>
        <a:off x="21161" y="2265043"/>
        <a:ext cx="4189159" cy="391163"/>
      </dsp:txXfrm>
    </dsp:sp>
    <dsp:sp modelId="{D2D0FB2F-8755-497B-AFF3-2D61A70073ED}">
      <dsp:nvSpPr>
        <dsp:cNvPr id="0" name=""/>
        <dsp:cNvSpPr/>
      </dsp:nvSpPr>
      <dsp:spPr>
        <a:xfrm>
          <a:off x="0" y="2732087"/>
          <a:ext cx="4231481" cy="433485"/>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Compatibility</a:t>
          </a:r>
        </a:p>
      </dsp:txBody>
      <dsp:txXfrm>
        <a:off x="21161" y="2753248"/>
        <a:ext cx="4189159" cy="391163"/>
      </dsp:txXfrm>
    </dsp:sp>
    <dsp:sp modelId="{809D7FA6-0F40-4E7C-942C-7B3BED2201AA}">
      <dsp:nvSpPr>
        <dsp:cNvPr id="0" name=""/>
        <dsp:cNvSpPr/>
      </dsp:nvSpPr>
      <dsp:spPr>
        <a:xfrm>
          <a:off x="0" y="3220292"/>
          <a:ext cx="4231481" cy="433485"/>
        </a:xfrm>
        <a:prstGeom prst="roundRect">
          <a:avLst/>
        </a:prstGeom>
        <a:solidFill>
          <a:schemeClr val="accent2">
            <a:hueOff val="-1102811"/>
            <a:satOff val="1243"/>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Possessing human relations skills</a:t>
          </a:r>
        </a:p>
      </dsp:txBody>
      <dsp:txXfrm>
        <a:off x="21161" y="3241453"/>
        <a:ext cx="4189159" cy="391163"/>
      </dsp:txXfrm>
    </dsp:sp>
    <dsp:sp modelId="{3FD679F1-A6B5-41FC-B25D-0BD5BD174CB1}">
      <dsp:nvSpPr>
        <dsp:cNvPr id="0" name=""/>
        <dsp:cNvSpPr/>
      </dsp:nvSpPr>
      <dsp:spPr>
        <a:xfrm>
          <a:off x="0" y="3708497"/>
          <a:ext cx="4231481" cy="433485"/>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Performance driven</a:t>
          </a:r>
          <a:endParaRPr lang="en-US" sz="1900" kern="1200" dirty="0">
            <a:solidFill>
              <a:schemeClr val="bg1"/>
            </a:solidFill>
          </a:endParaRPr>
        </a:p>
      </dsp:txBody>
      <dsp:txXfrm>
        <a:off x="21161" y="3729658"/>
        <a:ext cx="4189159" cy="39116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B7449D-B150-7184-E81E-B4B4D3403C61}"/>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7A66759-5619-04EC-7E20-103FB4F6DE7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6D219A0-9A37-43AD-87D9-616F2CD8CAF5}" type="datetimeFigureOut">
              <a:rPr lang="en-US" smtClean="0"/>
              <a:t>4/26/2023</a:t>
            </a:fld>
            <a:endParaRPr lang="en-US" dirty="0"/>
          </a:p>
        </p:txBody>
      </p:sp>
      <p:sp>
        <p:nvSpPr>
          <p:cNvPr id="4" name="Footer Placeholder 3">
            <a:extLst>
              <a:ext uri="{FF2B5EF4-FFF2-40B4-BE49-F238E27FC236}">
                <a16:creationId xmlns:a16="http://schemas.microsoft.com/office/drawing/2014/main" id="{10479E12-C269-6AEC-E991-8DDA43BAF18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en-US" dirty="0"/>
              <a:t>Ohio Collaborative LE Certification Program 2023</a:t>
            </a:r>
          </a:p>
        </p:txBody>
      </p:sp>
      <p:sp>
        <p:nvSpPr>
          <p:cNvPr id="5" name="Slide Number Placeholder 4">
            <a:extLst>
              <a:ext uri="{FF2B5EF4-FFF2-40B4-BE49-F238E27FC236}">
                <a16:creationId xmlns:a16="http://schemas.microsoft.com/office/drawing/2014/main" id="{A43AE8F5-7270-DD62-0414-0E682229082E}"/>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5D07D7E-D032-4257-BDCA-EE89DCDB1A11}" type="slidenum">
              <a:rPr lang="en-US" smtClean="0"/>
              <a:t>‹#›</a:t>
            </a:fld>
            <a:endParaRPr lang="en-US" dirty="0"/>
          </a:p>
        </p:txBody>
      </p:sp>
    </p:spTree>
    <p:extLst>
      <p:ext uri="{BB962C8B-B14F-4D97-AF65-F5344CB8AC3E}">
        <p14:creationId xmlns:p14="http://schemas.microsoft.com/office/powerpoint/2010/main" val="51838222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B4E5313-7497-4C56-A781-79889852E153}" type="datetimeFigureOut">
              <a:rPr lang="en-US" smtClean="0"/>
              <a:t>4/26/2023</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dirty="0"/>
              <a:t>Ohio Collaborative LE Certification Program 2023</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9BAFD02-6D8A-4B9F-824C-628B8CBC9148}" type="slidenum">
              <a:rPr lang="en-US" smtClean="0"/>
              <a:t>‹#›</a:t>
            </a:fld>
            <a:endParaRPr lang="en-US" dirty="0"/>
          </a:p>
        </p:txBody>
      </p:sp>
    </p:spTree>
    <p:extLst>
      <p:ext uri="{BB962C8B-B14F-4D97-AF65-F5344CB8AC3E}">
        <p14:creationId xmlns:p14="http://schemas.microsoft.com/office/powerpoint/2010/main" val="187677744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a:t>
            </a:fld>
            <a:endParaRPr lang="en-US" dirty="0"/>
          </a:p>
        </p:txBody>
      </p:sp>
      <p:sp>
        <p:nvSpPr>
          <p:cNvPr id="5" name="Footer Placeholder 4">
            <a:extLst>
              <a:ext uri="{FF2B5EF4-FFF2-40B4-BE49-F238E27FC236}">
                <a16:creationId xmlns:a16="http://schemas.microsoft.com/office/drawing/2014/main" id="{07469897-B72A-C31E-97BC-D3CA68F4CA99}"/>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539205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11</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628544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12</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694626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13</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159613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14</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003410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15</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777276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16</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04551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17</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37003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18</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926964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19</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649381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Learning Objective #2</a:t>
            </a:r>
          </a:p>
        </p:txBody>
      </p:sp>
      <p:sp>
        <p:nvSpPr>
          <p:cNvPr id="4" name="Slide Number Placeholder 3"/>
          <p:cNvSpPr>
            <a:spLocks noGrp="1"/>
          </p:cNvSpPr>
          <p:nvPr>
            <p:ph type="sldNum" sz="quarter" idx="5"/>
          </p:nvPr>
        </p:nvSpPr>
        <p:spPr/>
        <p:txBody>
          <a:bodyPr/>
          <a:lstStyle/>
          <a:p>
            <a:fld id="{39BAFD02-6D8A-4B9F-824C-628B8CBC9148}" type="slidenum">
              <a:rPr lang="en-US" smtClean="0"/>
              <a:t>20</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204985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1829, Sir Robert Peel established the London Metropolitan Police Force. He became known as the “Father of Modern Policing,” and his commissioners established a list of policing principles that remain as crucial and urgent today as they were two centuries ago. Principle #7</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a:t>
            </a:fld>
            <a:endParaRPr lang="en-US" dirty="0"/>
          </a:p>
        </p:txBody>
      </p:sp>
      <p:sp>
        <p:nvSpPr>
          <p:cNvPr id="5" name="Footer Placeholder 4">
            <a:extLst>
              <a:ext uri="{FF2B5EF4-FFF2-40B4-BE49-F238E27FC236}">
                <a16:creationId xmlns:a16="http://schemas.microsoft.com/office/drawing/2014/main" id="{7DBEF215-5EFB-7EE9-D375-2FC7EE94FB5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909254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21</a:t>
            </a:fld>
            <a:endParaRPr lang="en-US" dirty="0"/>
          </a:p>
        </p:txBody>
      </p:sp>
      <p:sp>
        <p:nvSpPr>
          <p:cNvPr id="5" name="Footer Placeholder 4">
            <a:extLst>
              <a:ext uri="{FF2B5EF4-FFF2-40B4-BE49-F238E27FC236}">
                <a16:creationId xmlns:a16="http://schemas.microsoft.com/office/drawing/2014/main" id="{C2BDF9C2-0C2C-6013-5A2F-A551193609EE}"/>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695244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22</a:t>
            </a:fld>
            <a:endParaRPr lang="en-US" dirty="0"/>
          </a:p>
        </p:txBody>
      </p:sp>
      <p:sp>
        <p:nvSpPr>
          <p:cNvPr id="5" name="Footer Placeholder 4">
            <a:extLst>
              <a:ext uri="{FF2B5EF4-FFF2-40B4-BE49-F238E27FC236}">
                <a16:creationId xmlns:a16="http://schemas.microsoft.com/office/drawing/2014/main" id="{C2BDF9C2-0C2C-6013-5A2F-A551193609EE}"/>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74836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23</a:t>
            </a:fld>
            <a:endParaRPr lang="en-US" dirty="0"/>
          </a:p>
        </p:txBody>
      </p:sp>
      <p:sp>
        <p:nvSpPr>
          <p:cNvPr id="5" name="Footer Placeholder 4">
            <a:extLst>
              <a:ext uri="{FF2B5EF4-FFF2-40B4-BE49-F238E27FC236}">
                <a16:creationId xmlns:a16="http://schemas.microsoft.com/office/drawing/2014/main" id="{C2BDF9C2-0C2C-6013-5A2F-A551193609EE}"/>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955288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24</a:t>
            </a:fld>
            <a:endParaRPr lang="en-US" dirty="0"/>
          </a:p>
        </p:txBody>
      </p:sp>
      <p:sp>
        <p:nvSpPr>
          <p:cNvPr id="5" name="Footer Placeholder 4">
            <a:extLst>
              <a:ext uri="{FF2B5EF4-FFF2-40B4-BE49-F238E27FC236}">
                <a16:creationId xmlns:a16="http://schemas.microsoft.com/office/drawing/2014/main" id="{C2BDF9C2-0C2C-6013-5A2F-A551193609EE}"/>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691296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Learning Objective #3</a:t>
            </a:r>
          </a:p>
        </p:txBody>
      </p:sp>
      <p:sp>
        <p:nvSpPr>
          <p:cNvPr id="4" name="Slide Number Placeholder 3"/>
          <p:cNvSpPr>
            <a:spLocks noGrp="1"/>
          </p:cNvSpPr>
          <p:nvPr>
            <p:ph type="sldNum" sz="quarter" idx="5"/>
          </p:nvPr>
        </p:nvSpPr>
        <p:spPr/>
        <p:txBody>
          <a:bodyPr/>
          <a:lstStyle/>
          <a:p>
            <a:fld id="{39BAFD02-6D8A-4B9F-824C-628B8CBC9148}" type="slidenum">
              <a:rPr lang="en-US" smtClean="0"/>
              <a:t>25</a:t>
            </a:fld>
            <a:endParaRPr lang="en-US" dirty="0"/>
          </a:p>
        </p:txBody>
      </p:sp>
      <p:sp>
        <p:nvSpPr>
          <p:cNvPr id="5" name="Footer Placeholder 4">
            <a:extLst>
              <a:ext uri="{FF2B5EF4-FFF2-40B4-BE49-F238E27FC236}">
                <a16:creationId xmlns:a16="http://schemas.microsoft.com/office/drawing/2014/main" id="{C2BDF9C2-0C2C-6013-5A2F-A551193609EE}"/>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231265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26</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928240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27</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89329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28</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161344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Oliver, P. (2014). Recruitment, Selection &amp; Retention of Law Enforcement Officers.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Digital Commons@Cedarville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29</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712417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Oliver, P. (2014). Recruitment, Selection &amp; Retention of Law Enforcement Officers.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Digital Commons@Cedarville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30</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028073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Myriad Pro"/>
              </a:rPr>
              <a:t>President’s Task Force on 21st Century Policing. 2015. </a:t>
            </a:r>
            <a:r>
              <a:rPr lang="en-US" sz="1800" b="0" i="1" u="none" strike="noStrike" baseline="0" dirty="0">
                <a:solidFill>
                  <a:srgbClr val="000000"/>
                </a:solidFill>
                <a:latin typeface="Myriad Pro"/>
              </a:rPr>
              <a:t>Final Report of the President’s Task Force on 21st Century Policing</a:t>
            </a:r>
            <a:r>
              <a:rPr lang="en-US" sz="1800" b="0" i="0" u="none" strike="noStrike" baseline="0" dirty="0">
                <a:solidFill>
                  <a:srgbClr val="000000"/>
                </a:solidFill>
                <a:latin typeface="Myriad Pro"/>
              </a:rPr>
              <a:t>. Washington, DC: Office of Community Oriented Policing Services.</a:t>
            </a:r>
          </a:p>
          <a:p>
            <a:r>
              <a:rPr lang="en-US" sz="1800" b="0" i="0" u="none" strike="noStrike" baseline="0" dirty="0">
                <a:solidFill>
                  <a:srgbClr val="000000"/>
                </a:solidFill>
                <a:latin typeface="Myriad Pro"/>
              </a:rPr>
              <a:t>Published 2015</a:t>
            </a:r>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a:t>
            </a:fld>
            <a:endParaRPr lang="en-US" dirty="0"/>
          </a:p>
        </p:txBody>
      </p:sp>
      <p:sp>
        <p:nvSpPr>
          <p:cNvPr id="5" name="Footer Placeholder 4">
            <a:extLst>
              <a:ext uri="{FF2B5EF4-FFF2-40B4-BE49-F238E27FC236}">
                <a16:creationId xmlns:a16="http://schemas.microsoft.com/office/drawing/2014/main" id="{7DBEF215-5EFB-7EE9-D375-2FC7EE94FB5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1427891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Bradley, Kelly. 2020. </a:t>
            </a:r>
            <a:r>
              <a:rPr lang="en-US" i="1" dirty="0"/>
              <a:t>Recruiting and Retaining Officers in Small and Rural Agencies</a:t>
            </a:r>
            <a:r>
              <a:rPr lang="en-US" dirty="0"/>
              <a:t>. Washington, DC: Office of Community Oriented Policing Services. </a:t>
            </a:r>
          </a:p>
          <a:p>
            <a:r>
              <a:rPr lang="en-US" dirty="0"/>
              <a:t>COPS/IACP Leadership Project. 2009. </a:t>
            </a:r>
            <a:r>
              <a:rPr lang="en-US" i="1" dirty="0"/>
              <a:t>Law Enforcement Recruitment Toolkit</a:t>
            </a:r>
            <a:r>
              <a:rPr lang="en-US" dirty="0"/>
              <a:t>. Washington, DC: Office of Community Oriented Policing Services.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31</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565377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Verlinden, Nellie. </a:t>
            </a:r>
            <a:r>
              <a:rPr lang="en-US" i="1" dirty="0"/>
              <a:t>5 reasons why diversity hiring matters (and how to go about it</a:t>
            </a:r>
            <a:r>
              <a:rPr lang="en-US" dirty="0"/>
              <a:t>). Academy to Innovate HR. </a:t>
            </a:r>
          </a:p>
          <a:p>
            <a:r>
              <a:rPr lang="en-US" dirty="0"/>
              <a:t>Globalhealtheducation.com. </a:t>
            </a:r>
            <a:r>
              <a:rPr lang="en-US" i="1" dirty="0"/>
              <a:t>Minority Recruitment: Understanding the Value of Diversity in Health Care</a:t>
            </a:r>
            <a:r>
              <a:rPr lang="en-US" dirty="0"/>
              <a:t>. 2020.</a:t>
            </a:r>
          </a:p>
          <a:p>
            <a:r>
              <a:rPr lang="en-US" dirty="0"/>
              <a:t>Forbes.com. </a:t>
            </a:r>
            <a:r>
              <a:rPr lang="en-US" i="1" dirty="0"/>
              <a:t>The Importance of Diversity and Inclusion for Today’s Companies</a:t>
            </a:r>
            <a:r>
              <a:rPr lang="en-US" dirty="0"/>
              <a:t>. 2022.</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32</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924767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Verlinden, Nellie. </a:t>
            </a:r>
            <a:r>
              <a:rPr lang="en-US" i="1" dirty="0"/>
              <a:t>5 reasons why diversity hiring matters (and how to go about it</a:t>
            </a:r>
            <a:r>
              <a:rPr lang="en-US" dirty="0"/>
              <a:t>). Academy to Innovate HR.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Forbes.com. </a:t>
            </a:r>
            <a:r>
              <a:rPr lang="en-US" i="1" dirty="0"/>
              <a:t>The Importance of Diversity and Inclusion for Today’s Companies</a:t>
            </a:r>
            <a:r>
              <a:rPr lang="en-US" dirty="0"/>
              <a:t>.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33</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962220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Cops.usdoj.gov/recent releases. </a:t>
            </a:r>
            <a:r>
              <a:rPr lang="en-US" i="1" dirty="0"/>
              <a:t>30x30 initiative: Why we need more women in policing and how to achieve it</a:t>
            </a:r>
            <a:r>
              <a:rPr lang="en-US" dirty="0"/>
              <a:t>. March 2021, Volume 14, Issue 3. </a:t>
            </a:r>
          </a:p>
          <a:p>
            <a:r>
              <a:rPr lang="en-US" dirty="0"/>
              <a:t>Inspiretoinclude.com. </a:t>
            </a:r>
            <a:r>
              <a:rPr lang="en-US" i="1" dirty="0"/>
              <a:t>The Benefits of Hiring Female Employees</a:t>
            </a:r>
            <a:r>
              <a:rPr lang="en-US" dirty="0"/>
              <a:t>. 2022.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34</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079324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Inspiretoinclude.com. </a:t>
            </a:r>
            <a:r>
              <a:rPr lang="en-US" i="1" dirty="0"/>
              <a:t>The Benefits of Hiring Female Employees</a:t>
            </a:r>
            <a:r>
              <a:rPr lang="en-US" dirty="0"/>
              <a:t>.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Prabhu, Meghan. Inhersight.com. </a:t>
            </a:r>
            <a:r>
              <a:rPr lang="en-US" i="1" dirty="0"/>
              <a:t>6 positive research studies about working women. </a:t>
            </a:r>
            <a:r>
              <a:rPr lang="en-US" dirty="0"/>
              <a:t>2020. https://www.inhersight.com/blog/insight-commentary/positive-research-studies-about-working-women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35</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9917711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https://30x30initiative.org/what-works</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36</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7108301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COPS/IACP Leadership Project. 2009. </a:t>
            </a:r>
            <a:r>
              <a:rPr lang="en-US" sz="1200" i="1" dirty="0"/>
              <a:t>Law Enforcement Recruitment Toolkit</a:t>
            </a:r>
            <a:r>
              <a:rPr lang="en-US" sz="1200" dirty="0"/>
              <a:t>. Washington, DC: Office of Community Oriented Policing 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Globalhealtheducation.com. </a:t>
            </a:r>
            <a:r>
              <a:rPr lang="en-US" sz="1200" i="1" dirty="0"/>
              <a:t>Minority Recruitment: Understanding the Value of Diversity in Health Care</a:t>
            </a:r>
            <a:r>
              <a:rPr lang="en-US" sz="1200" dirty="0"/>
              <a: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37</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24995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McCarthy, T. (2016). Recruitment and Retention within Law Enforcement: An in-depth Examination of Recruiting for the North Carolina State Bureau of Investigation from 4-Year Universities.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University of North Carolina Wilmington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38</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9103395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39</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4084528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40</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750998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a:t>
            </a:fld>
            <a:endParaRPr lang="en-US" dirty="0"/>
          </a:p>
        </p:txBody>
      </p:sp>
      <p:sp>
        <p:nvSpPr>
          <p:cNvPr id="5" name="Footer Placeholder 4">
            <a:extLst>
              <a:ext uri="{FF2B5EF4-FFF2-40B4-BE49-F238E27FC236}">
                <a16:creationId xmlns:a16="http://schemas.microsoft.com/office/drawing/2014/main" id="{CDE8ACAA-0656-C007-BEFC-016BB443C2F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5740065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solidFill>
                  <a:srgbClr val="000000"/>
                </a:solidFill>
                <a:effectLst/>
                <a:latin typeface="cambria" panose="02040503050406030204" pitchFamily="18" charset="0"/>
              </a:rPr>
              <a:t>Baylor University Research Finds Eagle Scouts Have Positive, Lasting Influence on American Society. </a:t>
            </a:r>
            <a:r>
              <a:rPr lang="en-US" b="0" i="0" dirty="0">
                <a:solidFill>
                  <a:srgbClr val="000000"/>
                </a:solidFill>
                <a:effectLst/>
                <a:latin typeface="cambria" panose="02040503050406030204" pitchFamily="18" charset="0"/>
              </a:rPr>
              <a:t>University of Baylor Media and Public Relations. 2012</a:t>
            </a:r>
            <a:r>
              <a:rPr lang="en-US" b="0" i="1" dirty="0">
                <a:solidFill>
                  <a:srgbClr val="000000"/>
                </a:solidFill>
                <a:effectLst/>
                <a:latin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41</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2790844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Matthies, C. (2011).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Evidence-Based Approaches to Law Enforcement Recruitment and Hiring</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0" dirty="0">
                <a:effectLst/>
                <a:latin typeface="Times New Roman" panose="02020603050405020304" pitchFamily="18" charset="0"/>
                <a:ea typeface="Calibri" panose="020F0502020204030204" pitchFamily="34" charset="0"/>
                <a:cs typeface="Times New Roman" panose="02020603050405020304" pitchFamily="18" charset="0"/>
              </a:rPr>
              <a:t>Pardee Rand Graduate School</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42</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4723033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Helldorfer, K. L. (2016). I Can Haz Applicants. </a:t>
            </a:r>
            <a:r>
              <a:rPr lang="en-US" sz="1000" i="1" dirty="0">
                <a:effectLst/>
                <a:latin typeface="Times New Roman" panose="02020603050405020304" pitchFamily="18" charset="0"/>
                <a:ea typeface="Calibri" panose="020F0502020204030204" pitchFamily="34" charset="0"/>
                <a:cs typeface="Times New Roman" panose="02020603050405020304" pitchFamily="18" charset="0"/>
              </a:rPr>
              <a:t>The University of Southern Mississippi The Aquila Digital Community</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Matthies, C. (2011). Evidence-Based Approaches to Law Enforcement Recruitment and Hiring.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Pardee Rand Graduate School</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43</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9507986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457200" marR="0" indent="-45720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Helldorfer, K. L. (2016). I Can Haz Applicants.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The University of Southern Mississippi The Aquila Digital Community</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US Department of Justice. 2019. Law Enforcement Best Practices: Lessons Learned from the Field. Washington, DC: Office of Community Oriented Policing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44</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8967357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Cops.usdoj.gov/recent releases. </a:t>
            </a:r>
            <a:r>
              <a:rPr lang="en-US" i="1" dirty="0"/>
              <a:t>30x30 initiative: Why we need more women in policing and how to achieve it</a:t>
            </a:r>
            <a:r>
              <a:rPr lang="en-US" dirty="0"/>
              <a:t>. March 2021, Volume 14, Issue 3.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45</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246696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Cops.usdoj.gov/recent releases. </a:t>
            </a:r>
            <a:r>
              <a:rPr lang="en-US" i="1" dirty="0"/>
              <a:t>30x30 initiative: Why we need more women in policing and how to achieve it</a:t>
            </a:r>
            <a:r>
              <a:rPr lang="en-US" dirty="0"/>
              <a:t>. March 2021, Volume 14, Issue 3.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46</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4396402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Scrivner, Ellen Ph.D. US Department of Justice. 2006. </a:t>
            </a:r>
            <a:r>
              <a:rPr lang="en-US" i="1" dirty="0"/>
              <a:t>Innovations in Police Recruitment and Hiring: Hiring in the Spirit of Service.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47</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6853583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Wilson, Jeremy and Grammich, Clifford. Police </a:t>
            </a:r>
            <a:r>
              <a:rPr lang="en-US" i="1" dirty="0"/>
              <a:t>Recruitment and Retention in the Contemporary Urban Environment</a:t>
            </a:r>
            <a:r>
              <a:rPr lang="en-US" dirty="0"/>
              <a:t>. Washington, DC: Office of Community Oriented Policing 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CRI-TAC Spotlight. 2020.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Report out from Rhode Island Regional Roundtable on Recruitment, Hiring, and Retention.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48</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502030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Wilson, Jeremy and Grammich, Clifford. Police </a:t>
            </a:r>
            <a:r>
              <a:rPr lang="en-US" i="1" dirty="0"/>
              <a:t>Recruitment and Retention in the Contemporary Urban Environment</a:t>
            </a:r>
            <a:r>
              <a:rPr lang="en-US" dirty="0"/>
              <a:t>. Washington, DC: Office of Community Oriented Policing 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CRI-TAC Spotlight. 2020.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Report out from Rhode Island Regional Roundtable on Recruitment, Hiring, and Retention.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Scrivner, Ellen Ph.D. US Department of Justice. 2006. </a:t>
            </a:r>
            <a:r>
              <a:rPr lang="en-US" i="1" dirty="0"/>
              <a:t>Innovations in Police Recruitment and Hiring: Hiring in the Spirit of Service.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49</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94496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50</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716919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6</a:t>
            </a:fld>
            <a:endParaRPr lang="en-US" dirty="0"/>
          </a:p>
        </p:txBody>
      </p:sp>
      <p:sp>
        <p:nvSpPr>
          <p:cNvPr id="5" name="Footer Placeholder 4">
            <a:extLst>
              <a:ext uri="{FF2B5EF4-FFF2-40B4-BE49-F238E27FC236}">
                <a16:creationId xmlns:a16="http://schemas.microsoft.com/office/drawing/2014/main" id="{39E8C13F-BD48-8097-F208-411463E36891}"/>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7582116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Scrivner, Ellen Ph.D. US Department of Justice. 2006. </a:t>
            </a:r>
            <a:r>
              <a:rPr lang="en-US" i="1" dirty="0"/>
              <a:t>Innovations in Police Recruitment and Hiring: Hiring in the Spirit of Service.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51</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6786138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CRI-TAC Spotlight. 2020.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Report out from Rhode Island Regional Roundtable on Recruitment, Hiring, and Retention.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52</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1132416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Wilson, Jeremy and Grammich, Clifford. </a:t>
            </a:r>
            <a:r>
              <a:rPr lang="en-US" i="1" dirty="0"/>
              <a:t>Police</a:t>
            </a:r>
            <a:r>
              <a:rPr lang="en-US" dirty="0"/>
              <a:t> </a:t>
            </a:r>
            <a:r>
              <a:rPr lang="en-US" i="1" dirty="0"/>
              <a:t>Recruitment and Retention in the Contemporary Urban Environment</a:t>
            </a:r>
            <a:r>
              <a:rPr lang="en-US" dirty="0"/>
              <a:t>. Washington, DC: Office of Community Oriented Policing Services. </a:t>
            </a:r>
          </a:p>
          <a:p>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53</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8674956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54</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5659601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55</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1943303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56</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1693606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https://www.policechiefmagazine.org/recruitment-retention-and-attrition/</a:t>
            </a:r>
          </a:p>
          <a:p>
            <a:r>
              <a:rPr lang="en-US" dirty="0"/>
              <a:t>Learning objective #4. </a:t>
            </a:r>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57</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41352292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58</a:t>
            </a:fld>
            <a:endParaRPr lang="en-US" dirty="0"/>
          </a:p>
        </p:txBody>
      </p:sp>
      <p:sp>
        <p:nvSpPr>
          <p:cNvPr id="5" name="Footer Placeholder 4">
            <a:extLst>
              <a:ext uri="{FF2B5EF4-FFF2-40B4-BE49-F238E27FC236}">
                <a16:creationId xmlns:a16="http://schemas.microsoft.com/office/drawing/2014/main" id="{BBC89F4C-7EA2-8CFD-6951-9BB5D9AB2CC0}"/>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1680279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7</a:t>
            </a:fld>
            <a:endParaRPr lang="en-US" dirty="0"/>
          </a:p>
        </p:txBody>
      </p:sp>
      <p:sp>
        <p:nvSpPr>
          <p:cNvPr id="5" name="Footer Placeholder 4">
            <a:extLst>
              <a:ext uri="{FF2B5EF4-FFF2-40B4-BE49-F238E27FC236}">
                <a16:creationId xmlns:a16="http://schemas.microsoft.com/office/drawing/2014/main" id="{53036FEF-04F9-DE18-453F-6803EFBB3E1D}"/>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58274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Learning Objective #1</a:t>
            </a:r>
          </a:p>
        </p:txBody>
      </p:sp>
      <p:sp>
        <p:nvSpPr>
          <p:cNvPr id="4" name="Slide Number Placeholder 3"/>
          <p:cNvSpPr>
            <a:spLocks noGrp="1"/>
          </p:cNvSpPr>
          <p:nvPr>
            <p:ph type="sldNum" sz="quarter" idx="5"/>
          </p:nvPr>
        </p:nvSpPr>
        <p:spPr/>
        <p:txBody>
          <a:bodyPr/>
          <a:lstStyle/>
          <a:p>
            <a:fld id="{39BAFD02-6D8A-4B9F-824C-628B8CBC9148}" type="slidenum">
              <a:rPr lang="en-US" smtClean="0"/>
              <a:t>8</a:t>
            </a:fld>
            <a:endParaRPr lang="en-US" dirty="0"/>
          </a:p>
        </p:txBody>
      </p:sp>
      <p:sp>
        <p:nvSpPr>
          <p:cNvPr id="5" name="Footer Placeholder 4">
            <a:extLst>
              <a:ext uri="{FF2B5EF4-FFF2-40B4-BE49-F238E27FC236}">
                <a16:creationId xmlns:a16="http://schemas.microsoft.com/office/drawing/2014/main" id="{28F07C56-95A2-991C-2359-63B182B82011}"/>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687880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9</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3425160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AFD02-6D8A-4B9F-824C-628B8CBC9148}" type="slidenum">
              <a:rPr lang="en-US" smtClean="0"/>
              <a:t>10</a:t>
            </a:fld>
            <a:endParaRPr lang="en-US" dirty="0"/>
          </a:p>
        </p:txBody>
      </p:sp>
      <p:sp>
        <p:nvSpPr>
          <p:cNvPr id="5" name="Footer Placeholder 4">
            <a:extLst>
              <a:ext uri="{FF2B5EF4-FFF2-40B4-BE49-F238E27FC236}">
                <a16:creationId xmlns:a16="http://schemas.microsoft.com/office/drawing/2014/main" id="{02A9C929-3B14-FDA0-03E5-BDCBDCE3749B}"/>
              </a:ext>
            </a:extLst>
          </p:cNvPr>
          <p:cNvSpPr>
            <a:spLocks noGrp="1"/>
          </p:cNvSpPr>
          <p:nvPr>
            <p:ph type="ftr" sz="quarter" idx="4"/>
          </p:nvPr>
        </p:nvSpPr>
        <p:spPr/>
        <p:txBody>
          <a:bodyPr/>
          <a:lstStyle/>
          <a:p>
            <a:r>
              <a:rPr lang="en-US" dirty="0"/>
              <a:t>Ohio Collaborative LE Certification Program 2023</a:t>
            </a:r>
          </a:p>
        </p:txBody>
      </p:sp>
    </p:spTree>
    <p:extLst>
      <p:ext uri="{BB962C8B-B14F-4D97-AF65-F5344CB8AC3E}">
        <p14:creationId xmlns:p14="http://schemas.microsoft.com/office/powerpoint/2010/main" val="2973994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5" y="-95"/>
            <a:ext cx="9141840" cy="6858095"/>
          </a:xfrm>
          <a:prstGeom prst="rect">
            <a:avLst/>
          </a:prstGeom>
          <a:gradFill>
            <a:gsLst>
              <a:gs pos="23250">
                <a:srgbClr val="001D56"/>
              </a:gs>
              <a:gs pos="22500">
                <a:srgbClr val="001D55"/>
              </a:gs>
              <a:gs pos="21000">
                <a:srgbClr val="001C54"/>
              </a:gs>
              <a:gs pos="18000">
                <a:srgbClr val="001B51"/>
              </a:gs>
              <a:gs pos="12000">
                <a:srgbClr val="00194B"/>
              </a:gs>
              <a:gs pos="0">
                <a:schemeClr val="accent1">
                  <a:lumMod val="67000"/>
                </a:schemeClr>
              </a:gs>
              <a:gs pos="42000">
                <a:srgbClr val="002367"/>
              </a:gs>
              <a:gs pos="36000">
                <a:srgbClr val="002161"/>
              </a:gs>
              <a:gs pos="24000">
                <a:srgbClr val="001D56"/>
              </a:gs>
              <a:gs pos="48000">
                <a:schemeClr val="accent1">
                  <a:lumMod val="97000"/>
                  <a:lumOff val="3000"/>
                </a:schemeClr>
              </a:gs>
            </a:gsLst>
            <a:lin ang="2700000" scaled="1"/>
          </a:gra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ctrTitle"/>
          </p:nvPr>
        </p:nvSpPr>
        <p:spPr>
          <a:xfrm>
            <a:off x="-6036" y="1959833"/>
            <a:ext cx="9144000" cy="1088169"/>
          </a:xfrm>
        </p:spPr>
        <p:txBody>
          <a:bodyPr>
            <a:normAutofit/>
          </a:bodyPr>
          <a:lstStyle>
            <a:lvl1pPr>
              <a:defRPr sz="5000" b="1">
                <a:solidFill>
                  <a:schemeClr val="bg1"/>
                </a:solidFill>
                <a:latin typeface="Franklin Gothic Book" panose="020B05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295401" y="3136750"/>
            <a:ext cx="6400800" cy="586212"/>
          </a:xfrm>
        </p:spPr>
        <p:txBody>
          <a:bodyPr/>
          <a:lstStyle>
            <a:lvl1pPr marL="0" indent="0" algn="ctr">
              <a:buNone/>
              <a:defRPr>
                <a:solidFill>
                  <a:srgbClr val="FFCC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hidden="1"/>
          <p:cNvSpPr>
            <a:spLocks noGrp="1"/>
          </p:cNvSpPr>
          <p:nvPr>
            <p:ph type="dt" sz="half" idx="10"/>
          </p:nvPr>
        </p:nvSpPr>
        <p:spPr/>
        <p:txBody>
          <a:bodyPr/>
          <a:lstStyle/>
          <a:p>
            <a:fld id="{7019DC22-A849-49C9-A0DA-A1E720AEB186}"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hidden="1"/>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6" name="Slide Number Placeholder 5" hidden="1"/>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
        <p:nvSpPr>
          <p:cNvPr id="9" name="TextBox 8">
            <a:extLst>
              <a:ext uri="{FF2B5EF4-FFF2-40B4-BE49-F238E27FC236}">
                <a16:creationId xmlns:a16="http://schemas.microsoft.com/office/drawing/2014/main" id="{31B88828-CA30-4205-921C-6DAE5271CDAB}"/>
              </a:ext>
            </a:extLst>
          </p:cNvPr>
          <p:cNvSpPr txBox="1"/>
          <p:nvPr userDrawn="1"/>
        </p:nvSpPr>
        <p:spPr>
          <a:xfrm>
            <a:off x="-8196" y="4684734"/>
            <a:ext cx="9152196" cy="1754326"/>
          </a:xfrm>
          <a:prstGeom prst="rect">
            <a:avLst/>
          </a:prstGeom>
          <a:gradFill>
            <a:gsLst>
              <a:gs pos="23250">
                <a:srgbClr val="001D56"/>
              </a:gs>
              <a:gs pos="22500">
                <a:srgbClr val="001D55"/>
              </a:gs>
              <a:gs pos="21000">
                <a:srgbClr val="001C54"/>
              </a:gs>
              <a:gs pos="18000">
                <a:srgbClr val="001B51"/>
              </a:gs>
              <a:gs pos="12000">
                <a:srgbClr val="00194B"/>
              </a:gs>
              <a:gs pos="0">
                <a:schemeClr val="accent1">
                  <a:lumMod val="67000"/>
                </a:schemeClr>
              </a:gs>
              <a:gs pos="42000">
                <a:srgbClr val="002367"/>
              </a:gs>
              <a:gs pos="36000">
                <a:srgbClr val="002161"/>
              </a:gs>
              <a:gs pos="24000">
                <a:srgbClr val="001D56"/>
              </a:gs>
              <a:gs pos="48000">
                <a:schemeClr val="accent1">
                  <a:lumMod val="97000"/>
                  <a:lumOff val="3000"/>
                </a:schemeClr>
              </a:gs>
            </a:gsLst>
            <a:lin ang="2700000" scaled="1"/>
          </a:gradFill>
        </p:spPr>
        <p:txBody>
          <a:bodyPr wrap="square" rtlCol="0">
            <a:spAutoFit/>
          </a:bodyPr>
          <a:lstStyle/>
          <a:p>
            <a:pPr algn="ctr"/>
            <a:r>
              <a:rPr lang="en-US" sz="5400" dirty="0"/>
              <a:t>Presented by the Ohio Collaborative</a:t>
            </a:r>
          </a:p>
        </p:txBody>
      </p:sp>
    </p:spTree>
    <p:extLst>
      <p:ext uri="{BB962C8B-B14F-4D97-AF65-F5344CB8AC3E}">
        <p14:creationId xmlns:p14="http://schemas.microsoft.com/office/powerpoint/2010/main" val="1828767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A202FF-8E13-4D04-B0E0-A52E22F027C9}"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t>Ohio Collaborative le agency certification 2023</a:t>
            </a:r>
          </a:p>
          <a:p>
            <a:endParaRPr lang="en-US" dirty="0"/>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a:extLst>
              <a:ext uri="{FF2B5EF4-FFF2-40B4-BE49-F238E27FC236}">
                <a16:creationId xmlns:a16="http://schemas.microsoft.com/office/drawing/2014/main" id="{F0985094-7E15-2F48-39B6-859552476705}"/>
              </a:ext>
            </a:extLst>
          </p:cNvPr>
          <p:cNvSpPr/>
          <p:nvPr userDrawn="1"/>
        </p:nvSpPr>
        <p:spPr>
          <a:xfrm>
            <a:off x="0" y="109452"/>
            <a:ext cx="91440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Tree>
    <p:extLst>
      <p:ext uri="{BB962C8B-B14F-4D97-AF65-F5344CB8AC3E}">
        <p14:creationId xmlns:p14="http://schemas.microsoft.com/office/powerpoint/2010/main" val="175365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7884886"/>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1488233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9" name="Slide Number Placeholder 8"/>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2682011"/>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92B141-BC44-442A-A912-6E6CF9D39AC7}" type="datetime1">
              <a:rPr lang="en-US" smtClean="0">
                <a:solidFill>
                  <a:prstClr val="black">
                    <a:tint val="75000"/>
                  </a:prstClr>
                </a:solidFill>
              </a:rPr>
              <a:t>4/26/2023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5" name="Slide Number Placeholder 4"/>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1562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6445AB-62F6-4264-ADC1-0DB98F81931C}" type="datetime1">
              <a:rPr lang="en-US" smtClean="0">
                <a:solidFill>
                  <a:prstClr val="black">
                    <a:tint val="75000"/>
                  </a:prstClr>
                </a:solidFill>
              </a:rPr>
              <a:t>4/26/2023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4" name="Slide Number Placeholder 3"/>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879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391142-5229-4EEB-812B-E08C08B2D8B6}" type="datetime1">
              <a:rPr lang="en-US" smtClean="0">
                <a:solidFill>
                  <a:prstClr val="black">
                    <a:tint val="75000"/>
                  </a:prstClr>
                </a:solidFill>
              </a:rPr>
              <a:t>4/26/2023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6512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812419"/>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723D02-A21E-46E5-AB7B-72D64790F5A5}"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3391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96D4BA-BB9D-4521-8626-A455BF60412A}"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51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109452"/>
            <a:ext cx="9144000" cy="1447800"/>
          </a:xfrm>
          <a:prstGeom prst="rect">
            <a:avLst/>
          </a:prstGeom>
          <a:solidFill>
            <a:srgbClr val="002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2" name="Title 1"/>
          <p:cNvSpPr>
            <a:spLocks noGrp="1"/>
          </p:cNvSpPr>
          <p:nvPr>
            <p:ph type="title" hasCustomPrompt="1"/>
          </p:nvPr>
        </p:nvSpPr>
        <p:spPr>
          <a:xfrm>
            <a:off x="457200" y="258012"/>
            <a:ext cx="8229600" cy="1143000"/>
          </a:xfrm>
        </p:spPr>
        <p:txBody>
          <a:bodyPr/>
          <a:lstStyle>
            <a:lvl1pPr>
              <a:defRPr>
                <a:gradFill>
                  <a:gsLst>
                    <a:gs pos="0">
                      <a:schemeClr val="accent1">
                        <a:lumMod val="20000"/>
                        <a:lumOff val="80000"/>
                      </a:schemeClr>
                    </a:gs>
                    <a:gs pos="100000">
                      <a:schemeClr val="bg1">
                        <a:shade val="100000"/>
                        <a:satMod val="115000"/>
                      </a:schemeClr>
                    </a:gs>
                  </a:gsLst>
                  <a:lin ang="16200000" scaled="1"/>
                </a:gradFill>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A202FF-8E13-4D04-B0E0-A52E22F027C9}" type="datetime1">
              <a:rPr lang="en-US" smtClean="0">
                <a:solidFill>
                  <a:prstClr val="black">
                    <a:tint val="75000"/>
                  </a:prstClr>
                </a:solidFill>
              </a:rPr>
              <a:t>4/26/2023</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753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CC7E987-9390-9A73-F027-E4B69AEC79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5"/>
            <a:ext cx="9141840" cy="6858095"/>
          </a:xfrm>
          <a:prstGeom prst="rect">
            <a:avLst/>
          </a:prstGeom>
        </p:spPr>
      </p:pic>
    </p:spTree>
    <p:extLst>
      <p:ext uri="{BB962C8B-B14F-4D97-AF65-F5344CB8AC3E}">
        <p14:creationId xmlns:p14="http://schemas.microsoft.com/office/powerpoint/2010/main" val="47835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92FE5C32-197C-18D4-AB50-51A179994531}"/>
              </a:ext>
            </a:extLst>
          </p:cNvPr>
          <p:cNvSpPr/>
          <p:nvPr userDrawn="1"/>
        </p:nvSpPr>
        <p:spPr>
          <a:xfrm>
            <a:off x="0" y="109452"/>
            <a:ext cx="9144000" cy="1447800"/>
          </a:xfrm>
          <a:prstGeom prst="rect">
            <a:avLst/>
          </a:prstGeom>
          <a:solidFill>
            <a:srgbClr val="002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9463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645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4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77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14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770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91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02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61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2B141-BC44-442A-A912-6E6CF9D39AC7}" type="datetime1">
              <a:rPr lang="en-US" smtClean="0">
                <a:solidFill>
                  <a:prstClr val="black">
                    <a:tint val="75000"/>
                  </a:prstClr>
                </a:solidFill>
              </a:rPr>
              <a:t>4/26/2023</a:t>
            </a:fld>
            <a:endParaRPr lang="en-US" dirty="0">
              <a:solidFill>
                <a:prstClr val="black">
                  <a:tint val="75000"/>
                </a:prstClr>
              </a:solidFill>
            </a:endParaRPr>
          </a:p>
        </p:txBody>
      </p:sp>
      <p:sp>
        <p:nvSpPr>
          <p:cNvPr id="4" name="Footer Placeholder 3"/>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5" name="Slide Number Placeholder 4"/>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8361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56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6445AB-62F6-4264-ADC1-0DB98F81931C}" type="datetime1">
              <a:rPr lang="en-US" smtClean="0">
                <a:solidFill>
                  <a:prstClr val="black">
                    <a:tint val="75000"/>
                  </a:prstClr>
                </a:solidFill>
              </a:rPr>
              <a:t>4/26/2023</a:t>
            </a:fld>
            <a:endParaRPr lang="en-US" dirty="0">
              <a:solidFill>
                <a:prstClr val="black">
                  <a:tint val="75000"/>
                </a:prstClr>
              </a:solidFill>
            </a:endParaRPr>
          </a:p>
        </p:txBody>
      </p:sp>
      <p:sp>
        <p:nvSpPr>
          <p:cNvPr id="3" name="Footer Placeholder 2"/>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4" name="Slide Number Placeholder 3"/>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0060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391142-5229-4EEB-812B-E08C08B2D8B6}" type="datetime1">
              <a:rPr lang="en-US" smtClean="0">
                <a:solidFill>
                  <a:prstClr val="black">
                    <a:tint val="75000"/>
                  </a:prstClr>
                </a:solidFill>
              </a:rPr>
              <a:t>4/26/2023</a:t>
            </a:fld>
            <a:endParaRPr lang="en-US" dirty="0">
              <a:solidFill>
                <a:prstClr val="black">
                  <a:tint val="75000"/>
                </a:prstClr>
              </a:solidFill>
            </a:endParaRPr>
          </a:p>
        </p:txBody>
      </p:sp>
      <p:sp>
        <p:nvSpPr>
          <p:cNvPr id="6" name="Footer Placeholder 5"/>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041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5F09CC-D6CC-46CB-A1BB-9C1C1FF48487}" type="datetime1">
              <a:rPr lang="en-US" smtClean="0">
                <a:solidFill>
                  <a:prstClr val="black">
                    <a:tint val="75000"/>
                  </a:prstClr>
                </a:solidFill>
              </a:rPr>
              <a:t>4/26/2023</a:t>
            </a:fld>
            <a:endParaRPr lang="en-US" dirty="0">
              <a:solidFill>
                <a:prstClr val="black">
                  <a:tint val="75000"/>
                </a:prstClr>
              </a:solidFill>
            </a:endParaRPr>
          </a:p>
        </p:txBody>
      </p:sp>
      <p:sp>
        <p:nvSpPr>
          <p:cNvPr id="6" name="Footer Placeholder 5"/>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7" name="Slide Number Placeholder 6"/>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8592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723D02-A21E-46E5-AB7B-72D64790F5A5}"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6530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96D4BA-BB9D-4521-8626-A455BF60412A}"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a:noFill/>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9785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019DC22-A849-49C9-A0DA-A1E720AEB186}"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12"/>
          </p:nvPr>
        </p:nvSpPr>
        <p:spPr/>
        <p:txBody>
          <a:body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3BEDBE0-FE46-07F4-1FB6-C1CD87CB03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5" y="-95"/>
            <a:ext cx="9141840" cy="6858095"/>
          </a:xfrm>
          <a:prstGeom prst="rect">
            <a:avLst/>
          </a:prstGeom>
          <a:gradFill>
            <a:gsLst>
              <a:gs pos="23250">
                <a:srgbClr val="001D56"/>
              </a:gs>
              <a:gs pos="22500">
                <a:srgbClr val="001D55"/>
              </a:gs>
              <a:gs pos="21000">
                <a:srgbClr val="001C54"/>
              </a:gs>
              <a:gs pos="18000">
                <a:srgbClr val="001B51"/>
              </a:gs>
              <a:gs pos="12000">
                <a:srgbClr val="00194B"/>
              </a:gs>
              <a:gs pos="0">
                <a:schemeClr val="accent1">
                  <a:lumMod val="67000"/>
                </a:schemeClr>
              </a:gs>
              <a:gs pos="42000">
                <a:srgbClr val="002367"/>
              </a:gs>
              <a:gs pos="36000">
                <a:srgbClr val="002161"/>
              </a:gs>
              <a:gs pos="24000">
                <a:srgbClr val="001D56"/>
              </a:gs>
              <a:gs pos="48000">
                <a:schemeClr val="accent1">
                  <a:lumMod val="97000"/>
                  <a:lumOff val="3000"/>
                </a:schemeClr>
              </a:gs>
            </a:gsLst>
            <a:lin ang="2700000" scaled="1"/>
          </a:gra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6BA1093D-CC24-BD69-2D2E-1621666A3751}"/>
              </a:ext>
            </a:extLst>
          </p:cNvPr>
          <p:cNvSpPr txBox="1"/>
          <p:nvPr userDrawn="1"/>
        </p:nvSpPr>
        <p:spPr>
          <a:xfrm>
            <a:off x="-8196" y="4684734"/>
            <a:ext cx="9152196" cy="1754326"/>
          </a:xfrm>
          <a:prstGeom prst="rect">
            <a:avLst/>
          </a:prstGeom>
          <a:gradFill>
            <a:gsLst>
              <a:gs pos="23250">
                <a:srgbClr val="001D56"/>
              </a:gs>
              <a:gs pos="22500">
                <a:srgbClr val="001D55"/>
              </a:gs>
              <a:gs pos="21000">
                <a:srgbClr val="001C54"/>
              </a:gs>
              <a:gs pos="18000">
                <a:srgbClr val="001B51"/>
              </a:gs>
              <a:gs pos="12000">
                <a:srgbClr val="00194B"/>
              </a:gs>
              <a:gs pos="0">
                <a:schemeClr val="accent1">
                  <a:lumMod val="67000"/>
                </a:schemeClr>
              </a:gs>
              <a:gs pos="42000">
                <a:srgbClr val="002367"/>
              </a:gs>
              <a:gs pos="36000">
                <a:srgbClr val="002161"/>
              </a:gs>
              <a:gs pos="24000">
                <a:srgbClr val="001D56"/>
              </a:gs>
              <a:gs pos="48000">
                <a:schemeClr val="accent1">
                  <a:lumMod val="97000"/>
                  <a:lumOff val="3000"/>
                </a:schemeClr>
              </a:gs>
            </a:gsLst>
            <a:lin ang="2700000" scaled="1"/>
          </a:gradFill>
        </p:spPr>
        <p:txBody>
          <a:bodyPr wrap="square" rtlCol="0">
            <a:spAutoFit/>
          </a:bodyPr>
          <a:lstStyle/>
          <a:p>
            <a:pPr algn="ctr"/>
            <a:r>
              <a:rPr lang="en-US" sz="5400" dirty="0"/>
              <a:t>Presented by the Ohio Collaborative</a:t>
            </a:r>
          </a:p>
        </p:txBody>
      </p:sp>
    </p:spTree>
    <p:extLst>
      <p:ext uri="{BB962C8B-B14F-4D97-AF65-F5344CB8AC3E}">
        <p14:creationId xmlns:p14="http://schemas.microsoft.com/office/powerpoint/2010/main" val="235019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285186"/>
          </a:xfrm>
          <a:prstGeom prst="rect">
            <a:avLst/>
          </a:prstGeom>
          <a:pattFill prst="ltHorz">
            <a:fgClr>
              <a:schemeClr val="bg1"/>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9" name="Rectangle 8"/>
          <p:cNvSpPr/>
          <p:nvPr/>
        </p:nvSpPr>
        <p:spPr>
          <a:xfrm>
            <a:off x="0" y="0"/>
            <a:ext cx="9144000" cy="6285186"/>
          </a:xfrm>
          <a:prstGeom prst="rect">
            <a:avLst/>
          </a:prstGeom>
          <a:gradFill>
            <a:gsLst>
              <a:gs pos="0">
                <a:schemeClr val="bg1">
                  <a:lumMod val="85000"/>
                  <a:alpha val="55000"/>
                </a:schemeClr>
              </a:gs>
              <a:gs pos="100000">
                <a:schemeClr val="bg1">
                  <a:shade val="100000"/>
                  <a:satMod val="1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pic>
        <p:nvPicPr>
          <p:cNvPr id="7" name="Picture 6" descr="PowerPoint AGO middle white.jpg"/>
          <p:cNvPicPr>
            <a:picLocks noChangeAspect="1"/>
          </p:cNvPicPr>
          <p:nvPr/>
        </p:nvPicPr>
        <p:blipFill rotWithShape="1">
          <a:blip r:embed="rId10">
            <a:extLst>
              <a:ext uri="{28A0092B-C50C-407E-A947-70E740481C1C}">
                <a14:useLocalDpi xmlns:a14="http://schemas.microsoft.com/office/drawing/2010/main" val="0"/>
              </a:ext>
            </a:extLst>
          </a:blip>
          <a:srcRect t="91625"/>
          <a:stretch/>
        </p:blipFill>
        <p:spPr>
          <a:xfrm>
            <a:off x="0" y="6285186"/>
            <a:ext cx="9144000" cy="574528"/>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2"/>
            <a:ext cx="2895600" cy="365125"/>
          </a:xfrm>
          <a:prstGeom prst="rect">
            <a:avLst/>
          </a:prstGeom>
          <a:solidFill>
            <a:schemeClr val="accent1"/>
          </a:solidFill>
        </p:spPr>
        <p:txBody>
          <a:bodyPr vert="horz" lIns="91440" tIns="45720" rIns="91440" bIns="45720" rtlCol="0" anchor="ctr"/>
          <a:lstStyle>
            <a:lvl1pPr algn="ctr">
              <a:defRPr sz="1200">
                <a:solidFill>
                  <a:schemeClr val="tx1">
                    <a:tint val="75000"/>
                  </a:schemeClr>
                </a:solidFill>
              </a:defRPr>
            </a:lvl1p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08169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8" r:id="rId3"/>
    <p:sldLayoutId id="2147483679" r:id="rId4"/>
    <p:sldLayoutId id="2147483680" r:id="rId5"/>
    <p:sldLayoutId id="2147483681" r:id="rId6"/>
    <p:sldLayoutId id="2147483682" r:id="rId7"/>
    <p:sldLayoutId id="2147483683"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914400" rtl="0" eaLnBrk="1" latinLnBrk="0" hangingPunct="1">
        <a:spcBef>
          <a:spcPct val="0"/>
        </a:spcBef>
        <a:buNone/>
        <a:defRPr sz="4400" kern="1200">
          <a:solidFill>
            <a:schemeClr val="tx2"/>
          </a:solidFill>
          <a:latin typeface="Franklin Gothic Medium" pitchFamily="34" charset="0"/>
          <a:ea typeface="+mj-ea"/>
          <a:cs typeface="+mj-cs"/>
        </a:defRPr>
      </a:lvl1pPr>
    </p:titleStyle>
    <p:bodyStyle>
      <a:lvl1pPr marL="342900" indent="-342900" algn="l" defTabSz="914400" rtl="0" eaLnBrk="1" latinLnBrk="0" hangingPunct="1">
        <a:spcBef>
          <a:spcPct val="20000"/>
        </a:spcBef>
        <a:buClr>
          <a:srgbClr val="C00000"/>
        </a:buClr>
        <a:buFont typeface="Arial" panose="020B0604020202020204" pitchFamily="34" charset="0"/>
        <a:buChar char="•"/>
        <a:defRPr sz="3200" kern="1200">
          <a:solidFill>
            <a:schemeClr val="tx2"/>
          </a:solidFill>
          <a:latin typeface="Franklin Gothic Book" pitchFamily="34" charset="0"/>
          <a:ea typeface="+mn-ea"/>
          <a:cs typeface="+mn-cs"/>
        </a:defRPr>
      </a:lvl1pPr>
      <a:lvl2pPr marL="742950" indent="-285750" algn="l" defTabSz="914400" rtl="0" eaLnBrk="1" latinLnBrk="0" hangingPunct="1">
        <a:spcBef>
          <a:spcPct val="20000"/>
        </a:spcBef>
        <a:buClr>
          <a:srgbClr val="C00000"/>
        </a:buClr>
        <a:buFont typeface="Arial" panose="020B0604020202020204" pitchFamily="34" charset="0"/>
        <a:buChar char="–"/>
        <a:defRPr sz="2800" kern="1200">
          <a:solidFill>
            <a:schemeClr val="tx2"/>
          </a:solidFill>
          <a:latin typeface="Franklin Gothic Book" pitchFamily="34" charset="0"/>
          <a:ea typeface="+mn-ea"/>
          <a:cs typeface="+mn-cs"/>
        </a:defRPr>
      </a:lvl2pPr>
      <a:lvl3pPr marL="1143000" indent="-228600" algn="l" defTabSz="914400" rtl="0" eaLnBrk="1" latinLnBrk="0" hangingPunct="1">
        <a:spcBef>
          <a:spcPct val="20000"/>
        </a:spcBef>
        <a:buClr>
          <a:srgbClr val="C00000"/>
        </a:buClr>
        <a:buFont typeface="Arial" panose="020B0604020202020204" pitchFamily="34" charset="0"/>
        <a:buChar char="•"/>
        <a:defRPr sz="2400" kern="1200">
          <a:solidFill>
            <a:schemeClr val="tx2"/>
          </a:solidFill>
          <a:latin typeface="Franklin Gothic Book" pitchFamily="34" charset="0"/>
          <a:ea typeface="+mn-ea"/>
          <a:cs typeface="+mn-cs"/>
        </a:defRPr>
      </a:lvl3pPr>
      <a:lvl4pPr marL="1600200" indent="-228600" algn="l" defTabSz="914400" rtl="0" eaLnBrk="1" latinLnBrk="0" hangingPunct="1">
        <a:spcBef>
          <a:spcPct val="20000"/>
        </a:spcBef>
        <a:buClr>
          <a:srgbClr val="C00000"/>
        </a:buClr>
        <a:buFont typeface="Arial" panose="020B0604020202020204" pitchFamily="34" charset="0"/>
        <a:buChar char="–"/>
        <a:defRPr sz="2000" kern="1200">
          <a:solidFill>
            <a:schemeClr val="tx2"/>
          </a:solidFill>
          <a:latin typeface="Franklin Gothic Book" pitchFamily="34" charset="0"/>
          <a:ea typeface="+mn-ea"/>
          <a:cs typeface="+mn-cs"/>
        </a:defRPr>
      </a:lvl4pPr>
      <a:lvl5pPr marL="2057400" indent="-228600" algn="l" defTabSz="914400" rtl="0" eaLnBrk="1" latinLnBrk="0" hangingPunct="1">
        <a:spcBef>
          <a:spcPct val="20000"/>
        </a:spcBef>
        <a:buClr>
          <a:srgbClr val="C00000"/>
        </a:buClr>
        <a:buFont typeface="Arial" panose="020B0604020202020204" pitchFamily="34" charset="0"/>
        <a:buChar char="»"/>
        <a:defRPr sz="2000" kern="1200">
          <a:solidFill>
            <a:schemeClr val="tx2"/>
          </a:solidFill>
          <a:latin typeface="Franklin Gothic Book"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706CA9D-0B94-49E8-AE18-683B02FB3CC4}" type="datetime1">
              <a:rPr lang="en-US" smtClean="0">
                <a:solidFill>
                  <a:prstClr val="black">
                    <a:tint val="75000"/>
                  </a:prstClr>
                </a:solidFill>
              </a:rPr>
              <a:t>4/26/2023</a:t>
            </a:fld>
            <a:endParaRPr lang="en-US" dirty="0">
              <a:solidFill>
                <a:prstClr val="black">
                  <a:tint val="75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dirty="0">
                <a:solidFill>
                  <a:prstClr val="black">
                    <a:tint val="75000"/>
                  </a:prstClr>
                </a:solidFill>
              </a:rPr>
              <a:t>Ohio Collaborative LE Certification Program 2023</a:t>
            </a: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68E9C8-8D14-4624-83CA-9E921B5C0BBC}" type="slidenum">
              <a:rPr lang="en-US" smtClean="0">
                <a:solidFill>
                  <a:prstClr val="black">
                    <a:tint val="75000"/>
                  </a:prstClr>
                </a:solidFill>
              </a:rPr>
              <a:pPr/>
              <a:t>‹#›</a:t>
            </a:fld>
            <a:endParaRPr lang="en-US" dirty="0">
              <a:solidFill>
                <a:prstClr val="black">
                  <a:tint val="75000"/>
                </a:prstClr>
              </a:solidFill>
            </a:endParaRP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9685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828F9BD-B723-4E7E-A225-7FE0FC1B31C8}" type="datetimeFigureOut">
              <a:rPr lang="en-US" smtClean="0">
                <a:solidFill>
                  <a:prstClr val="black">
                    <a:tint val="75000"/>
                  </a:prstClr>
                </a:solidFill>
              </a:rPr>
              <a:pPr/>
              <a:t>4/26/2023</a:t>
            </a:fld>
            <a:endParaRPr lang="en-US">
              <a:solidFill>
                <a:prstClr val="black">
                  <a:tint val="75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68E9C8-8D14-4624-83CA-9E921B5C0BBC}" type="slidenum">
              <a:rPr lang="en-US" smtClean="0">
                <a:solidFill>
                  <a:prstClr val="black">
                    <a:tint val="75000"/>
                  </a:prstClr>
                </a:solidFill>
              </a:rPr>
              <a:pPr/>
              <a:t>‹#›</a:t>
            </a:fld>
            <a:endParaRPr lang="en-US">
              <a:solidFill>
                <a:prstClr val="black">
                  <a:tint val="75000"/>
                </a:prstClr>
              </a:solidFill>
            </a:endParaRP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61244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9.xml"/><Relationship Id="rId1" Type="http://schemas.openxmlformats.org/officeDocument/2006/relationships/slideLayout" Target="../slideLayouts/slideLayout10.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0.xml"/><Relationship Id="rId1" Type="http://schemas.openxmlformats.org/officeDocument/2006/relationships/slideLayout" Target="../slideLayouts/slideLayout10.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2.xml"/><Relationship Id="rId1" Type="http://schemas.openxmlformats.org/officeDocument/2006/relationships/slideLayout" Target="../slideLayouts/slideLayout10.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3.xml"/><Relationship Id="rId1" Type="http://schemas.openxmlformats.org/officeDocument/2006/relationships/slideLayout" Target="../slideLayouts/slideLayout10.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44.xml"/><Relationship Id="rId1" Type="http://schemas.openxmlformats.org/officeDocument/2006/relationships/slideLayout" Target="../slideLayouts/slideLayout10.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6.xml"/><Relationship Id="rId1" Type="http://schemas.openxmlformats.org/officeDocument/2006/relationships/slideLayout" Target="../slideLayouts/slideLayout10.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7.xml"/><Relationship Id="rId1" Type="http://schemas.openxmlformats.org/officeDocument/2006/relationships/slideLayout" Target="../slideLayouts/slideLayout10.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9.xml"/><Relationship Id="rId1" Type="http://schemas.openxmlformats.org/officeDocument/2006/relationships/slideLayout" Target="../slideLayouts/slideLayout10.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50.xml"/><Relationship Id="rId1" Type="http://schemas.openxmlformats.org/officeDocument/2006/relationships/slideLayout" Target="../slideLayouts/slideLayout10.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51.xml"/><Relationship Id="rId1" Type="http://schemas.openxmlformats.org/officeDocument/2006/relationships/slideLayout" Target="../slideLayouts/slideLayout10.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2.xml"/><Relationship Id="rId1" Type="http://schemas.openxmlformats.org/officeDocument/2006/relationships/slideLayout" Target="../slideLayouts/slideLayout10.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4.xml"/><Relationship Id="rId1" Type="http://schemas.openxmlformats.org/officeDocument/2006/relationships/slideLayout" Target="../slideLayouts/slideLayout10.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5.xml"/><Relationship Id="rId1" Type="http://schemas.openxmlformats.org/officeDocument/2006/relationships/slideLayout" Target="../slideLayouts/slideLayout10.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6.xml"/><Relationship Id="rId1" Type="http://schemas.openxmlformats.org/officeDocument/2006/relationships/slideLayout" Target="../slideLayouts/slideLayout10.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7.xml"/><Relationship Id="rId1" Type="http://schemas.openxmlformats.org/officeDocument/2006/relationships/slideLayout" Target="../slideLayouts/slideLayout10.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F677583A-D545-4EAD-8E6E-61BC72BC4D5E}"/>
              </a:ext>
            </a:extLst>
          </p:cNvPr>
          <p:cNvSpPr txBox="1">
            <a:spLocks/>
          </p:cNvSpPr>
          <p:nvPr/>
        </p:nvSpPr>
        <p:spPr>
          <a:xfrm>
            <a:off x="482601" y="643467"/>
            <a:ext cx="2561709" cy="557106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5000" b="1" kern="1200">
                <a:solidFill>
                  <a:schemeClr val="bg1"/>
                </a:solidFill>
                <a:latin typeface="Franklin Gothic Book" panose="020B0503020102020204" pitchFamily="34" charset="0"/>
                <a:ea typeface="+mj-ea"/>
                <a:cs typeface="+mj-cs"/>
              </a:defRPr>
            </a:lvl1pPr>
          </a:lstStyle>
          <a:p>
            <a:pPr marL="0" marR="0" lvl="0" indent="0" algn="l" fontAlgn="auto">
              <a:lnSpc>
                <a:spcPct val="80000"/>
              </a:lnSpc>
              <a:spcAft>
                <a:spcPts val="600"/>
              </a:spcAft>
              <a:buClrTx/>
              <a:buSzTx/>
              <a:tabLst/>
              <a:defRPr/>
            </a:pPr>
            <a:r>
              <a:rPr lang="en-US" sz="4400" b="0" cap="all" spc="100" dirty="0">
                <a:solidFill>
                  <a:srgbClr val="FFFFFF"/>
                </a:solidFill>
                <a:latin typeface="+mj-lt"/>
              </a:rPr>
              <a:t>Recruitment and Hiring</a:t>
            </a:r>
            <a:r>
              <a:rPr kumimoji="0" lang="en-US" b="0" i="0" u="none" strike="noStrike" kern="1200" cap="all" spc="100" normalizeH="0" baseline="0" noProof="0" dirty="0">
                <a:ln>
                  <a:noFill/>
                </a:ln>
                <a:solidFill>
                  <a:srgbClr val="FFFFFF"/>
                </a:solidFill>
                <a:effectLst/>
                <a:uLnTx/>
                <a:uFillTx/>
                <a:latin typeface="+mj-lt"/>
                <a:ea typeface="+mj-ea"/>
                <a:cs typeface="+mj-cs"/>
              </a:rPr>
              <a:t> </a:t>
            </a:r>
          </a:p>
        </p:txBody>
      </p:sp>
      <p:sp>
        <p:nvSpPr>
          <p:cNvPr id="5" name="Footer Placeholder 4">
            <a:extLst>
              <a:ext uri="{FF2B5EF4-FFF2-40B4-BE49-F238E27FC236}">
                <a16:creationId xmlns:a16="http://schemas.microsoft.com/office/drawing/2014/main" id="{291663F4-6492-11C0-439A-EE8875A4E6E5}"/>
              </a:ext>
            </a:extLst>
          </p:cNvPr>
          <p:cNvSpPr>
            <a:spLocks noGrp="1"/>
          </p:cNvSpPr>
          <p:nvPr>
            <p:ph type="ftr" sz="quarter" idx="11"/>
          </p:nvPr>
        </p:nvSpPr>
        <p:spPr>
          <a:xfrm>
            <a:off x="3632199" y="6470704"/>
            <a:ext cx="4426094" cy="274320"/>
          </a:xfrm>
        </p:spPr>
        <p:txBody>
          <a:bodyPr vert="horz" lIns="91440" tIns="45720" rIns="91440" bIns="45720" rtlCol="0" anchor="ctr">
            <a:normAutofit/>
          </a:bodyPr>
          <a:lstStyle/>
          <a:p>
            <a:pPr defTabSz="457200">
              <a:spcAft>
                <a:spcPts val="600"/>
              </a:spcAft>
            </a:pPr>
            <a:r>
              <a:rPr lang="en-US" kern="1200" cap="all" baseline="0" dirty="0">
                <a:solidFill>
                  <a:schemeClr val="tx1">
                    <a:lumMod val="95000"/>
                    <a:lumOff val="5000"/>
                  </a:schemeClr>
                </a:solidFill>
                <a:latin typeface="+mj-lt"/>
                <a:ea typeface="+mn-ea"/>
                <a:cs typeface="+mn-cs"/>
              </a:rPr>
              <a:t>Ohio Collaborative LE Certification Program 2023</a:t>
            </a:r>
          </a:p>
        </p:txBody>
      </p:sp>
      <p:graphicFrame>
        <p:nvGraphicFramePr>
          <p:cNvPr id="7" name="Subtitle 2">
            <a:extLst>
              <a:ext uri="{FF2B5EF4-FFF2-40B4-BE49-F238E27FC236}">
                <a16:creationId xmlns:a16="http://schemas.microsoft.com/office/drawing/2014/main" id="{12143D09-7F16-EB9C-88B0-280ED237FAA8}"/>
              </a:ext>
            </a:extLst>
          </p:cNvPr>
          <p:cNvGraphicFramePr/>
          <p:nvPr>
            <p:extLst>
              <p:ext uri="{D42A27DB-BD31-4B8C-83A1-F6EECF244321}">
                <p14:modId xmlns:p14="http://schemas.microsoft.com/office/powerpoint/2010/main" val="218394288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Picture 17">
            <a:extLst>
              <a:ext uri="{FF2B5EF4-FFF2-40B4-BE49-F238E27FC236}">
                <a16:creationId xmlns:a16="http://schemas.microsoft.com/office/drawing/2014/main" id="{90BC18A0-DC3F-0262-C831-27B8DFD4E877}"/>
              </a:ext>
            </a:extLst>
          </p:cNvPr>
          <p:cNvPicPr>
            <a:picLocks noChangeAspect="1"/>
          </p:cNvPicPr>
          <p:nvPr/>
        </p:nvPicPr>
        <p:blipFill>
          <a:blip r:embed="rId7"/>
          <a:stretch>
            <a:fillRect/>
          </a:stretch>
        </p:blipFill>
        <p:spPr>
          <a:xfrm>
            <a:off x="4958121" y="5206128"/>
            <a:ext cx="2562225" cy="828675"/>
          </a:xfrm>
          <a:prstGeom prst="rect">
            <a:avLst/>
          </a:prstGeom>
        </p:spPr>
      </p:pic>
    </p:spTree>
    <p:extLst>
      <p:ext uri="{BB962C8B-B14F-4D97-AF65-F5344CB8AC3E}">
        <p14:creationId xmlns:p14="http://schemas.microsoft.com/office/powerpoint/2010/main" val="145240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10000"/>
          </a:bodyPr>
          <a:lstStyle/>
          <a:p>
            <a:pPr marL="0" indent="0">
              <a:buNone/>
            </a:pPr>
            <a:r>
              <a:rPr lang="en-US" sz="2400" b="1" u="sng" dirty="0"/>
              <a:t>Recruitment and Hiring Model Policy continued</a:t>
            </a:r>
          </a:p>
          <a:p>
            <a:pPr marL="0" indent="0">
              <a:buNone/>
            </a:pPr>
            <a:endParaRPr lang="en-US" sz="1100" dirty="0"/>
          </a:p>
          <a:p>
            <a:pPr marL="0" indent="0">
              <a:buNone/>
            </a:pPr>
            <a:r>
              <a:rPr lang="en-US" sz="2000" dirty="0"/>
              <a:t>This applies to all terms or conditions associated with the employment process, including hiring, promotions, terminations, discipline, performance evaluations, and interviews. Agencies should utilize due diligence in ensuring that their prospective employees have the proper temperament, knowledge, and attitude to handle this very difficult job. </a:t>
            </a:r>
          </a:p>
          <a:p>
            <a:pPr marL="0" indent="0">
              <a:buNone/>
            </a:pPr>
            <a:endParaRPr lang="en-US" sz="1000" dirty="0"/>
          </a:p>
          <a:p>
            <a:pPr marL="0" indent="0">
              <a:buNone/>
            </a:pPr>
            <a:r>
              <a:rPr lang="en-US" sz="2000" dirty="0"/>
              <a:t>Agencies should have appropriate mechanisms in place in order to achieve this mission. Further, agencies should ensure their employment requirements are related to the skills that are necessary to be a successful employee. </a:t>
            </a:r>
          </a:p>
          <a:p>
            <a:pPr marL="0" indent="0">
              <a:buNone/>
            </a:pPr>
            <a:endParaRPr lang="en-US" sz="2800" dirty="0"/>
          </a:p>
          <a:p>
            <a:pPr marL="0" indent="0">
              <a:buNone/>
            </a:pPr>
            <a:endParaRPr lang="en-US" dirty="0"/>
          </a:p>
          <a:p>
            <a:pPr marL="0" indent="0">
              <a:buNone/>
            </a:pP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pPr marL="0" indent="0">
              <a:buNone/>
            </a:pPr>
            <a:endParaRPr lang="en-US" dirty="0"/>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014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85000" lnSpcReduction="20000"/>
          </a:bodyPr>
          <a:lstStyle/>
          <a:p>
            <a:pPr marL="0" indent="0">
              <a:buNone/>
            </a:pPr>
            <a:endParaRPr lang="en-US" dirty="0">
              <a:latin typeface="Calibri" panose="020F0502020204030204" pitchFamily="34" charset="0"/>
            </a:endParaRPr>
          </a:p>
          <a:p>
            <a:pPr marL="0" indent="0">
              <a:buNone/>
            </a:pPr>
            <a:r>
              <a:rPr lang="en-US" sz="2400" b="1" dirty="0"/>
              <a:t>Recruitment and Hiring Model Policy continued</a:t>
            </a:r>
          </a:p>
          <a:p>
            <a:pPr marL="0" indent="0">
              <a:buNone/>
            </a:pPr>
            <a:endParaRPr lang="en-US" sz="1000" dirty="0"/>
          </a:p>
          <a:p>
            <a:pPr marL="0" indent="0">
              <a:buNone/>
            </a:pPr>
            <a:r>
              <a:rPr lang="en-US" sz="2400" u="sng" dirty="0"/>
              <a:t>Read and Sign</a:t>
            </a:r>
          </a:p>
          <a:p>
            <a:pPr marL="0" indent="0">
              <a:buNone/>
            </a:pPr>
            <a:r>
              <a:rPr lang="en-US" sz="2000" dirty="0"/>
              <a:t>Agency personnel involved in the recruitment and hiring activities for sworn personnel shall be issued copies of this agency directive, recruitment plan and EEO Plan, at least annually.</a:t>
            </a:r>
          </a:p>
          <a:p>
            <a:pPr marL="0" indent="0">
              <a:buNone/>
            </a:pPr>
            <a:endParaRPr lang="en-US" sz="2000" dirty="0"/>
          </a:p>
          <a:p>
            <a:pPr marL="0" indent="0">
              <a:buNone/>
            </a:pPr>
            <a:r>
              <a:rPr lang="en-US" sz="2400" u="sng" dirty="0"/>
              <a:t>Recruitment Plan</a:t>
            </a:r>
          </a:p>
          <a:p>
            <a:pPr marL="0" indent="0">
              <a:buNone/>
            </a:pPr>
            <a:r>
              <a:rPr lang="en-US" sz="2000" dirty="0"/>
              <a:t>The agency maintains a recruitment plan designed to attract qualified applicants for jobs. This plan includes objectives and strategies for actively recruiting underrepresented minorities and women.</a:t>
            </a:r>
          </a:p>
          <a:p>
            <a:pPr marL="0" indent="0">
              <a:buNone/>
            </a:pPr>
            <a:endParaRPr lang="en-US" dirty="0"/>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1934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20000"/>
          </a:bodyPr>
          <a:lstStyle/>
          <a:p>
            <a:pPr marL="0" indent="0">
              <a:buNone/>
            </a:pPr>
            <a:r>
              <a:rPr lang="en-US" sz="2400" u="sng" dirty="0"/>
              <a:t>Equal Employment Opportunity Plan</a:t>
            </a:r>
          </a:p>
          <a:p>
            <a:pPr marL="0" indent="0">
              <a:buNone/>
            </a:pPr>
            <a:endParaRPr lang="en-US" sz="1000" u="sng" dirty="0"/>
          </a:p>
          <a:p>
            <a:pPr marL="0" indent="0">
              <a:buNone/>
            </a:pPr>
            <a:r>
              <a:rPr lang="en-US" sz="2000" dirty="0"/>
              <a:t>The agency shall maintain an EEO Plan outlining equitable opportunities for employment and conditions of employment to all employees regardless of race, creed, color, age, sex, religion, national origin, or physical impairment. The agency treats all employees fairly in the selection process (and in other personnel activities) by giving all employees the same opportunities for employment.</a:t>
            </a:r>
          </a:p>
          <a:p>
            <a:pPr marL="0" indent="0">
              <a:buNone/>
            </a:pPr>
            <a:endParaRPr lang="en-US" sz="900" dirty="0"/>
          </a:p>
          <a:p>
            <a:pPr marL="0" indent="0">
              <a:buNone/>
            </a:pPr>
            <a:r>
              <a:rPr lang="en-US" sz="2000" dirty="0"/>
              <a:t>The agency’s equal employment opportunity plan documents the steps the agency intends to take to ensure that there are no artificial barriers that would prevent members of a protected group from a fair and equitable opportunity to be hired, promoted, or to otherwise take advantage of employment opportunities.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505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10000"/>
          </a:bodyPr>
          <a:lstStyle/>
          <a:p>
            <a:pPr marL="0" indent="0">
              <a:buNone/>
            </a:pPr>
            <a:r>
              <a:rPr lang="en-US" sz="2200" b="1" dirty="0"/>
              <a:t>Recruitment and Hiring Model Policy continued</a:t>
            </a:r>
          </a:p>
          <a:p>
            <a:pPr marL="0" indent="0">
              <a:buNone/>
            </a:pPr>
            <a:r>
              <a:rPr lang="en-US" sz="2200" u="sng" dirty="0"/>
              <a:t>Sworn Officer Applicant Qualifications</a:t>
            </a:r>
          </a:p>
          <a:p>
            <a:pPr marL="0" indent="0">
              <a:buNone/>
            </a:pPr>
            <a:endParaRPr lang="en-US" sz="1000" u="sng" dirty="0"/>
          </a:p>
          <a:p>
            <a:pPr marL="0" indent="0">
              <a:buNone/>
            </a:pPr>
            <a:r>
              <a:rPr lang="en-US" sz="2000" dirty="0"/>
              <a:t>Preliminary recruitment and hiring qualifications include:</a:t>
            </a:r>
          </a:p>
          <a:p>
            <a:pPr>
              <a:buFont typeface="Arial" panose="020B0604020202020204" pitchFamily="34" charset="0"/>
              <a:buChar char="•"/>
            </a:pPr>
            <a:r>
              <a:rPr lang="en-US" sz="2000" dirty="0"/>
              <a:t>United States citizen;</a:t>
            </a:r>
          </a:p>
          <a:p>
            <a:pPr>
              <a:buFont typeface="Arial" panose="020B0604020202020204" pitchFamily="34" charset="0"/>
              <a:buChar char="•"/>
            </a:pPr>
            <a:r>
              <a:rPr lang="en-US" sz="2000" dirty="0"/>
              <a:t>Valid driver license;</a:t>
            </a:r>
          </a:p>
          <a:p>
            <a:pPr>
              <a:buFont typeface="Arial" panose="020B0604020202020204" pitchFamily="34" charset="0"/>
              <a:buChar char="•"/>
            </a:pPr>
            <a:r>
              <a:rPr lang="en-US" sz="2000" dirty="0"/>
              <a:t>21 years or age or older;</a:t>
            </a:r>
          </a:p>
          <a:p>
            <a:pPr>
              <a:buFont typeface="Arial" panose="020B0604020202020204" pitchFamily="34" charset="0"/>
              <a:buChar char="•"/>
            </a:pPr>
            <a:r>
              <a:rPr lang="en-US" sz="2000" dirty="0"/>
              <a:t>High school diploma or G.E.D.;</a:t>
            </a:r>
          </a:p>
          <a:p>
            <a:pPr>
              <a:buFont typeface="Arial" panose="020B0604020202020204" pitchFamily="34" charset="0"/>
              <a:buChar char="•"/>
            </a:pPr>
            <a:r>
              <a:rPr lang="en-US" sz="2000" dirty="0"/>
              <a:t>Certificate of Basic Police Officer Training Program or 20 hours of active duty as a Peace Officer per Ohio Revised Code § 109.78(D).</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61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a:bodyPr>
          <a:lstStyle/>
          <a:p>
            <a:pPr marL="0" indent="0">
              <a:buNone/>
            </a:pPr>
            <a:r>
              <a:rPr lang="en-US" sz="2400" b="1" dirty="0"/>
              <a:t>Recruitment and Hiring Model Policy continued</a:t>
            </a:r>
          </a:p>
          <a:p>
            <a:pPr marL="0" indent="0">
              <a:buNone/>
            </a:pPr>
            <a:r>
              <a:rPr lang="en-US" sz="2400" u="sng" dirty="0"/>
              <a:t>Application and Selection Process</a:t>
            </a:r>
          </a:p>
          <a:p>
            <a:pPr marL="0" indent="0">
              <a:buNone/>
            </a:pPr>
            <a:endParaRPr lang="en-US" sz="1000" dirty="0"/>
          </a:p>
          <a:p>
            <a:pPr marL="0" indent="0">
              <a:buNone/>
            </a:pPr>
            <a:r>
              <a:rPr lang="en-US" sz="2000" dirty="0"/>
              <a:t>Applicants failing to satisfactorily complete any phase of the selection process will be notified in writing. Completed background investigations will be presented to the Screening Review Board (SRB). The SRB will review each applicant’s file and make a determination of acceptance or rejection. If an applicant’s background report receives a majority vote of “yes” they will be offered employment.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5627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a:bodyPr>
          <a:lstStyle/>
          <a:p>
            <a:pPr marL="0" indent="0">
              <a:buNone/>
            </a:pPr>
            <a:r>
              <a:rPr lang="en-US" sz="2400" b="1" dirty="0"/>
              <a:t>Recruitment and Hiring Model Policy continued</a:t>
            </a:r>
          </a:p>
          <a:p>
            <a:pPr marL="0" indent="0">
              <a:buNone/>
            </a:pPr>
            <a:r>
              <a:rPr lang="en-US" sz="2400" u="sng" dirty="0"/>
              <a:t>Application and Selection Process</a:t>
            </a:r>
          </a:p>
          <a:p>
            <a:pPr marL="0" indent="0">
              <a:buNone/>
            </a:pPr>
            <a:endParaRPr lang="en-US" sz="1000" dirty="0"/>
          </a:p>
          <a:p>
            <a:pPr marL="0" indent="0">
              <a:buNone/>
            </a:pPr>
            <a:r>
              <a:rPr lang="en-US" sz="2000" dirty="0"/>
              <a:t>Application Options</a:t>
            </a:r>
          </a:p>
          <a:p>
            <a:pPr>
              <a:buFont typeface="Arial" panose="020B0604020202020204" pitchFamily="34" charset="0"/>
              <a:buChar char="•"/>
            </a:pPr>
            <a:r>
              <a:rPr lang="en-US" sz="2000" dirty="0"/>
              <a:t>The agency will post position when a vacancy occurs.</a:t>
            </a:r>
          </a:p>
          <a:p>
            <a:pPr>
              <a:buFont typeface="Arial" panose="020B0604020202020204" pitchFamily="34" charset="0"/>
              <a:buChar char="•"/>
            </a:pPr>
            <a:r>
              <a:rPr lang="en-US" sz="2000" dirty="0"/>
              <a:t>Apply online at anytownpd.com</a:t>
            </a:r>
          </a:p>
          <a:p>
            <a:pPr>
              <a:buFont typeface="Arial" panose="020B0604020202020204" pitchFamily="34" charset="0"/>
              <a:buChar char="•"/>
            </a:pPr>
            <a:r>
              <a:rPr lang="en-US" sz="2000" dirty="0"/>
              <a:t>Contact Human Resources at 614.555.5555 for a detailed recording of agency hiring opportunities.</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698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85000" lnSpcReduction="20000"/>
          </a:bodyPr>
          <a:lstStyle/>
          <a:p>
            <a:pPr marL="0" indent="0">
              <a:buNone/>
            </a:pPr>
            <a:r>
              <a:rPr lang="en-US" sz="2800" b="1" dirty="0"/>
              <a:t>Recruitment and Hiring Model Policy continued</a:t>
            </a:r>
          </a:p>
          <a:p>
            <a:pPr marL="0" indent="0">
              <a:buNone/>
            </a:pPr>
            <a:r>
              <a:rPr lang="en-US" sz="2800" dirty="0"/>
              <a:t>Application and Selection Process</a:t>
            </a:r>
          </a:p>
          <a:p>
            <a:pPr marL="0" indent="0">
              <a:buNone/>
            </a:pPr>
            <a:endParaRPr lang="en-US" sz="1050" dirty="0"/>
          </a:p>
          <a:p>
            <a:pPr marL="0" indent="0">
              <a:buNone/>
            </a:pPr>
            <a:r>
              <a:rPr lang="en-US" sz="2400" u="sng" dirty="0"/>
              <a:t>Personnel History Questionnaire/Conditional Offer of Employment</a:t>
            </a:r>
          </a:p>
          <a:p>
            <a:pPr marL="0" indent="0">
              <a:buNone/>
            </a:pPr>
            <a:r>
              <a:rPr lang="en-US" sz="2000" dirty="0"/>
              <a:t>Applicants selected for an interview will be issued a Personal History Questionnaire (PHQ), Physician’s Release, Hearing Report, Vision Specialist Report, Tattoo Modification Declaration, Physical Fitness Standards, and Supplemental Nepotism Report.</a:t>
            </a:r>
          </a:p>
          <a:p>
            <a:pPr marL="0" indent="0">
              <a:buNone/>
            </a:pPr>
            <a:r>
              <a:rPr lang="en-US" sz="2000" dirty="0"/>
              <a:t>Applicant release forms along with the Conditional Offer of Employment will accompany the instructions on how to access and submit the Personal History Questionnaire (PHQ). The applicant must acknowledge the conditions set forth in the Conditional Offer of Employment prior to continuing the application process.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141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10000"/>
          </a:bodyPr>
          <a:lstStyle/>
          <a:p>
            <a:pPr marL="0" indent="0">
              <a:buNone/>
            </a:pPr>
            <a:r>
              <a:rPr lang="en-US" sz="2800" b="1" dirty="0"/>
              <a:t>Recruitment and Hiring Model Policy continued</a:t>
            </a:r>
          </a:p>
          <a:p>
            <a:pPr marL="0" indent="0">
              <a:buNone/>
            </a:pPr>
            <a:r>
              <a:rPr lang="en-US" sz="2800" dirty="0"/>
              <a:t>Application and Selection Process</a:t>
            </a:r>
          </a:p>
          <a:p>
            <a:pPr marL="0" indent="0">
              <a:buNone/>
            </a:pPr>
            <a:endParaRPr lang="en-US" sz="1050" dirty="0"/>
          </a:p>
          <a:p>
            <a:pPr marL="0" indent="0">
              <a:buNone/>
            </a:pPr>
            <a:r>
              <a:rPr lang="en-US" sz="2400" u="sng" dirty="0"/>
              <a:t>Personnel History Questionnaire/Conditional Offer of Employment</a:t>
            </a:r>
          </a:p>
          <a:p>
            <a:pPr>
              <a:buFont typeface="Arial" panose="020B0604020202020204" pitchFamily="34" charset="0"/>
              <a:buChar char="•"/>
            </a:pPr>
            <a:r>
              <a:rPr lang="en-US" sz="2000" dirty="0"/>
              <a:t>On the day of the initial interviews, applicants PHQs will be reviewed by the interview panel prior to the interview to check for any disqualifiers and to make sure that the packet is complete. Applicants with permanent disqualifiers will not be allowed to continue in the process. Disqualifiers will be confirmed by Personnel.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501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77500" lnSpcReduction="20000"/>
          </a:bodyPr>
          <a:lstStyle/>
          <a:p>
            <a:pPr marL="0" indent="0">
              <a:buNone/>
            </a:pPr>
            <a:r>
              <a:rPr lang="en-US" sz="2800" b="1" dirty="0"/>
              <a:t>Recruitment and Hiring Model Policy continued</a:t>
            </a:r>
          </a:p>
          <a:p>
            <a:pPr marL="0" indent="0">
              <a:buNone/>
            </a:pPr>
            <a:r>
              <a:rPr lang="en-US" sz="2800" dirty="0"/>
              <a:t>Application and Selection Process</a:t>
            </a:r>
          </a:p>
          <a:p>
            <a:pPr marL="0" indent="0">
              <a:buNone/>
            </a:pPr>
            <a:endParaRPr lang="en-US" sz="900" dirty="0"/>
          </a:p>
          <a:p>
            <a:pPr marL="0" indent="0">
              <a:buNone/>
            </a:pPr>
            <a:r>
              <a:rPr lang="en-US" sz="2400" u="sng" dirty="0"/>
              <a:t>Polygraph Examination/Background Investigation</a:t>
            </a:r>
          </a:p>
          <a:p>
            <a:pPr marL="0" indent="0">
              <a:buNone/>
            </a:pPr>
            <a:endParaRPr lang="en-US" sz="1050" u="sng" dirty="0"/>
          </a:p>
          <a:p>
            <a:pPr>
              <a:buFont typeface="Arial" panose="020B0604020202020204" pitchFamily="34" charset="0"/>
              <a:buChar char="•"/>
            </a:pPr>
            <a:r>
              <a:rPr lang="en-US" sz="2300" dirty="0"/>
              <a:t>All applicants under consideration for police officer will follow the same hiring process for sworn personnel through the polygraph and background stages.</a:t>
            </a:r>
          </a:p>
          <a:p>
            <a:pPr>
              <a:buFont typeface="Arial" panose="020B0604020202020204" pitchFamily="34" charset="0"/>
              <a:buChar char="•"/>
            </a:pPr>
            <a:r>
              <a:rPr lang="en-US" sz="2300" dirty="0"/>
              <a:t>Polygraph results will be forwarded to the Field Operations/Personnel Committee for vote before being submitted to Personnel.</a:t>
            </a:r>
          </a:p>
          <a:p>
            <a:pPr>
              <a:buFont typeface="Arial" panose="020B0604020202020204" pitchFamily="34" charset="0"/>
              <a:buChar char="•"/>
            </a:pPr>
            <a:r>
              <a:rPr lang="en-US" sz="2300" dirty="0"/>
              <a:t>Applicants who are rejected by the members of the Screening Committee may submit a written request to Personnel for a personal interview.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3175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85000" lnSpcReduction="20000"/>
          </a:bodyPr>
          <a:lstStyle/>
          <a:p>
            <a:pPr marL="0" indent="0">
              <a:buNone/>
            </a:pPr>
            <a:r>
              <a:rPr lang="en-US" sz="2800" b="1" dirty="0"/>
              <a:t>Recruitment and Hiring Model Policy continued</a:t>
            </a:r>
          </a:p>
          <a:p>
            <a:pPr marL="0" indent="0">
              <a:buNone/>
            </a:pPr>
            <a:r>
              <a:rPr lang="en-US" sz="2800" dirty="0"/>
              <a:t>Application and Selection Process</a:t>
            </a:r>
          </a:p>
          <a:p>
            <a:pPr marL="0" indent="0">
              <a:buNone/>
            </a:pPr>
            <a:endParaRPr lang="en-US" sz="1050" dirty="0"/>
          </a:p>
          <a:p>
            <a:pPr marL="0" indent="0">
              <a:buNone/>
            </a:pPr>
            <a:r>
              <a:rPr lang="en-US" sz="2400" u="sng" dirty="0"/>
              <a:t>Physical Fitness Assessment</a:t>
            </a:r>
            <a:endParaRPr lang="en-US" sz="1000" u="sng" dirty="0"/>
          </a:p>
          <a:p>
            <a:pPr>
              <a:buFont typeface="Arial" panose="020B0604020202020204" pitchFamily="34" charset="0"/>
              <a:buChar char="•"/>
            </a:pPr>
            <a:r>
              <a:rPr lang="en-US" sz="2000" dirty="0"/>
              <a:t>The applicant must bring a completed physician’s release with them on the date of their physical fitness assessment. The physician’s release must not be more than thirty (30) days old at the time of the physical fitness assessment. </a:t>
            </a:r>
          </a:p>
          <a:p>
            <a:pPr>
              <a:buFont typeface="Arial" panose="020B0604020202020204" pitchFamily="34" charset="0"/>
              <a:buChar char="•"/>
            </a:pPr>
            <a:r>
              <a:rPr lang="en-US" sz="2000" dirty="0"/>
              <a:t>The physician’s release will require the authorization and signature by a licensed physician.</a:t>
            </a:r>
          </a:p>
          <a:p>
            <a:pPr>
              <a:buFont typeface="Arial" panose="020B0604020202020204" pitchFamily="34" charset="0"/>
              <a:buChar char="•"/>
            </a:pPr>
            <a:r>
              <a:rPr lang="en-US" sz="2000" dirty="0"/>
              <a:t>An applicant’s body fat composition shall be in accordance with standards recommended by the Ohio Peace Officer Training Commission. </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854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482601" y="643467"/>
            <a:ext cx="2561709" cy="5571066"/>
          </a:xfrm>
        </p:spPr>
        <p:txBody>
          <a:bodyPr>
            <a:normAutofit/>
          </a:bodyPr>
          <a:lstStyle/>
          <a:p>
            <a:r>
              <a:rPr lang="en-US" sz="4100" b="1" dirty="0">
                <a:solidFill>
                  <a:srgbClr val="FFFFFF"/>
                </a:solidFill>
              </a:rPr>
              <a:t>Learning  Objectives</a:t>
            </a:r>
            <a:endParaRPr lang="en-US" sz="4100" dirty="0">
              <a:solidFill>
                <a:srgbClr val="FFFFFF"/>
              </a:solidFill>
            </a:endParaRPr>
          </a:p>
        </p:txBody>
      </p:sp>
      <p:graphicFrame>
        <p:nvGraphicFramePr>
          <p:cNvPr id="5" name="Content Placeholder 2">
            <a:extLst>
              <a:ext uri="{FF2B5EF4-FFF2-40B4-BE49-F238E27FC236}">
                <a16:creationId xmlns:a16="http://schemas.microsoft.com/office/drawing/2014/main" id="{C966C65E-E6CA-2762-A23C-5970ACDAD96D}"/>
              </a:ext>
            </a:extLst>
          </p:cNvPr>
          <p:cNvGraphicFramePr>
            <a:graphicFrameLocks noGrp="1"/>
          </p:cNvGraphicFramePr>
          <p:nvPr>
            <p:ph idx="1"/>
            <p:extLst>
              <p:ext uri="{D42A27DB-BD31-4B8C-83A1-F6EECF244321}">
                <p14:modId xmlns:p14="http://schemas.microsoft.com/office/powerpoint/2010/main" val="48409562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766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20000"/>
          </a:bodyPr>
          <a:lstStyle/>
          <a:p>
            <a:pPr marL="0" indent="0">
              <a:buNone/>
            </a:pPr>
            <a:r>
              <a:rPr lang="en-US" sz="2800" b="1" dirty="0"/>
              <a:t>Recruitment and Hiring Model Policy continued</a:t>
            </a:r>
          </a:p>
          <a:p>
            <a:pPr marL="0" indent="0">
              <a:buNone/>
            </a:pPr>
            <a:r>
              <a:rPr lang="en-US" sz="2800" u="sng" dirty="0"/>
              <a:t>Annual Review of Recruitment and Hiring Process</a:t>
            </a:r>
            <a:endParaRPr lang="en-US" sz="2000" dirty="0"/>
          </a:p>
          <a:p>
            <a:pPr marL="0" indent="0">
              <a:buNone/>
            </a:pPr>
            <a:r>
              <a:rPr lang="en-US" sz="2000" dirty="0"/>
              <a:t>At least annually, the agency shall conduct a documented review detailing the agency’s progress toward recruitment plan objectives which shall include revisions to the plan as needed. Adjustments should be considered whenever necessary to meet the objectives identified in the plan.</a:t>
            </a:r>
            <a:endParaRPr lang="en-US" sz="1050" dirty="0"/>
          </a:p>
          <a:p>
            <a:pPr marL="0" indent="0">
              <a:buNone/>
            </a:pPr>
            <a:r>
              <a:rPr lang="en-US" sz="2000" dirty="0"/>
              <a:t>This document shall include a comparison of agency personnel hiring demographics relative to the service area demographics and available workforce data. Resources used in reviewing agency hiring data may include census data and agency personnel hiring and recruitment data.</a:t>
            </a:r>
          </a:p>
          <a:p>
            <a:pPr marL="0" indent="0">
              <a:buNone/>
            </a:pP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535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r>
              <a:rPr lang="en-US" sz="1600" dirty="0"/>
              <a:t>Standard Annual Compliance</a:t>
            </a:r>
          </a:p>
          <a:p>
            <a:pPr marL="0" indent="0">
              <a:buNone/>
            </a:pPr>
            <a:r>
              <a:rPr lang="en-US" sz="1600" u="sng" dirty="0"/>
              <a:t>Bullet B-Establishment of the Recruiting Plan</a:t>
            </a:r>
            <a:endParaRPr lang="en-US" sz="800" u="sng" dirty="0"/>
          </a:p>
          <a:p>
            <a:pPr>
              <a:buFont typeface="Arial" panose="020B0604020202020204" pitchFamily="34" charset="0"/>
              <a:buChar char="•"/>
            </a:pPr>
            <a:r>
              <a:rPr lang="en-US" sz="1400" dirty="0"/>
              <a:t>Recruitment Plan PREFERRED</a:t>
            </a:r>
          </a:p>
          <a:p>
            <a:pPr>
              <a:buFont typeface="Arial" panose="020B0604020202020204" pitchFamily="34" charset="0"/>
              <a:buChar char="•"/>
            </a:pPr>
            <a:r>
              <a:rPr lang="en-US" sz="1400" dirty="0"/>
              <a:t>Photos of agency personnel participating in recruitment efforts</a:t>
            </a:r>
          </a:p>
          <a:p>
            <a:pPr>
              <a:buFont typeface="Arial" panose="020B0604020202020204" pitchFamily="34" charset="0"/>
              <a:buChar char="•"/>
            </a:pPr>
            <a:r>
              <a:rPr lang="en-US" sz="1400" dirty="0"/>
              <a:t>Career Fair announcement(s)</a:t>
            </a:r>
          </a:p>
          <a:p>
            <a:pPr>
              <a:buFont typeface="Arial" panose="020B0604020202020204" pitchFamily="34" charset="0"/>
              <a:buChar char="•"/>
            </a:pPr>
            <a:r>
              <a:rPr lang="en-US" sz="1400" dirty="0"/>
              <a:t>Calendar entry showing personnel assigned to recruitment detail</a:t>
            </a:r>
          </a:p>
          <a:p>
            <a:pPr>
              <a:buFont typeface="Arial" panose="020B0604020202020204" pitchFamily="34" charset="0"/>
              <a:buChar char="•"/>
            </a:pPr>
            <a:r>
              <a:rPr lang="en-US" sz="1400" dirty="0"/>
              <a:t>Memo detailing recruitment efforts</a:t>
            </a:r>
          </a:p>
          <a:p>
            <a:pPr marL="0" indent="0">
              <a:buNone/>
            </a:pPr>
            <a:endParaRPr lang="en-US" sz="1300" dirty="0"/>
          </a:p>
          <a:p>
            <a:pPr marL="0" indent="0">
              <a:buNone/>
            </a:pPr>
            <a:endParaRPr lang="en-US" sz="1300" dirty="0"/>
          </a:p>
          <a:p>
            <a:endParaRPr lang="en-US" sz="1300" dirty="0">
              <a:latin typeface="Calibri" panose="020F0502020204030204" pitchFamily="34" charset="0"/>
            </a:endParaRPr>
          </a:p>
          <a:p>
            <a:endParaRPr lang="en-US" sz="1300" dirty="0">
              <a:latin typeface="Calibri" panose="020F0502020204030204" pitchFamily="34" charset="0"/>
            </a:endParaRPr>
          </a:p>
          <a:p>
            <a:pPr marL="0" indent="0">
              <a:buNone/>
            </a:pPr>
            <a:endParaRPr lang="en-US" sz="1300" dirty="0"/>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1408640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endParaRPr lang="en-US" sz="1300" dirty="0"/>
          </a:p>
          <a:p>
            <a:pPr marL="0" indent="0">
              <a:buNone/>
            </a:pPr>
            <a:r>
              <a:rPr lang="en-US" sz="1600" dirty="0"/>
              <a:t>Standard Annual Compliance</a:t>
            </a:r>
          </a:p>
          <a:p>
            <a:pPr marL="0" indent="0">
              <a:buNone/>
            </a:pPr>
            <a:r>
              <a:rPr lang="en-US" sz="1600" u="sng" dirty="0"/>
              <a:t>Bullet C-Equal Employment Opportunity Plan</a:t>
            </a:r>
            <a:endParaRPr lang="en-US" sz="800" u="sng" dirty="0"/>
          </a:p>
          <a:p>
            <a:pPr>
              <a:buFont typeface="Arial" panose="020B0604020202020204" pitchFamily="34" charset="0"/>
              <a:buChar char="•"/>
            </a:pPr>
            <a:r>
              <a:rPr lang="en-US" sz="1400" dirty="0"/>
              <a:t>EEO Plan PREFERRED</a:t>
            </a:r>
          </a:p>
          <a:p>
            <a:pPr>
              <a:buFont typeface="Arial" panose="020B0604020202020204" pitchFamily="34" charset="0"/>
              <a:buChar char="•"/>
            </a:pPr>
            <a:r>
              <a:rPr lang="en-US" sz="1400" dirty="0"/>
              <a:t>Personnel procedure manual</a:t>
            </a:r>
          </a:p>
          <a:p>
            <a:pPr>
              <a:buFont typeface="Arial" panose="020B0604020202020204" pitchFamily="34" charset="0"/>
              <a:buChar char="•"/>
            </a:pPr>
            <a:r>
              <a:rPr lang="en-US" sz="1400" dirty="0"/>
              <a:t>Brochure detailing EEO</a:t>
            </a:r>
          </a:p>
          <a:p>
            <a:pPr>
              <a:buFont typeface="Arial" panose="020B0604020202020204" pitchFamily="34" charset="0"/>
              <a:buChar char="•"/>
            </a:pPr>
            <a:r>
              <a:rPr lang="en-US" sz="1400" dirty="0"/>
              <a:t>Application with EEO components</a:t>
            </a:r>
          </a:p>
          <a:p>
            <a:pPr marL="0" indent="0">
              <a:buNone/>
            </a:pPr>
            <a:endParaRPr lang="en-US" sz="1300" dirty="0"/>
          </a:p>
          <a:p>
            <a:endParaRPr lang="en-US" sz="1300" dirty="0">
              <a:latin typeface="Calibri" panose="020F0502020204030204" pitchFamily="34" charset="0"/>
            </a:endParaRPr>
          </a:p>
          <a:p>
            <a:endParaRPr lang="en-US" sz="1300" dirty="0">
              <a:latin typeface="Calibri" panose="020F0502020204030204" pitchFamily="34" charset="0"/>
            </a:endParaRPr>
          </a:p>
          <a:p>
            <a:pPr marL="0" indent="0">
              <a:buNone/>
            </a:pPr>
            <a:endParaRPr lang="en-US" sz="1300" dirty="0"/>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0368739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r>
              <a:rPr lang="en-US" sz="1600" dirty="0"/>
              <a:t>Standard Annual Compliance</a:t>
            </a:r>
          </a:p>
          <a:p>
            <a:pPr marL="0" indent="0">
              <a:buNone/>
            </a:pPr>
            <a:r>
              <a:rPr lang="en-US" sz="1600" u="sng" dirty="0"/>
              <a:t>Bullet D- Sworn Officer Qualifications</a:t>
            </a:r>
            <a:endParaRPr lang="en-US" sz="800" u="sng" dirty="0"/>
          </a:p>
          <a:p>
            <a:pPr>
              <a:buFont typeface="Arial" panose="020B0604020202020204" pitchFamily="34" charset="0"/>
              <a:buChar char="•"/>
            </a:pPr>
            <a:r>
              <a:rPr lang="en-US" sz="1400" dirty="0"/>
              <a:t>Brochure detailing qualifications</a:t>
            </a:r>
          </a:p>
          <a:p>
            <a:pPr>
              <a:buFont typeface="Arial" panose="020B0604020202020204" pitchFamily="34" charset="0"/>
              <a:buChar char="•"/>
            </a:pPr>
            <a:r>
              <a:rPr lang="en-US" sz="1400" dirty="0"/>
              <a:t>Memo to applicant detailing qualifications</a:t>
            </a:r>
          </a:p>
          <a:p>
            <a:pPr>
              <a:buFont typeface="Arial" panose="020B0604020202020204" pitchFamily="34" charset="0"/>
              <a:buChar char="•"/>
            </a:pPr>
            <a:r>
              <a:rPr lang="en-US" sz="1400" dirty="0"/>
              <a:t>Web site posting detailing qualifications</a:t>
            </a:r>
          </a:p>
          <a:p>
            <a:pPr>
              <a:buFont typeface="Arial" panose="020B0604020202020204" pitchFamily="34" charset="0"/>
              <a:buChar char="•"/>
            </a:pPr>
            <a:r>
              <a:rPr lang="en-US" sz="1400" dirty="0"/>
              <a:t>Vacancy posting</a:t>
            </a:r>
          </a:p>
          <a:p>
            <a:pPr>
              <a:buFont typeface="Arial" panose="020B0604020202020204" pitchFamily="34" charset="0"/>
              <a:buChar char="•"/>
            </a:pPr>
            <a:r>
              <a:rPr lang="en-US" sz="1400" dirty="0"/>
              <a:t>Newspaper vacancy posting</a:t>
            </a:r>
            <a:endParaRPr lang="en-US" sz="1300" dirty="0">
              <a:latin typeface="Calibri" panose="020F0502020204030204" pitchFamily="34" charset="0"/>
            </a:endParaRP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3620605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r>
              <a:rPr lang="en-US" sz="1600" dirty="0"/>
              <a:t>Standard Annual Compliance</a:t>
            </a:r>
          </a:p>
          <a:p>
            <a:pPr marL="0" indent="0">
              <a:buNone/>
            </a:pPr>
            <a:r>
              <a:rPr lang="en-US" sz="1600" u="sng" dirty="0"/>
              <a:t>Bullet E- Selection Process</a:t>
            </a:r>
            <a:endParaRPr lang="en-US" sz="800" u="sng" dirty="0"/>
          </a:p>
          <a:p>
            <a:pPr>
              <a:buFont typeface="Arial" panose="020B0604020202020204" pitchFamily="34" charset="0"/>
              <a:buChar char="•"/>
            </a:pPr>
            <a:r>
              <a:rPr lang="en-US" sz="1400" dirty="0"/>
              <a:t>Conditional offer checklist</a:t>
            </a:r>
          </a:p>
          <a:p>
            <a:pPr>
              <a:buFont typeface="Arial" panose="020B0604020202020204" pitchFamily="34" charset="0"/>
              <a:buChar char="•"/>
            </a:pPr>
            <a:r>
              <a:rPr lang="en-US" sz="1400" dirty="0"/>
              <a:t>Memo detailing the selection process</a:t>
            </a:r>
          </a:p>
          <a:p>
            <a:pPr>
              <a:buFont typeface="Arial" panose="020B0604020202020204" pitchFamily="34" charset="0"/>
              <a:buChar char="•"/>
            </a:pPr>
            <a:r>
              <a:rPr lang="en-US" sz="1400" dirty="0"/>
              <a:t>Notification of results</a:t>
            </a:r>
          </a:p>
          <a:p>
            <a:pPr>
              <a:buFont typeface="Arial" panose="020B0604020202020204" pitchFamily="34" charset="0"/>
              <a:buChar char="•"/>
            </a:pPr>
            <a:r>
              <a:rPr lang="en-US" sz="1400" dirty="0"/>
              <a:t>Hiring procedures</a:t>
            </a:r>
          </a:p>
          <a:p>
            <a:pPr>
              <a:buFont typeface="Arial" panose="020B0604020202020204" pitchFamily="34" charset="0"/>
              <a:buChar char="•"/>
            </a:pPr>
            <a:r>
              <a:rPr lang="en-US" sz="1400" dirty="0"/>
              <a:t>Correspondence to applicant</a:t>
            </a:r>
          </a:p>
          <a:p>
            <a:pPr marL="0" indent="0">
              <a:buNone/>
            </a:pPr>
            <a:endParaRPr lang="en-US" sz="1300" dirty="0"/>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1534901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r>
              <a:rPr lang="en-US" sz="1600" dirty="0"/>
              <a:t>Standard Annual Compliance</a:t>
            </a:r>
          </a:p>
          <a:p>
            <a:pPr marL="0" indent="0">
              <a:buNone/>
            </a:pPr>
            <a:r>
              <a:rPr lang="en-US" sz="1600" u="sng" dirty="0"/>
              <a:t>Bullet F-Annual Review</a:t>
            </a:r>
            <a:endParaRPr lang="en-US" sz="800" u="sng" dirty="0"/>
          </a:p>
          <a:p>
            <a:pPr>
              <a:buFont typeface="Arial" panose="020B0604020202020204" pitchFamily="34" charset="0"/>
              <a:buChar char="•"/>
            </a:pPr>
            <a:r>
              <a:rPr lang="en-US" sz="1400" dirty="0"/>
              <a:t>Recruitment and hiring annual review PREFERRED</a:t>
            </a:r>
          </a:p>
          <a:p>
            <a:pPr>
              <a:buFont typeface="Arial" panose="020B0604020202020204" pitchFamily="34" charset="0"/>
              <a:buChar char="•"/>
            </a:pPr>
            <a:r>
              <a:rPr lang="en-US" sz="1400" dirty="0"/>
              <a:t>Recruitment plan review</a:t>
            </a:r>
          </a:p>
          <a:p>
            <a:pPr>
              <a:buFont typeface="Arial" panose="020B0604020202020204" pitchFamily="34" charset="0"/>
              <a:buChar char="•"/>
            </a:pPr>
            <a:r>
              <a:rPr lang="en-US" sz="1400" dirty="0"/>
              <a:t>Census comparison</a:t>
            </a:r>
          </a:p>
          <a:p>
            <a:pPr>
              <a:buFont typeface="Arial" panose="020B0604020202020204" pitchFamily="34" charset="0"/>
              <a:buChar char="•"/>
            </a:pPr>
            <a:r>
              <a:rPr lang="en-US" sz="1400" dirty="0"/>
              <a:t>Recruitment objectives review</a:t>
            </a:r>
          </a:p>
          <a:p>
            <a:pPr marL="0" indent="0">
              <a:buNone/>
            </a:pPr>
            <a:endParaRPr lang="en-US" sz="1300" dirty="0"/>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10465323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2426887061"/>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985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47207870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051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85860777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524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67623971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408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466344" y="1161288"/>
            <a:ext cx="2702052" cy="4526280"/>
          </a:xfrm>
        </p:spPr>
        <p:txBody>
          <a:bodyPr>
            <a:normAutofit/>
          </a:bodyPr>
          <a:lstStyle/>
          <a:p>
            <a:r>
              <a:rPr lang="en-US" sz="3500" b="1" dirty="0"/>
              <a:t>Recruitment and</a:t>
            </a:r>
            <a:br>
              <a:rPr lang="en-US" sz="3500" b="1" dirty="0"/>
            </a:br>
            <a:r>
              <a:rPr lang="en-US" sz="3500" b="1" dirty="0"/>
              <a:t>hiring</a:t>
            </a:r>
            <a:endParaRPr lang="en-US" sz="3500" dirty="0"/>
          </a:p>
        </p:txBody>
      </p:sp>
      <p:graphicFrame>
        <p:nvGraphicFramePr>
          <p:cNvPr id="5" name="Content Placeholder 2">
            <a:extLst>
              <a:ext uri="{FF2B5EF4-FFF2-40B4-BE49-F238E27FC236}">
                <a16:creationId xmlns:a16="http://schemas.microsoft.com/office/drawing/2014/main" id="{520C78F3-2DBB-8A54-8E96-CB1C0AE3C6D9}"/>
              </a:ext>
            </a:extLst>
          </p:cNvPr>
          <p:cNvGraphicFramePr>
            <a:graphicFrameLocks noGrp="1"/>
          </p:cNvGraphicFramePr>
          <p:nvPr>
            <p:ph idx="1"/>
            <p:extLst>
              <p:ext uri="{D42A27DB-BD31-4B8C-83A1-F6EECF244321}">
                <p14:modId xmlns:p14="http://schemas.microsoft.com/office/powerpoint/2010/main" val="3172047128"/>
              </p:ext>
            </p:extLst>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384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62009050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790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90043044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105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88476738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518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881157695"/>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037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32009214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78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44079864"/>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740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24634694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869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264942987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459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701593629"/>
              </p:ext>
            </p:extLst>
          </p:nvPr>
        </p:nvGraphicFramePr>
        <p:xfrm>
          <a:off x="4051004" y="650862"/>
          <a:ext cx="4497573" cy="5563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718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4188056952"/>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468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5C2A5-72C5-E617-DE1F-7188BCD5F87E}"/>
              </a:ext>
            </a:extLst>
          </p:cNvPr>
          <p:cNvSpPr>
            <a:spLocks noGrp="1"/>
          </p:cNvSpPr>
          <p:nvPr>
            <p:ph type="title"/>
          </p:nvPr>
        </p:nvSpPr>
        <p:spPr>
          <a:xfrm>
            <a:off x="466344" y="1161288"/>
            <a:ext cx="2702052" cy="4526280"/>
          </a:xfrm>
        </p:spPr>
        <p:txBody>
          <a:bodyPr>
            <a:normAutofit/>
          </a:bodyPr>
          <a:lstStyle/>
          <a:p>
            <a:r>
              <a:rPr lang="en-US" sz="3500" b="1" dirty="0"/>
              <a:t>Recruitment and</a:t>
            </a:r>
            <a:br>
              <a:rPr lang="en-US" sz="3500" b="1" dirty="0"/>
            </a:br>
            <a:r>
              <a:rPr lang="en-US" sz="3500" b="1" dirty="0"/>
              <a:t>hiring</a:t>
            </a:r>
            <a:endParaRPr lang="en-US" sz="3500" dirty="0"/>
          </a:p>
        </p:txBody>
      </p:sp>
      <p:graphicFrame>
        <p:nvGraphicFramePr>
          <p:cNvPr id="5" name="Content Placeholder 2">
            <a:extLst>
              <a:ext uri="{FF2B5EF4-FFF2-40B4-BE49-F238E27FC236}">
                <a16:creationId xmlns:a16="http://schemas.microsoft.com/office/drawing/2014/main" id="{520C78F3-2DBB-8A54-8E96-CB1C0AE3C6D9}"/>
              </a:ext>
            </a:extLst>
          </p:cNvPr>
          <p:cNvGraphicFramePr>
            <a:graphicFrameLocks noGrp="1"/>
          </p:cNvGraphicFramePr>
          <p:nvPr>
            <p:ph idx="1"/>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4790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4035971764"/>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59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911776119"/>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777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2332960472"/>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60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82579813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3430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59653115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314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47178228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877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69610013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578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793490594"/>
              </p:ext>
            </p:extLst>
          </p:nvPr>
        </p:nvGraphicFramePr>
        <p:xfrm>
          <a:off x="4202906" y="393405"/>
          <a:ext cx="4231481" cy="6347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795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272504573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150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70103324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058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23591" y="804333"/>
            <a:ext cx="2543925" cy="5249334"/>
          </a:xfrm>
        </p:spPr>
        <p:txBody>
          <a:bodyPr>
            <a:normAutofit/>
          </a:bodyPr>
          <a:lstStyle/>
          <a:p>
            <a:pPr algn="ctr"/>
            <a:r>
              <a:rPr lang="en-US" dirty="0">
                <a:solidFill>
                  <a:srgbClr val="FFFFFF"/>
                </a:solidFill>
              </a:rPr>
              <a:t>Recruitment and </a:t>
            </a:r>
            <a:br>
              <a:rPr lang="en-US" dirty="0">
                <a:solidFill>
                  <a:srgbClr val="FFFFFF"/>
                </a:solidFill>
              </a:rPr>
            </a:br>
            <a:r>
              <a:rPr lang="en-US" dirty="0">
                <a:solidFill>
                  <a:srgbClr val="FFFFFF"/>
                </a:solidFill>
              </a:rPr>
              <a:t>hiring</a:t>
            </a:r>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3713286" y="804333"/>
            <a:ext cx="4729502" cy="5249334"/>
          </a:xfrm>
        </p:spPr>
        <p:txBody>
          <a:bodyPr anchor="ctr">
            <a:normAutofit/>
          </a:bodyPr>
          <a:lstStyle/>
          <a:p>
            <a:pPr marL="0" indent="0">
              <a:buNone/>
            </a:pPr>
            <a:r>
              <a:rPr lang="en-US" dirty="0">
                <a:cs typeface="Arial" panose="020B0604020202020204" pitchFamily="34" charset="0"/>
              </a:rPr>
              <a:t>In 2015, The Ohio Collaborative Community-Police Advisory Board adopted the State of Ohio Standard for Recruitment and Hiring.</a:t>
            </a:r>
          </a:p>
        </p:txBody>
      </p:sp>
    </p:spTree>
    <p:extLst>
      <p:ext uri="{BB962C8B-B14F-4D97-AF65-F5344CB8AC3E}">
        <p14:creationId xmlns:p14="http://schemas.microsoft.com/office/powerpoint/2010/main" val="338119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2163710165"/>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42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37579152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02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983315300"/>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543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76920735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390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4106412749"/>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81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614553544"/>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435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444721057"/>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86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3787297759"/>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093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482601" y="643467"/>
            <a:ext cx="2561709" cy="5571066"/>
          </a:xfrm>
        </p:spPr>
        <p:txBody>
          <a:bodyPr>
            <a:normAutofit/>
          </a:bodyPr>
          <a:lstStyle/>
          <a:p>
            <a:r>
              <a:rPr lang="en-US" sz="3200" b="1" dirty="0">
                <a:solidFill>
                  <a:srgbClr val="FFFFFF"/>
                </a:solidFill>
              </a:rPr>
              <a:t>Recruitment and hiring</a:t>
            </a:r>
            <a:br>
              <a:rPr lang="en-US" sz="3200" b="1" dirty="0">
                <a:solidFill>
                  <a:srgbClr val="FFFFFF"/>
                </a:solidFill>
              </a:rPr>
            </a:b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D5F958EE-0547-6010-FEAD-2A6FE0BBCE91}"/>
              </a:ext>
            </a:extLst>
          </p:cNvPr>
          <p:cNvGraphicFramePr>
            <a:graphicFrameLocks noGrp="1"/>
          </p:cNvGraphicFramePr>
          <p:nvPr>
            <p:ph idx="1"/>
            <p:extLst>
              <p:ext uri="{D42A27DB-BD31-4B8C-83A1-F6EECF244321}">
                <p14:modId xmlns:p14="http://schemas.microsoft.com/office/powerpoint/2010/main" val="119490589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37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9098" y="484632"/>
            <a:ext cx="5590153"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Title 1">
            <a:extLst>
              <a:ext uri="{FF2B5EF4-FFF2-40B4-BE49-F238E27FC236}">
                <a16:creationId xmlns:a16="http://schemas.microsoft.com/office/drawing/2014/main" id="{1C8249C7-496A-802F-552A-590B7EBAFF33}"/>
              </a:ext>
            </a:extLst>
          </p:cNvPr>
          <p:cNvSpPr>
            <a:spLocks noGrp="1"/>
          </p:cNvSpPr>
          <p:nvPr>
            <p:ph type="title"/>
          </p:nvPr>
        </p:nvSpPr>
        <p:spPr>
          <a:xfrm>
            <a:off x="742572" y="977900"/>
            <a:ext cx="4904668" cy="3327734"/>
          </a:xfrm>
        </p:spPr>
        <p:txBody>
          <a:bodyPr vert="horz" lIns="91440" tIns="45720" rIns="91440" bIns="45720" rtlCol="0" anchor="b">
            <a:normAutofit fontScale="90000"/>
          </a:bodyPr>
          <a:lstStyle/>
          <a:p>
            <a:pPr algn="r"/>
            <a:r>
              <a:rPr lang="en-US" sz="2200" spc="200" dirty="0">
                <a:solidFill>
                  <a:schemeClr val="tx1"/>
                </a:solidFill>
              </a:rPr>
              <a:t>For more information on the Ohio Collaborative or other OCJS Law enforcement initiatives, contact</a:t>
            </a:r>
            <a:br>
              <a:rPr lang="en-US" sz="2200" spc="200" dirty="0">
                <a:solidFill>
                  <a:schemeClr val="tx1"/>
                </a:solidFill>
              </a:rPr>
            </a:br>
            <a:br>
              <a:rPr lang="en-US" sz="2200" spc="200" dirty="0">
                <a:solidFill>
                  <a:schemeClr val="tx1"/>
                </a:solidFill>
              </a:rPr>
            </a:br>
            <a:r>
              <a:rPr lang="en-US" sz="2200" spc="200" dirty="0">
                <a:solidFill>
                  <a:schemeClr val="tx1"/>
                </a:solidFill>
              </a:rPr>
              <a:t>Ed Burkhammer</a:t>
            </a:r>
            <a:br>
              <a:rPr lang="en-US" sz="2200" spc="200" dirty="0">
                <a:solidFill>
                  <a:schemeClr val="tx1"/>
                </a:solidFill>
              </a:rPr>
            </a:br>
            <a:r>
              <a:rPr lang="en-US" sz="2200" spc="200" dirty="0">
                <a:solidFill>
                  <a:schemeClr val="tx1"/>
                </a:solidFill>
              </a:rPr>
              <a:t>Director of LE services</a:t>
            </a:r>
            <a:br>
              <a:rPr lang="en-US" sz="2200" spc="200" dirty="0">
                <a:solidFill>
                  <a:schemeClr val="tx1"/>
                </a:solidFill>
              </a:rPr>
            </a:br>
            <a:r>
              <a:rPr lang="en-US" sz="2200" spc="200" dirty="0">
                <a:solidFill>
                  <a:schemeClr val="tx1"/>
                </a:solidFill>
              </a:rPr>
              <a:t>Office of criminal justice services</a:t>
            </a:r>
            <a:br>
              <a:rPr lang="en-US" sz="2200" spc="200" dirty="0">
                <a:solidFill>
                  <a:schemeClr val="tx1"/>
                </a:solidFill>
              </a:rPr>
            </a:br>
            <a:r>
              <a:rPr lang="en-US" sz="2200" spc="200" dirty="0">
                <a:solidFill>
                  <a:schemeClr val="tx1"/>
                </a:solidFill>
              </a:rPr>
              <a:t>edburkhammer@dps.ohio.gov</a:t>
            </a:r>
            <a:br>
              <a:rPr lang="en-US" sz="2200" spc="200" dirty="0">
                <a:solidFill>
                  <a:schemeClr val="tx2">
                    <a:lumMod val="75000"/>
                  </a:schemeClr>
                </a:solidFill>
              </a:rPr>
            </a:br>
            <a:br>
              <a:rPr lang="en-US" sz="2200" spc="200" dirty="0"/>
            </a:br>
            <a:r>
              <a:rPr lang="en-US" sz="2200" spc="200" dirty="0">
                <a:solidFill>
                  <a:schemeClr val="tx1"/>
                </a:solidFill>
              </a:rPr>
              <a:t>or visit </a:t>
            </a:r>
            <a:r>
              <a:rPr lang="en-US" sz="2200" spc="200" dirty="0">
                <a:ea typeface="+mj-lt"/>
                <a:cs typeface="+mj-lt"/>
              </a:rPr>
              <a:t>https://ocjs.ohio.gov/law-enforcement-services</a:t>
            </a:r>
            <a:br>
              <a:rPr lang="en-US" sz="2200" spc="200" dirty="0">
                <a:solidFill>
                  <a:srgbClr val="0D0D0D"/>
                </a:solidFill>
              </a:rPr>
            </a:br>
            <a:r>
              <a:rPr lang="en-US" sz="2200" spc="200" dirty="0">
                <a:solidFill>
                  <a:schemeClr val="tx1"/>
                </a:solidFill>
              </a:rPr>
              <a:t> </a:t>
            </a:r>
            <a:br>
              <a:rPr lang="en-US" sz="2200" spc="200" dirty="0"/>
            </a:br>
            <a:endParaRPr lang="en-US" sz="2200" spc="200"/>
          </a:p>
        </p:txBody>
      </p:sp>
      <p:cxnSp>
        <p:nvCxnSpPr>
          <p:cNvPr id="17" name="Straight Connector 16">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19010" y="4476657"/>
            <a:ext cx="402823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484632"/>
            <a:ext cx="2688168"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pic>
        <p:nvPicPr>
          <p:cNvPr id="3" name="Picture 3">
            <a:extLst>
              <a:ext uri="{FF2B5EF4-FFF2-40B4-BE49-F238E27FC236}">
                <a16:creationId xmlns:a16="http://schemas.microsoft.com/office/drawing/2014/main" id="{4483CB64-A37D-C8BA-AE17-6CEA4F1F8CCB}"/>
              </a:ext>
            </a:extLst>
          </p:cNvPr>
          <p:cNvPicPr>
            <a:picLocks noChangeAspect="1"/>
          </p:cNvPicPr>
          <p:nvPr/>
        </p:nvPicPr>
        <p:blipFill>
          <a:blip r:embed="rId2"/>
          <a:stretch>
            <a:fillRect/>
          </a:stretch>
        </p:blipFill>
        <p:spPr>
          <a:xfrm>
            <a:off x="2723685" y="4819399"/>
            <a:ext cx="2562225" cy="828675"/>
          </a:xfrm>
          <a:prstGeom prst="rect">
            <a:avLst/>
          </a:prstGeom>
        </p:spPr>
      </p:pic>
    </p:spTree>
    <p:extLst>
      <p:ext uri="{BB962C8B-B14F-4D97-AF65-F5344CB8AC3E}">
        <p14:creationId xmlns:p14="http://schemas.microsoft.com/office/powerpoint/2010/main" val="187907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23591" y="804333"/>
            <a:ext cx="2543925" cy="5249334"/>
          </a:xfrm>
        </p:spPr>
        <p:txBody>
          <a:bodyPr>
            <a:normAutofit/>
          </a:bodyPr>
          <a:lstStyle/>
          <a:p>
            <a:pPr algn="r"/>
            <a:r>
              <a:rPr lang="en-US" sz="3200" b="1" dirty="0">
                <a:solidFill>
                  <a:srgbClr val="FFFFFF"/>
                </a:solidFill>
              </a:rPr>
              <a:t>Recruitment and hiring</a:t>
            </a:r>
            <a:br>
              <a:rPr lang="en-US" b="1" dirty="0">
                <a:solidFill>
                  <a:srgbClr val="FFFFFF"/>
                </a:solidFill>
              </a:rPr>
            </a:br>
            <a:endParaRPr lang="en-US" dirty="0">
              <a:solidFill>
                <a:srgbClr val="FFFFFF"/>
              </a:solidFill>
            </a:endParaRPr>
          </a:p>
        </p:txBody>
      </p:sp>
      <p:sp>
        <p:nvSpPr>
          <p:cNvPr id="15" name="Content Placeholder 2">
            <a:extLst>
              <a:ext uri="{FF2B5EF4-FFF2-40B4-BE49-F238E27FC236}">
                <a16:creationId xmlns:a16="http://schemas.microsoft.com/office/drawing/2014/main" id="{F5367F68-91BB-6612-9A8B-E5BEED6B3BAF}"/>
              </a:ext>
            </a:extLst>
          </p:cNvPr>
          <p:cNvSpPr>
            <a:spLocks noGrp="1"/>
          </p:cNvSpPr>
          <p:nvPr>
            <p:ph idx="1"/>
          </p:nvPr>
        </p:nvSpPr>
        <p:spPr>
          <a:xfrm>
            <a:off x="3713286" y="804333"/>
            <a:ext cx="4729502" cy="5249334"/>
          </a:xfrm>
        </p:spPr>
        <p:txBody>
          <a:bodyPr anchor="ctr">
            <a:normAutofit/>
          </a:bodyPr>
          <a:lstStyle/>
          <a:p>
            <a:pPr marL="0" indent="0">
              <a:buNone/>
            </a:pPr>
            <a:r>
              <a:rPr lang="en-US" b="1" u="sng" dirty="0">
                <a:latin typeface="Arial" panose="020B0604020202020204" pitchFamily="34" charset="0"/>
                <a:cs typeface="Arial" panose="020B0604020202020204" pitchFamily="34" charset="0"/>
              </a:rPr>
              <a:t>Standard:</a:t>
            </a:r>
          </a:p>
          <a:p>
            <a:pPr marL="0" indent="0">
              <a:buNone/>
            </a:pPr>
            <a:r>
              <a:rPr lang="en-US" sz="2000" dirty="0"/>
              <a:t>The goal of every Ohio law enforcement agency is to recruit and hire qualified individuals while providing equal employment opportunity. Ohio law enforcement agencies should consist of a diverse workforce. Communities with diverse populations should strive to have a diverse work force that reflects the citizens served. </a:t>
            </a:r>
          </a:p>
          <a:p>
            <a:pPr marL="0" indent="0">
              <a:buNone/>
            </a:pPr>
            <a:endParaRPr lang="en-US" u="sng" dirty="0"/>
          </a:p>
          <a:p>
            <a:pPr marL="0" indent="0">
              <a:buNone/>
            </a:pPr>
            <a:endParaRPr lang="en-US" dirty="0"/>
          </a:p>
        </p:txBody>
      </p:sp>
    </p:spTree>
    <p:extLst>
      <p:ext uri="{BB962C8B-B14F-4D97-AF65-F5344CB8AC3E}">
        <p14:creationId xmlns:p14="http://schemas.microsoft.com/office/powerpoint/2010/main" val="215928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a:bodyPr>
          <a:lstStyle/>
          <a:p>
            <a:pPr marL="0" indent="0">
              <a:buNone/>
            </a:pPr>
            <a:r>
              <a:rPr lang="en-US" sz="1400" b="1" u="sng" dirty="0">
                <a:latin typeface="Arial" panose="020B0604020202020204" pitchFamily="34" charset="0"/>
                <a:cs typeface="Arial" panose="020B0604020202020204" pitchFamily="34" charset="0"/>
              </a:rPr>
              <a:t>Standard continued</a:t>
            </a:r>
            <a:r>
              <a:rPr lang="en-US" sz="1400" u="sng" dirty="0">
                <a:latin typeface="Arial" panose="020B0604020202020204" pitchFamily="34" charset="0"/>
                <a:cs typeface="Arial" panose="020B0604020202020204" pitchFamily="34" charset="0"/>
              </a:rPr>
              <a:t>:</a:t>
            </a:r>
          </a:p>
          <a:p>
            <a:pPr marL="0" indent="0">
              <a:buNone/>
            </a:pPr>
            <a:r>
              <a:rPr lang="en-US" sz="1400" dirty="0"/>
              <a:t>Non-discrimination and equal employment opportunity is the policy. Law enforcement agencies shall provide equal terms and conditions of employment regardless of race, color, religion, sex, sexual orientation, gender identity, age, national origin, veteran status, military status, or disability. </a:t>
            </a:r>
            <a:endParaRPr lang="en-US" sz="800" dirty="0"/>
          </a:p>
          <a:p>
            <a:pPr marL="0" indent="0">
              <a:buNone/>
            </a:pPr>
            <a:r>
              <a:rPr lang="en-US" sz="1400" dirty="0"/>
              <a:t>This applies to all terms or conditions associated with the employment process, including hiring, promotions, terminations, discipline, performance evaluations, and interviews. </a:t>
            </a:r>
          </a:p>
          <a:p>
            <a:pPr marL="0" indent="0">
              <a:buNone/>
            </a:pPr>
            <a:endParaRPr lang="en-US" sz="1400" dirty="0"/>
          </a:p>
          <a:p>
            <a:endParaRPr lang="en-US" sz="1400" dirty="0">
              <a:latin typeface="Calibri" panose="020F0502020204030204" pitchFamily="34" charset="0"/>
            </a:endParaRPr>
          </a:p>
          <a:p>
            <a:pPr marL="0" indent="0">
              <a:buNone/>
            </a:pPr>
            <a:endParaRPr lang="en-US" sz="1400" dirty="0">
              <a:latin typeface="Calibri" panose="020F0502020204030204" pitchFamily="34" charset="0"/>
            </a:endParaRPr>
          </a:p>
          <a:p>
            <a:endParaRPr lang="en-US" sz="1400" dirty="0">
              <a:latin typeface="Calibri" panose="020F0502020204030204" pitchFamily="34" charset="0"/>
            </a:endParaRPr>
          </a:p>
          <a:p>
            <a:endParaRPr lang="en-US" sz="1400" dirty="0">
              <a:latin typeface="Calibri" panose="020F0502020204030204" pitchFamily="34" charset="0"/>
            </a:endParaRPr>
          </a:p>
          <a:p>
            <a:pPr marL="0" indent="0">
              <a:buNone/>
            </a:pPr>
            <a:endParaRPr lang="en-US" sz="1400" dirty="0"/>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42291144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5"/>
            <a:ext cx="2722626" cy="1677467"/>
          </a:xfrm>
        </p:spPr>
        <p:txBody>
          <a:bodyPr>
            <a:normAutofit/>
          </a:bodyPr>
          <a:lstStyle/>
          <a:p>
            <a:r>
              <a:rPr lang="en-US" sz="3800" b="1" dirty="0"/>
              <a:t>Recruitment and hiring</a:t>
            </a:r>
            <a:br>
              <a:rPr lang="en-US" sz="3800" b="1" dirty="0"/>
            </a:br>
            <a:endParaRPr lang="en-US" sz="3800" dirty="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584415"/>
            <a:ext cx="2722626" cy="3724944"/>
          </a:xfrm>
        </p:spPr>
        <p:txBody>
          <a:bodyPr>
            <a:normAutofit lnSpcReduction="10000"/>
          </a:bodyPr>
          <a:lstStyle/>
          <a:p>
            <a:pPr marL="0" indent="0">
              <a:buNone/>
            </a:pPr>
            <a:r>
              <a:rPr lang="en-US" sz="1600" b="1" u="sng" dirty="0"/>
              <a:t>Standard continued</a:t>
            </a:r>
          </a:p>
          <a:p>
            <a:pPr marL="0" indent="0">
              <a:buNone/>
            </a:pPr>
            <a:r>
              <a:rPr lang="en-US" sz="1600" dirty="0"/>
              <a:t>Agencies should utilize due diligence in ensuring that their prospective employees have the proper temperament, knowledge and attitude to handle this very difficult job. </a:t>
            </a:r>
          </a:p>
          <a:p>
            <a:pPr marL="0" indent="0">
              <a:buNone/>
            </a:pPr>
            <a:r>
              <a:rPr lang="en-US" sz="1600" dirty="0"/>
              <a:t>Agencies should have appropriate mechanisms in place in order to achieve this mission. Further, agencies should ensure their employment requirements are related to the skills that are necessary to be a successful employee. </a:t>
            </a:r>
            <a:endParaRPr lang="en-US" sz="1000" dirty="0">
              <a:latin typeface="Calibri" panose="020F0502020204030204" pitchFamily="34" charset="0"/>
            </a:endParaRP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3">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5669017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5437-EF55-D727-9D24-AD6877FD5ADE}"/>
              </a:ext>
            </a:extLst>
          </p:cNvPr>
          <p:cNvSpPr>
            <a:spLocks noGrp="1"/>
          </p:cNvSpPr>
          <p:nvPr>
            <p:ph type="title"/>
          </p:nvPr>
        </p:nvSpPr>
        <p:spPr>
          <a:xfrm>
            <a:off x="768096" y="585216"/>
            <a:ext cx="6013704" cy="1499616"/>
          </a:xfrm>
        </p:spPr>
        <p:txBody>
          <a:bodyPr>
            <a:normAutofit/>
          </a:bodyPr>
          <a:lstStyle/>
          <a:p>
            <a:r>
              <a:rPr lang="en-US" b="1" dirty="0"/>
              <a:t>Recruitment and hiring</a:t>
            </a:r>
            <a:br>
              <a:rPr lang="en-US" b="1" dirty="0"/>
            </a:br>
            <a:endParaRPr lang="en-US" dirty="0"/>
          </a:p>
        </p:txBody>
      </p:sp>
      <p:sp>
        <p:nvSpPr>
          <p:cNvPr id="3" name="Content Placeholder 2">
            <a:extLst>
              <a:ext uri="{FF2B5EF4-FFF2-40B4-BE49-F238E27FC236}">
                <a16:creationId xmlns:a16="http://schemas.microsoft.com/office/drawing/2014/main" id="{F5367F68-91BB-6612-9A8B-E5BEED6B3BAF}"/>
              </a:ext>
            </a:extLst>
          </p:cNvPr>
          <p:cNvSpPr>
            <a:spLocks noGrp="1"/>
          </p:cNvSpPr>
          <p:nvPr>
            <p:ph idx="1"/>
          </p:nvPr>
        </p:nvSpPr>
        <p:spPr>
          <a:xfrm>
            <a:off x="768096" y="2286000"/>
            <a:ext cx="6013703" cy="4023360"/>
          </a:xfrm>
        </p:spPr>
        <p:txBody>
          <a:bodyPr vert="horz" lIns="91440" tIns="45720" rIns="91440" bIns="45720" rtlCol="0">
            <a:normAutofit fontScale="92500" lnSpcReduction="10000"/>
          </a:bodyPr>
          <a:lstStyle/>
          <a:p>
            <a:pPr marL="0" indent="0">
              <a:buNone/>
            </a:pPr>
            <a:r>
              <a:rPr lang="en-US" sz="2400" b="1" u="sng" dirty="0"/>
              <a:t>Recruitment and Hiring Model Policy</a:t>
            </a:r>
          </a:p>
          <a:p>
            <a:pPr marL="0" indent="0">
              <a:buNone/>
            </a:pPr>
            <a:endParaRPr lang="en-US" sz="1000" dirty="0"/>
          </a:p>
          <a:p>
            <a:pPr marL="0" indent="0" algn="just">
              <a:buNone/>
            </a:pPr>
            <a:r>
              <a:rPr lang="en-US" sz="2000" dirty="0"/>
              <a:t>The goal of every law enforcement agency is to recruit and hire qualified individuals while providing equal employment opportunity. Ohio law enforcement agencies should consist of a diverse workforce. Communities with diverse populations should strive to have a diverse work force that reflects the citizens served. </a:t>
            </a:r>
          </a:p>
          <a:p>
            <a:pPr marL="0" indent="0" algn="just">
              <a:buNone/>
            </a:pPr>
            <a:endParaRPr lang="en-US" sz="1000" dirty="0"/>
          </a:p>
          <a:p>
            <a:pPr marL="0" indent="0" algn="just">
              <a:buNone/>
            </a:pPr>
            <a:r>
              <a:rPr lang="en-US" sz="2000" dirty="0"/>
              <a:t>Non-discrimination and equal employment opportunity is the policy. Law enforcement agencies shall provide equal terms and conditions of employment regardless of race, color, religion, sex, sexual orientation, gender identity, age, national origin, veteran status, military status, or disability.</a:t>
            </a:r>
          </a:p>
          <a:p>
            <a:pPr marL="0" indent="0">
              <a:buNone/>
            </a:pPr>
            <a:endParaRPr lang="en-US" u="sng" dirty="0">
              <a:latin typeface="Arial" panose="020B0604020202020204" pitchFamily="34" charset="0"/>
              <a:cs typeface="Arial" panose="020B0604020202020204" pitchFamily="34" charset="0"/>
            </a:endParaRPr>
          </a:p>
          <a:p>
            <a:pPr marL="0" indent="0">
              <a:buNone/>
            </a:pPr>
            <a:endParaRPr lang="en-US" dirty="0"/>
          </a:p>
          <a:p>
            <a:pPr marL="0" indent="0">
              <a:buNone/>
            </a:pPr>
            <a:endParaRPr lang="en-US" dirty="0">
              <a:latin typeface="Calibri" panose="020F0502020204030204" pitchFamily="34" charset="0"/>
            </a:endParaRPr>
          </a:p>
          <a:p>
            <a:endParaRPr lang="en-US" dirty="0">
              <a:latin typeface="Calibri" panose="020F0502020204030204" pitchFamily="34" charset="0"/>
            </a:endParaRPr>
          </a:p>
          <a:p>
            <a:endParaRPr lang="en-US" dirty="0">
              <a:latin typeface="Calibri" panose="020F0502020204030204" pitchFamily="34" charset="0"/>
            </a:endParaRPr>
          </a:p>
          <a:p>
            <a:pPr marL="0" indent="0">
              <a:buNone/>
            </a:pPr>
            <a:endParaRPr lang="en-US" dirty="0"/>
          </a:p>
        </p:txBody>
      </p:sp>
      <p:sp>
        <p:nvSpPr>
          <p:cNvPr id="15" name="Rectangle 14">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1363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POTA PowerPoint Theme (1)">
  <a:themeElements>
    <a:clrScheme name="Custom 33">
      <a:dk1>
        <a:sysClr val="windowText" lastClr="000000"/>
      </a:dk1>
      <a:lt1>
        <a:sysClr val="window" lastClr="FFFFFF"/>
      </a:lt1>
      <a:dk2>
        <a:srgbClr val="1F497D"/>
      </a:dk2>
      <a:lt2>
        <a:srgbClr val="EEECE1"/>
      </a:lt2>
      <a:accent1>
        <a:srgbClr val="002060"/>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c81a4df-36f1-46cf-a686-06862dc644dc" xsi:nil="true"/>
    <lcf76f155ced4ddcb4097134ff3c332f xmlns="08836923-30ca-4c96-8109-3859969b22a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DED0BCE6FF564CB64B928E5DD13FE7" ma:contentTypeVersion="13" ma:contentTypeDescription="Create a new document." ma:contentTypeScope="" ma:versionID="3567712d243dc52dce82b4fc060ab0b6">
  <xsd:schema xmlns:xsd="http://www.w3.org/2001/XMLSchema" xmlns:xs="http://www.w3.org/2001/XMLSchema" xmlns:p="http://schemas.microsoft.com/office/2006/metadata/properties" xmlns:ns2="08836923-30ca-4c96-8109-3859969b22a7" xmlns:ns3="fc81a4df-36f1-46cf-a686-06862dc644dc" targetNamespace="http://schemas.microsoft.com/office/2006/metadata/properties" ma:root="true" ma:fieldsID="735edf6dd572a15c6974422b06972eee" ns2:_="" ns3:_="">
    <xsd:import namespace="08836923-30ca-4c96-8109-3859969b22a7"/>
    <xsd:import namespace="fc81a4df-36f1-46cf-a686-06862dc644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836923-30ca-4c96-8109-3859969b2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234c9c0-dc82-4bd3-8448-fd5c6ce0fb7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c81a4df-36f1-46cf-a686-06862dc644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7a7480b-84d5-4677-9c49-0e90422508b8}" ma:internalName="TaxCatchAll" ma:showField="CatchAllData" ma:web="fc81a4df-36f1-46cf-a686-06862dc644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F35D18-EC44-4BA4-9950-D0A5AD5ADFC3}">
  <ds:schemaRefs>
    <ds:schemaRef ds:uri="http://schemas.microsoft.com/sharepoint/v3/contenttype/forms"/>
  </ds:schemaRefs>
</ds:datastoreItem>
</file>

<file path=customXml/itemProps2.xml><?xml version="1.0" encoding="utf-8"?>
<ds:datastoreItem xmlns:ds="http://schemas.openxmlformats.org/officeDocument/2006/customXml" ds:itemID="{A2289FDC-E8AB-46F0-BCDF-BF4FAD16A247}">
  <ds:schemaRefs>
    <ds:schemaRef ds:uri="http://purl.org/dc/terms/"/>
    <ds:schemaRef ds:uri="http://schemas.microsoft.com/office/2006/documentManagement/types"/>
    <ds:schemaRef ds:uri="http://schemas.openxmlformats.org/package/2006/metadata/core-properties"/>
    <ds:schemaRef ds:uri="http://purl.org/dc/dcmitype/"/>
    <ds:schemaRef ds:uri="http://purl.org/dc/elements/1.1/"/>
    <ds:schemaRef ds:uri="08836923-30ca-4c96-8109-3859969b22a7"/>
    <ds:schemaRef ds:uri="http://schemas.microsoft.com/office/infopath/2007/PartnerControls"/>
    <ds:schemaRef ds:uri="fc81a4df-36f1-46cf-a686-06862dc644d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7C1B19A-B80D-45C9-8C27-76E663B543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836923-30ca-4c96-8109-3859969b22a7"/>
    <ds:schemaRef ds:uri="fc81a4df-36f1-46cf-a686-06862dc644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15448</TotalTime>
  <Words>5038</Words>
  <Application>Microsoft Office PowerPoint</Application>
  <PresentationFormat>On-screen Show (4:3)</PresentationFormat>
  <Paragraphs>571</Paragraphs>
  <Slides>59</Slides>
  <Notes>57</Notes>
  <HiddenSlides>1</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59</vt:i4>
      </vt:variant>
    </vt:vector>
  </HeadingPairs>
  <TitlesOfParts>
    <vt:vector size="72" baseType="lpstr">
      <vt:lpstr>Arial</vt:lpstr>
      <vt:lpstr>Calibri</vt:lpstr>
      <vt:lpstr>cambria</vt:lpstr>
      <vt:lpstr>Franklin Gothic Book</vt:lpstr>
      <vt:lpstr>Franklin Gothic Medium</vt:lpstr>
      <vt:lpstr>Myriad Pro</vt:lpstr>
      <vt:lpstr>Times New Roman</vt:lpstr>
      <vt:lpstr>Tw Cen MT</vt:lpstr>
      <vt:lpstr>Tw Cen MT Condensed</vt:lpstr>
      <vt:lpstr>Wingdings 3</vt:lpstr>
      <vt:lpstr>OPOTA PowerPoint Theme (1)</vt:lpstr>
      <vt:lpstr>Integral</vt:lpstr>
      <vt:lpstr>Integral</vt:lpstr>
      <vt:lpstr>PowerPoint Presentation</vt:lpstr>
      <vt:lpstr>Learning  Objectives</vt:lpstr>
      <vt:lpstr>Recruitment and hiring</vt:lpstr>
      <vt:lpstr>Recruitment and hiring</vt:lpstr>
      <vt:lpstr>Recruitment and  hiring</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Recruitment and hiring </vt:lpstr>
      <vt:lpstr>For more information on the Ohio Collaborative or other OCJS Law enforcement initiatives, contact  Ed Burkhammer Director of LE services Office of criminal justice services edburkhammer@dps.ohio.gov  or visit https://ocjs.ohio.gov/law-enforcement-services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Hoeppner</dc:creator>
  <cp:lastModifiedBy>Wesseler, Phillip</cp:lastModifiedBy>
  <cp:revision>531</cp:revision>
  <cp:lastPrinted>2022-09-14T14:29:51Z</cp:lastPrinted>
  <dcterms:created xsi:type="dcterms:W3CDTF">2015-12-11T21:56:45Z</dcterms:created>
  <dcterms:modified xsi:type="dcterms:W3CDTF">2023-04-26T15:11:38Z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0x01010090DED0BCE6FF564CB64B928E5DD13FE7</vt:lpwstr>
  </property>
  <property fmtid="{D5CDD505-2E9C-101B-9397-08002B2CF9AE}" pid="3" name="MediaServiceImageTags">
    <vt:lpwstr/>
  </property>
</Properties>
</file>