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756" r:id="rId5"/>
  </p:sldMasterIdLst>
  <p:notesMasterIdLst>
    <p:notesMasterId r:id="rId53"/>
  </p:notesMasterIdLst>
  <p:sldIdLst>
    <p:sldId id="385" r:id="rId6"/>
    <p:sldId id="390" r:id="rId7"/>
    <p:sldId id="650" r:id="rId8"/>
    <p:sldId id="639" r:id="rId9"/>
    <p:sldId id="515" r:id="rId10"/>
    <p:sldId id="642" r:id="rId11"/>
    <p:sldId id="643" r:id="rId12"/>
    <p:sldId id="693" r:id="rId13"/>
    <p:sldId id="716" r:id="rId14"/>
    <p:sldId id="717" r:id="rId15"/>
    <p:sldId id="644" r:id="rId16"/>
    <p:sldId id="694" r:id="rId17"/>
    <p:sldId id="676" r:id="rId18"/>
    <p:sldId id="718" r:id="rId19"/>
    <p:sldId id="695" r:id="rId20"/>
    <p:sldId id="698" r:id="rId21"/>
    <p:sldId id="721" r:id="rId22"/>
    <p:sldId id="722" r:id="rId23"/>
    <p:sldId id="723" r:id="rId24"/>
    <p:sldId id="724" r:id="rId25"/>
    <p:sldId id="725" r:id="rId26"/>
    <p:sldId id="726" r:id="rId27"/>
    <p:sldId id="727" r:id="rId28"/>
    <p:sldId id="728" r:id="rId29"/>
    <p:sldId id="729" r:id="rId30"/>
    <p:sldId id="730" r:id="rId31"/>
    <p:sldId id="731" r:id="rId32"/>
    <p:sldId id="732" r:id="rId33"/>
    <p:sldId id="733" r:id="rId34"/>
    <p:sldId id="734" r:id="rId35"/>
    <p:sldId id="735" r:id="rId36"/>
    <p:sldId id="736" r:id="rId37"/>
    <p:sldId id="737" r:id="rId38"/>
    <p:sldId id="748" r:id="rId39"/>
    <p:sldId id="738" r:id="rId40"/>
    <p:sldId id="739" r:id="rId41"/>
    <p:sldId id="740" r:id="rId42"/>
    <p:sldId id="741" r:id="rId43"/>
    <p:sldId id="742" r:id="rId44"/>
    <p:sldId id="749" r:id="rId45"/>
    <p:sldId id="743" r:id="rId46"/>
    <p:sldId id="747" r:id="rId47"/>
    <p:sldId id="744" r:id="rId48"/>
    <p:sldId id="745" r:id="rId49"/>
    <p:sldId id="746" r:id="rId50"/>
    <p:sldId id="750" r:id="rId51"/>
    <p:sldId id="751" r:id="rId5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Thomas" initials="ST"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49"/>
    <a:srgbClr val="002060"/>
    <a:srgbClr val="001026"/>
    <a:srgbClr val="CC00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CF91AD-F092-A648-27E8-0370CBE1AAD5}" v="155" dt="2023-04-24T13:09:31.7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4094" autoAdjust="0"/>
  </p:normalViewPr>
  <p:slideViewPr>
    <p:cSldViewPr snapToGrid="0">
      <p:cViewPr varScale="1">
        <p:scale>
          <a:sx n="96" d="100"/>
          <a:sy n="96" d="100"/>
        </p:scale>
        <p:origin x="1956" y="78"/>
      </p:cViewPr>
      <p:guideLst>
        <p:guide orient="horz" pos="2160"/>
        <p:guide pos="2880"/>
      </p:guideLst>
    </p:cSldViewPr>
  </p:slideViewPr>
  <p:notesTextViewPr>
    <p:cViewPr>
      <p:scale>
        <a:sx n="1" d="1"/>
        <a:sy n="1" d="1"/>
      </p:scale>
      <p:origin x="0" y="0"/>
    </p:cViewPr>
  </p:notesTextViewPr>
  <p:sorterViewPr>
    <p:cViewPr>
      <p:scale>
        <a:sx n="100" d="100"/>
        <a:sy n="100" d="100"/>
      </p:scale>
      <p:origin x="0" y="88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B8FB96-F529-4703-A10B-2E0C0610E154}" type="doc">
      <dgm:prSet loTypeId="urn:microsoft.com/office/officeart/2008/layout/LinedList" loCatId="list" qsTypeId="urn:microsoft.com/office/officeart/2005/8/quickstyle/simple1" qsCatId="simple" csTypeId="urn:microsoft.com/office/officeart/2005/8/colors/accent0_1" csCatId="mainScheme" phldr="1"/>
      <dgm:spPr/>
      <dgm:t>
        <a:bodyPr/>
        <a:lstStyle/>
        <a:p>
          <a:endParaRPr lang="en-US"/>
        </a:p>
      </dgm:t>
    </dgm:pt>
    <dgm:pt modelId="{EFBC6A99-AE18-486D-8B22-297E104BD21E}">
      <dgm:prSet/>
      <dgm:spPr/>
      <dgm:t>
        <a:bodyPr/>
        <a:lstStyle/>
        <a:p>
          <a:r>
            <a:rPr lang="en-US" b="1" i="0" baseline="0" dirty="0">
              <a:solidFill>
                <a:srgbClr val="002049"/>
              </a:solidFill>
            </a:rPr>
            <a:t>Ohio Collaborative Standard</a:t>
          </a:r>
          <a:endParaRPr lang="en-US" dirty="0">
            <a:solidFill>
              <a:srgbClr val="002049"/>
            </a:solidFill>
          </a:endParaRPr>
        </a:p>
      </dgm:t>
    </dgm:pt>
    <dgm:pt modelId="{EB6306FD-7EB1-4B76-A63A-9FE2F6124AAA}" type="parTrans" cxnId="{C466A840-9B12-4A4C-9067-C61CFB83B5F2}">
      <dgm:prSet/>
      <dgm:spPr/>
      <dgm:t>
        <a:bodyPr/>
        <a:lstStyle/>
        <a:p>
          <a:endParaRPr lang="en-US"/>
        </a:p>
      </dgm:t>
    </dgm:pt>
    <dgm:pt modelId="{61BFCFC1-E34D-4857-B702-D588D096AD68}" type="sibTrans" cxnId="{C466A840-9B12-4A4C-9067-C61CFB83B5F2}">
      <dgm:prSet/>
      <dgm:spPr/>
      <dgm:t>
        <a:bodyPr/>
        <a:lstStyle/>
        <a:p>
          <a:endParaRPr lang="en-US"/>
        </a:p>
      </dgm:t>
    </dgm:pt>
    <dgm:pt modelId="{3ADB58F7-1891-40BA-82FF-BE0B38FDF5BC}">
      <dgm:prSet/>
      <dgm:spPr/>
      <dgm:t>
        <a:bodyPr/>
        <a:lstStyle/>
        <a:p>
          <a:r>
            <a:rPr lang="en-US" b="1" dirty="0">
              <a:solidFill>
                <a:srgbClr val="002049"/>
              </a:solidFill>
              <a:latin typeface="+mn-lt"/>
            </a:rPr>
            <a:t>Vehicular Pursuit</a:t>
          </a:r>
        </a:p>
      </dgm:t>
    </dgm:pt>
    <dgm:pt modelId="{14002C86-3E42-479C-8F15-28CBEA285D13}" type="parTrans" cxnId="{22EA791A-9340-4800-807D-72F192AF8A81}">
      <dgm:prSet/>
      <dgm:spPr/>
      <dgm:t>
        <a:bodyPr/>
        <a:lstStyle/>
        <a:p>
          <a:endParaRPr lang="en-US"/>
        </a:p>
      </dgm:t>
    </dgm:pt>
    <dgm:pt modelId="{1D5E54E7-3DEE-49B1-9E66-AF0351FC93B9}" type="sibTrans" cxnId="{22EA791A-9340-4800-807D-72F192AF8A81}">
      <dgm:prSet/>
      <dgm:spPr/>
      <dgm:t>
        <a:bodyPr/>
        <a:lstStyle/>
        <a:p>
          <a:endParaRPr lang="en-US"/>
        </a:p>
      </dgm:t>
    </dgm:pt>
    <dgm:pt modelId="{661403C1-E15D-4534-90D0-C2FEE3A9869A}" type="pres">
      <dgm:prSet presAssocID="{78B8FB96-F529-4703-A10B-2E0C0610E154}" presName="vert0" presStyleCnt="0">
        <dgm:presLayoutVars>
          <dgm:dir/>
          <dgm:animOne val="branch"/>
          <dgm:animLvl val="lvl"/>
        </dgm:presLayoutVars>
      </dgm:prSet>
      <dgm:spPr/>
    </dgm:pt>
    <dgm:pt modelId="{732B77AB-3BC9-45A6-BE5C-96547672A463}" type="pres">
      <dgm:prSet presAssocID="{EFBC6A99-AE18-486D-8B22-297E104BD21E}" presName="thickLine" presStyleLbl="alignNode1" presStyleIdx="0" presStyleCnt="2"/>
      <dgm:spPr/>
    </dgm:pt>
    <dgm:pt modelId="{E40FE2C3-FC74-4E67-9C52-B536268A9547}" type="pres">
      <dgm:prSet presAssocID="{EFBC6A99-AE18-486D-8B22-297E104BD21E}" presName="horz1" presStyleCnt="0"/>
      <dgm:spPr/>
    </dgm:pt>
    <dgm:pt modelId="{22C58D34-BB5A-408B-8A32-8CB36B5E262C}" type="pres">
      <dgm:prSet presAssocID="{EFBC6A99-AE18-486D-8B22-297E104BD21E}" presName="tx1" presStyleLbl="revTx" presStyleIdx="0" presStyleCnt="2"/>
      <dgm:spPr/>
    </dgm:pt>
    <dgm:pt modelId="{36316159-8D7A-48A9-8031-FAB2F7B12C05}" type="pres">
      <dgm:prSet presAssocID="{EFBC6A99-AE18-486D-8B22-297E104BD21E}" presName="vert1" presStyleCnt="0"/>
      <dgm:spPr/>
    </dgm:pt>
    <dgm:pt modelId="{8E173193-334A-4902-ADBE-9EC3422CC7E1}" type="pres">
      <dgm:prSet presAssocID="{3ADB58F7-1891-40BA-82FF-BE0B38FDF5BC}" presName="thickLine" presStyleLbl="alignNode1" presStyleIdx="1" presStyleCnt="2"/>
      <dgm:spPr/>
    </dgm:pt>
    <dgm:pt modelId="{E4616937-2F5C-4439-92D3-3830FFFD3575}" type="pres">
      <dgm:prSet presAssocID="{3ADB58F7-1891-40BA-82FF-BE0B38FDF5BC}" presName="horz1" presStyleCnt="0"/>
      <dgm:spPr/>
    </dgm:pt>
    <dgm:pt modelId="{6A3C249E-ED80-428D-80A3-2FAC9F473D7B}" type="pres">
      <dgm:prSet presAssocID="{3ADB58F7-1891-40BA-82FF-BE0B38FDF5BC}" presName="tx1" presStyleLbl="revTx" presStyleIdx="1" presStyleCnt="2"/>
      <dgm:spPr/>
    </dgm:pt>
    <dgm:pt modelId="{7AD2467A-7252-4FF3-9E5D-8662E53DA460}" type="pres">
      <dgm:prSet presAssocID="{3ADB58F7-1891-40BA-82FF-BE0B38FDF5BC}" presName="vert1" presStyleCnt="0"/>
      <dgm:spPr/>
    </dgm:pt>
  </dgm:ptLst>
  <dgm:cxnLst>
    <dgm:cxn modelId="{DD984A12-40D1-47BC-844D-37F54C46D584}" type="presOf" srcId="{3ADB58F7-1891-40BA-82FF-BE0B38FDF5BC}" destId="{6A3C249E-ED80-428D-80A3-2FAC9F473D7B}" srcOrd="0" destOrd="0" presId="urn:microsoft.com/office/officeart/2008/layout/LinedList"/>
    <dgm:cxn modelId="{22EA791A-9340-4800-807D-72F192AF8A81}" srcId="{78B8FB96-F529-4703-A10B-2E0C0610E154}" destId="{3ADB58F7-1891-40BA-82FF-BE0B38FDF5BC}" srcOrd="1" destOrd="0" parTransId="{14002C86-3E42-479C-8F15-28CBEA285D13}" sibTransId="{1D5E54E7-3DEE-49B1-9E66-AF0351FC93B9}"/>
    <dgm:cxn modelId="{C466A840-9B12-4A4C-9067-C61CFB83B5F2}" srcId="{78B8FB96-F529-4703-A10B-2E0C0610E154}" destId="{EFBC6A99-AE18-486D-8B22-297E104BD21E}" srcOrd="0" destOrd="0" parTransId="{EB6306FD-7EB1-4B76-A63A-9FE2F6124AAA}" sibTransId="{61BFCFC1-E34D-4857-B702-D588D096AD68}"/>
    <dgm:cxn modelId="{5AD48A53-C4B5-40B1-A38B-E78D3EB387D5}" type="presOf" srcId="{78B8FB96-F529-4703-A10B-2E0C0610E154}" destId="{661403C1-E15D-4534-90D0-C2FEE3A9869A}" srcOrd="0" destOrd="0" presId="urn:microsoft.com/office/officeart/2008/layout/LinedList"/>
    <dgm:cxn modelId="{EFECE17C-CDFC-4BAD-B40D-E39D196D64BE}" type="presOf" srcId="{EFBC6A99-AE18-486D-8B22-297E104BD21E}" destId="{22C58D34-BB5A-408B-8A32-8CB36B5E262C}" srcOrd="0" destOrd="0" presId="urn:microsoft.com/office/officeart/2008/layout/LinedList"/>
    <dgm:cxn modelId="{6B99421B-7772-4F80-9B2D-EEB79F3FD0B5}" type="presParOf" srcId="{661403C1-E15D-4534-90D0-C2FEE3A9869A}" destId="{732B77AB-3BC9-45A6-BE5C-96547672A463}" srcOrd="0" destOrd="0" presId="urn:microsoft.com/office/officeart/2008/layout/LinedList"/>
    <dgm:cxn modelId="{5EB9583E-DA1E-4CD4-94C0-2D591D23E59E}" type="presParOf" srcId="{661403C1-E15D-4534-90D0-C2FEE3A9869A}" destId="{E40FE2C3-FC74-4E67-9C52-B536268A9547}" srcOrd="1" destOrd="0" presId="urn:microsoft.com/office/officeart/2008/layout/LinedList"/>
    <dgm:cxn modelId="{AE129A83-1209-4682-81D4-590419510370}" type="presParOf" srcId="{E40FE2C3-FC74-4E67-9C52-B536268A9547}" destId="{22C58D34-BB5A-408B-8A32-8CB36B5E262C}" srcOrd="0" destOrd="0" presId="urn:microsoft.com/office/officeart/2008/layout/LinedList"/>
    <dgm:cxn modelId="{F8DE539F-0B0C-46BD-BABA-4A4BCE6F9E9D}" type="presParOf" srcId="{E40FE2C3-FC74-4E67-9C52-B536268A9547}" destId="{36316159-8D7A-48A9-8031-FAB2F7B12C05}" srcOrd="1" destOrd="0" presId="urn:microsoft.com/office/officeart/2008/layout/LinedList"/>
    <dgm:cxn modelId="{38116A4D-C4E6-427C-8761-B8CD90197506}" type="presParOf" srcId="{661403C1-E15D-4534-90D0-C2FEE3A9869A}" destId="{8E173193-334A-4902-ADBE-9EC3422CC7E1}" srcOrd="2" destOrd="0" presId="urn:microsoft.com/office/officeart/2008/layout/LinedList"/>
    <dgm:cxn modelId="{B2E4CB2D-29AC-4421-AF91-269272A05850}" type="presParOf" srcId="{661403C1-E15D-4534-90D0-C2FEE3A9869A}" destId="{E4616937-2F5C-4439-92D3-3830FFFD3575}" srcOrd="3" destOrd="0" presId="urn:microsoft.com/office/officeart/2008/layout/LinedList"/>
    <dgm:cxn modelId="{E96D9CA6-9163-4742-9513-ABACDCFADDEE}" type="presParOf" srcId="{E4616937-2F5C-4439-92D3-3830FFFD3575}" destId="{6A3C249E-ED80-428D-80A3-2FAC9F473D7B}" srcOrd="0" destOrd="0" presId="urn:microsoft.com/office/officeart/2008/layout/LinedList"/>
    <dgm:cxn modelId="{2F93FD29-F55E-4179-AFC7-91A2AF84D9A7}" type="presParOf" srcId="{E4616937-2F5C-4439-92D3-3830FFFD3575}" destId="{7AD2467A-7252-4FF3-9E5D-8662E53DA46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147DA7-E3C9-4474-8F9D-D36F6496D25C}"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B6E311E-A8CA-4825-97C9-19B9ACCD806A}">
      <dgm:prSet/>
      <dgm:spPr/>
      <dgm:t>
        <a:bodyPr/>
        <a:lstStyle/>
        <a:p>
          <a:r>
            <a:rPr lang="en-US" b="1" dirty="0">
              <a:solidFill>
                <a:schemeClr val="bg1"/>
              </a:solidFill>
            </a:rPr>
            <a:t>Learning Objectives Vehicular Pursuit Standard:</a:t>
          </a:r>
        </a:p>
      </dgm:t>
    </dgm:pt>
    <dgm:pt modelId="{A56DDE07-FEE2-43F1-8E07-B1321074DC93}" type="parTrans" cxnId="{568FC66E-A58F-4F5E-B395-FB999F32E5BA}">
      <dgm:prSet/>
      <dgm:spPr/>
      <dgm:t>
        <a:bodyPr/>
        <a:lstStyle/>
        <a:p>
          <a:endParaRPr lang="en-US"/>
        </a:p>
      </dgm:t>
    </dgm:pt>
    <dgm:pt modelId="{10A1A512-A11C-4EB5-B34D-56A5E1CA011F}" type="sibTrans" cxnId="{568FC66E-A58F-4F5E-B395-FB999F32E5BA}">
      <dgm:prSet/>
      <dgm:spPr/>
      <dgm:t>
        <a:bodyPr/>
        <a:lstStyle/>
        <a:p>
          <a:endParaRPr lang="en-US"/>
        </a:p>
      </dgm:t>
    </dgm:pt>
    <dgm:pt modelId="{A409AE75-15F5-423F-A44C-14822B7ADEEA}">
      <dgm:prSet/>
      <dgm:spPr/>
      <dgm:t>
        <a:bodyPr/>
        <a:lstStyle/>
        <a:p>
          <a:r>
            <a:rPr lang="en-US" dirty="0"/>
            <a:t>Purpose</a:t>
          </a:r>
        </a:p>
      </dgm:t>
    </dgm:pt>
    <dgm:pt modelId="{94BCB64C-62B2-4D9A-8484-B6C72A23BF70}" type="parTrans" cxnId="{CFEFBCD7-5058-42A1-9EED-95AC1D0ED328}">
      <dgm:prSet/>
      <dgm:spPr/>
      <dgm:t>
        <a:bodyPr/>
        <a:lstStyle/>
        <a:p>
          <a:endParaRPr lang="en-US"/>
        </a:p>
      </dgm:t>
    </dgm:pt>
    <dgm:pt modelId="{621003C8-05D5-44AF-9CF5-1D02C741C82C}" type="sibTrans" cxnId="{CFEFBCD7-5058-42A1-9EED-95AC1D0ED328}">
      <dgm:prSet/>
      <dgm:spPr/>
      <dgm:t>
        <a:bodyPr/>
        <a:lstStyle/>
        <a:p>
          <a:endParaRPr lang="en-US"/>
        </a:p>
      </dgm:t>
    </dgm:pt>
    <dgm:pt modelId="{D365D3A8-6C44-4309-8362-56171AA2B101}">
      <dgm:prSet/>
      <dgm:spPr/>
      <dgm:t>
        <a:bodyPr/>
        <a:lstStyle/>
        <a:p>
          <a:r>
            <a:rPr lang="en-US" dirty="0"/>
            <a:t>Standard</a:t>
          </a:r>
        </a:p>
      </dgm:t>
    </dgm:pt>
    <dgm:pt modelId="{7497C917-FDB7-4997-BB5C-F8C517750E0D}" type="parTrans" cxnId="{39CC494F-8082-4763-AD7F-A3AFEE56FC5A}">
      <dgm:prSet/>
      <dgm:spPr/>
      <dgm:t>
        <a:bodyPr/>
        <a:lstStyle/>
        <a:p>
          <a:endParaRPr lang="en-US"/>
        </a:p>
      </dgm:t>
    </dgm:pt>
    <dgm:pt modelId="{B429FA96-D2B8-4079-8993-866A30D05AA5}" type="sibTrans" cxnId="{39CC494F-8082-4763-AD7F-A3AFEE56FC5A}">
      <dgm:prSet/>
      <dgm:spPr/>
      <dgm:t>
        <a:bodyPr/>
        <a:lstStyle/>
        <a:p>
          <a:endParaRPr lang="en-US"/>
        </a:p>
      </dgm:t>
    </dgm:pt>
    <dgm:pt modelId="{AC7412EE-3974-4A83-A99C-C31A3ED20208}">
      <dgm:prSet/>
      <dgm:spPr/>
      <dgm:t>
        <a:bodyPr/>
        <a:lstStyle/>
        <a:p>
          <a:r>
            <a:rPr lang="en-US" dirty="0"/>
            <a:t>Commentary</a:t>
          </a:r>
        </a:p>
      </dgm:t>
    </dgm:pt>
    <dgm:pt modelId="{24739FF1-F30D-437B-850A-058C62AC16F0}" type="parTrans" cxnId="{C81A946C-3583-478F-8D65-06D86B6D1134}">
      <dgm:prSet/>
      <dgm:spPr/>
      <dgm:t>
        <a:bodyPr/>
        <a:lstStyle/>
        <a:p>
          <a:endParaRPr lang="en-US"/>
        </a:p>
      </dgm:t>
    </dgm:pt>
    <dgm:pt modelId="{EA460152-7C63-411D-AC2F-92AFF025081C}" type="sibTrans" cxnId="{C81A946C-3583-478F-8D65-06D86B6D1134}">
      <dgm:prSet/>
      <dgm:spPr/>
      <dgm:t>
        <a:bodyPr/>
        <a:lstStyle/>
        <a:p>
          <a:endParaRPr lang="en-US"/>
        </a:p>
      </dgm:t>
    </dgm:pt>
    <dgm:pt modelId="{9125E010-B531-44FB-B495-122FD92E1D90}">
      <dgm:prSet/>
      <dgm:spPr/>
      <dgm:t>
        <a:bodyPr/>
        <a:lstStyle/>
        <a:p>
          <a:r>
            <a:rPr lang="en-US" dirty="0"/>
            <a:t>Model Policy</a:t>
          </a:r>
        </a:p>
      </dgm:t>
    </dgm:pt>
    <dgm:pt modelId="{AC0F1B37-8779-4681-834F-C1D13A8B4430}" type="parTrans" cxnId="{73FD1AC8-2C45-44EB-ABCD-1B21E6344CC2}">
      <dgm:prSet/>
      <dgm:spPr/>
      <dgm:t>
        <a:bodyPr/>
        <a:lstStyle/>
        <a:p>
          <a:endParaRPr lang="en-US"/>
        </a:p>
      </dgm:t>
    </dgm:pt>
    <dgm:pt modelId="{D9DEEE43-B7C3-4B70-A175-A962CFDEDF00}" type="sibTrans" cxnId="{73FD1AC8-2C45-44EB-ABCD-1B21E6344CC2}">
      <dgm:prSet/>
      <dgm:spPr/>
      <dgm:t>
        <a:bodyPr/>
        <a:lstStyle/>
        <a:p>
          <a:endParaRPr lang="en-US"/>
        </a:p>
      </dgm:t>
    </dgm:pt>
    <dgm:pt modelId="{23AE60CE-C68A-4F39-B474-B761C0F44B96}">
      <dgm:prSet/>
      <dgm:spPr/>
      <dgm:t>
        <a:bodyPr/>
        <a:lstStyle/>
        <a:p>
          <a:r>
            <a:rPr lang="en-US" dirty="0"/>
            <a:t>Compliance</a:t>
          </a:r>
        </a:p>
      </dgm:t>
    </dgm:pt>
    <dgm:pt modelId="{9A356926-A4DE-4566-9AD5-C1D9BBBF323A}" type="parTrans" cxnId="{2BCEDF8F-BB04-42DB-8E22-B1E8C6BBD288}">
      <dgm:prSet/>
      <dgm:spPr/>
      <dgm:t>
        <a:bodyPr/>
        <a:lstStyle/>
        <a:p>
          <a:endParaRPr lang="en-US"/>
        </a:p>
      </dgm:t>
    </dgm:pt>
    <dgm:pt modelId="{22BFF65C-4894-43A7-BBF0-4CCB017FE5EA}" type="sibTrans" cxnId="{2BCEDF8F-BB04-42DB-8E22-B1E8C6BBD288}">
      <dgm:prSet/>
      <dgm:spPr/>
      <dgm:t>
        <a:bodyPr/>
        <a:lstStyle/>
        <a:p>
          <a:endParaRPr lang="en-US"/>
        </a:p>
      </dgm:t>
    </dgm:pt>
    <dgm:pt modelId="{479F81C1-46AE-4C1C-97FE-A3D727C66BA7}" type="pres">
      <dgm:prSet presAssocID="{99147DA7-E3C9-4474-8F9D-D36F6496D25C}" presName="vert0" presStyleCnt="0">
        <dgm:presLayoutVars>
          <dgm:dir/>
          <dgm:animOne val="branch"/>
          <dgm:animLvl val="lvl"/>
        </dgm:presLayoutVars>
      </dgm:prSet>
      <dgm:spPr/>
    </dgm:pt>
    <dgm:pt modelId="{D914B9D0-8335-453A-AE9A-881E98061A95}" type="pres">
      <dgm:prSet presAssocID="{DB6E311E-A8CA-4825-97C9-19B9ACCD806A}" presName="thickLine" presStyleLbl="alignNode1" presStyleIdx="0" presStyleCnt="6"/>
      <dgm:spPr/>
    </dgm:pt>
    <dgm:pt modelId="{8BD6CA89-5F64-43AC-B931-DE4EA4A38D21}" type="pres">
      <dgm:prSet presAssocID="{DB6E311E-A8CA-4825-97C9-19B9ACCD806A}" presName="horz1" presStyleCnt="0"/>
      <dgm:spPr/>
    </dgm:pt>
    <dgm:pt modelId="{D0D2A313-0B62-4E22-B2B7-9A0A6569CE1E}" type="pres">
      <dgm:prSet presAssocID="{DB6E311E-A8CA-4825-97C9-19B9ACCD806A}" presName="tx1" presStyleLbl="revTx" presStyleIdx="0" presStyleCnt="6"/>
      <dgm:spPr/>
    </dgm:pt>
    <dgm:pt modelId="{A50CB966-39C2-4046-BBB2-446857D39E7F}" type="pres">
      <dgm:prSet presAssocID="{DB6E311E-A8CA-4825-97C9-19B9ACCD806A}" presName="vert1" presStyleCnt="0"/>
      <dgm:spPr/>
    </dgm:pt>
    <dgm:pt modelId="{D5E7DBDC-1CDD-4BF3-B525-BFCDCA1252DA}" type="pres">
      <dgm:prSet presAssocID="{A409AE75-15F5-423F-A44C-14822B7ADEEA}" presName="thickLine" presStyleLbl="alignNode1" presStyleIdx="1" presStyleCnt="6"/>
      <dgm:spPr/>
    </dgm:pt>
    <dgm:pt modelId="{DA1AF830-C267-4896-9B79-3F4E58CDD50D}" type="pres">
      <dgm:prSet presAssocID="{A409AE75-15F5-423F-A44C-14822B7ADEEA}" presName="horz1" presStyleCnt="0"/>
      <dgm:spPr/>
    </dgm:pt>
    <dgm:pt modelId="{7B7814B7-1374-46AA-8E02-84F81E9E097E}" type="pres">
      <dgm:prSet presAssocID="{A409AE75-15F5-423F-A44C-14822B7ADEEA}" presName="tx1" presStyleLbl="revTx" presStyleIdx="1" presStyleCnt="6"/>
      <dgm:spPr/>
    </dgm:pt>
    <dgm:pt modelId="{A1AD3B89-F2FA-48D6-A5D4-1073604B6489}" type="pres">
      <dgm:prSet presAssocID="{A409AE75-15F5-423F-A44C-14822B7ADEEA}" presName="vert1" presStyleCnt="0"/>
      <dgm:spPr/>
    </dgm:pt>
    <dgm:pt modelId="{C08E320A-C364-4D70-B090-56FA9A974C2B}" type="pres">
      <dgm:prSet presAssocID="{D365D3A8-6C44-4309-8362-56171AA2B101}" presName="thickLine" presStyleLbl="alignNode1" presStyleIdx="2" presStyleCnt="6"/>
      <dgm:spPr/>
    </dgm:pt>
    <dgm:pt modelId="{F7E02393-3609-40E1-8CC1-14EF98018584}" type="pres">
      <dgm:prSet presAssocID="{D365D3A8-6C44-4309-8362-56171AA2B101}" presName="horz1" presStyleCnt="0"/>
      <dgm:spPr/>
    </dgm:pt>
    <dgm:pt modelId="{B00C53B6-BD8C-4557-B1A0-F28B440A494F}" type="pres">
      <dgm:prSet presAssocID="{D365D3A8-6C44-4309-8362-56171AA2B101}" presName="tx1" presStyleLbl="revTx" presStyleIdx="2" presStyleCnt="6"/>
      <dgm:spPr/>
    </dgm:pt>
    <dgm:pt modelId="{8613AFAB-98C7-41FA-80E4-B894601B8647}" type="pres">
      <dgm:prSet presAssocID="{D365D3A8-6C44-4309-8362-56171AA2B101}" presName="vert1" presStyleCnt="0"/>
      <dgm:spPr/>
    </dgm:pt>
    <dgm:pt modelId="{70A19963-7E12-476F-A61F-9CC4005CFA42}" type="pres">
      <dgm:prSet presAssocID="{AC7412EE-3974-4A83-A99C-C31A3ED20208}" presName="thickLine" presStyleLbl="alignNode1" presStyleIdx="3" presStyleCnt="6"/>
      <dgm:spPr/>
    </dgm:pt>
    <dgm:pt modelId="{C3BA134A-F74B-442E-AE18-9DAC524292D3}" type="pres">
      <dgm:prSet presAssocID="{AC7412EE-3974-4A83-A99C-C31A3ED20208}" presName="horz1" presStyleCnt="0"/>
      <dgm:spPr/>
    </dgm:pt>
    <dgm:pt modelId="{3D9DE8F5-D296-42C5-9DE3-316E6ACD12BF}" type="pres">
      <dgm:prSet presAssocID="{AC7412EE-3974-4A83-A99C-C31A3ED20208}" presName="tx1" presStyleLbl="revTx" presStyleIdx="3" presStyleCnt="6"/>
      <dgm:spPr/>
    </dgm:pt>
    <dgm:pt modelId="{6A5E99F2-EB41-4806-BD63-38166E45ECB4}" type="pres">
      <dgm:prSet presAssocID="{AC7412EE-3974-4A83-A99C-C31A3ED20208}" presName="vert1" presStyleCnt="0"/>
      <dgm:spPr/>
    </dgm:pt>
    <dgm:pt modelId="{573EFF79-976E-4F0B-8F44-B8437F96A6A1}" type="pres">
      <dgm:prSet presAssocID="{9125E010-B531-44FB-B495-122FD92E1D90}" presName="thickLine" presStyleLbl="alignNode1" presStyleIdx="4" presStyleCnt="6"/>
      <dgm:spPr/>
    </dgm:pt>
    <dgm:pt modelId="{C507EEF3-89FF-4C24-BE52-18CF1752F421}" type="pres">
      <dgm:prSet presAssocID="{9125E010-B531-44FB-B495-122FD92E1D90}" presName="horz1" presStyleCnt="0"/>
      <dgm:spPr/>
    </dgm:pt>
    <dgm:pt modelId="{70E6E86B-C216-41E1-ADF5-B44E7CCF6046}" type="pres">
      <dgm:prSet presAssocID="{9125E010-B531-44FB-B495-122FD92E1D90}" presName="tx1" presStyleLbl="revTx" presStyleIdx="4" presStyleCnt="6"/>
      <dgm:spPr/>
    </dgm:pt>
    <dgm:pt modelId="{5D4C83E8-3992-4A86-A454-068F9D5A389B}" type="pres">
      <dgm:prSet presAssocID="{9125E010-B531-44FB-B495-122FD92E1D90}" presName="vert1" presStyleCnt="0"/>
      <dgm:spPr/>
    </dgm:pt>
    <dgm:pt modelId="{4CF0FE05-EA18-4FE2-8CE9-CA22CC83CC12}" type="pres">
      <dgm:prSet presAssocID="{23AE60CE-C68A-4F39-B474-B761C0F44B96}" presName="thickLine" presStyleLbl="alignNode1" presStyleIdx="5" presStyleCnt="6"/>
      <dgm:spPr/>
    </dgm:pt>
    <dgm:pt modelId="{32A82531-D7DC-4414-8D35-AD7408A0FD3C}" type="pres">
      <dgm:prSet presAssocID="{23AE60CE-C68A-4F39-B474-B761C0F44B96}" presName="horz1" presStyleCnt="0"/>
      <dgm:spPr/>
    </dgm:pt>
    <dgm:pt modelId="{013F58CD-9928-4DC3-8B33-8A073770748F}" type="pres">
      <dgm:prSet presAssocID="{23AE60CE-C68A-4F39-B474-B761C0F44B96}" presName="tx1" presStyleLbl="revTx" presStyleIdx="5" presStyleCnt="6"/>
      <dgm:spPr/>
    </dgm:pt>
    <dgm:pt modelId="{1AE35056-F7BD-414E-A109-CFF643D119BA}" type="pres">
      <dgm:prSet presAssocID="{23AE60CE-C68A-4F39-B474-B761C0F44B96}" presName="vert1" presStyleCnt="0"/>
      <dgm:spPr/>
    </dgm:pt>
  </dgm:ptLst>
  <dgm:cxnLst>
    <dgm:cxn modelId="{82AF0A13-8235-4799-A345-FD0E2F0866F8}" type="presOf" srcId="{A409AE75-15F5-423F-A44C-14822B7ADEEA}" destId="{7B7814B7-1374-46AA-8E02-84F81E9E097E}" srcOrd="0" destOrd="0" presId="urn:microsoft.com/office/officeart/2008/layout/LinedList"/>
    <dgm:cxn modelId="{1F39E65B-A0A5-4ED3-AAF3-AC6B4D4F39E6}" type="presOf" srcId="{9125E010-B531-44FB-B495-122FD92E1D90}" destId="{70E6E86B-C216-41E1-ADF5-B44E7CCF6046}" srcOrd="0" destOrd="0" presId="urn:microsoft.com/office/officeart/2008/layout/LinedList"/>
    <dgm:cxn modelId="{680DC164-54CD-4186-A98B-B33A58765C37}" type="presOf" srcId="{AC7412EE-3974-4A83-A99C-C31A3ED20208}" destId="{3D9DE8F5-D296-42C5-9DE3-316E6ACD12BF}" srcOrd="0" destOrd="0" presId="urn:microsoft.com/office/officeart/2008/layout/LinedList"/>
    <dgm:cxn modelId="{C81A946C-3583-478F-8D65-06D86B6D1134}" srcId="{99147DA7-E3C9-4474-8F9D-D36F6496D25C}" destId="{AC7412EE-3974-4A83-A99C-C31A3ED20208}" srcOrd="3" destOrd="0" parTransId="{24739FF1-F30D-437B-850A-058C62AC16F0}" sibTransId="{EA460152-7C63-411D-AC2F-92AFF025081C}"/>
    <dgm:cxn modelId="{568FC66E-A58F-4F5E-B395-FB999F32E5BA}" srcId="{99147DA7-E3C9-4474-8F9D-D36F6496D25C}" destId="{DB6E311E-A8CA-4825-97C9-19B9ACCD806A}" srcOrd="0" destOrd="0" parTransId="{A56DDE07-FEE2-43F1-8E07-B1321074DC93}" sibTransId="{10A1A512-A11C-4EB5-B34D-56A5E1CA011F}"/>
    <dgm:cxn modelId="{39CC494F-8082-4763-AD7F-A3AFEE56FC5A}" srcId="{99147DA7-E3C9-4474-8F9D-D36F6496D25C}" destId="{D365D3A8-6C44-4309-8362-56171AA2B101}" srcOrd="2" destOrd="0" parTransId="{7497C917-FDB7-4997-BB5C-F8C517750E0D}" sibTransId="{B429FA96-D2B8-4079-8993-866A30D05AA5}"/>
    <dgm:cxn modelId="{AB10DB77-6F08-4A5A-A85D-2AA2C9D4A4DA}" type="presOf" srcId="{23AE60CE-C68A-4F39-B474-B761C0F44B96}" destId="{013F58CD-9928-4DC3-8B33-8A073770748F}" srcOrd="0" destOrd="0" presId="urn:microsoft.com/office/officeart/2008/layout/LinedList"/>
    <dgm:cxn modelId="{2BCEDF8F-BB04-42DB-8E22-B1E8C6BBD288}" srcId="{99147DA7-E3C9-4474-8F9D-D36F6496D25C}" destId="{23AE60CE-C68A-4F39-B474-B761C0F44B96}" srcOrd="5" destOrd="0" parTransId="{9A356926-A4DE-4566-9AD5-C1D9BBBF323A}" sibTransId="{22BFF65C-4894-43A7-BBF0-4CCB017FE5EA}"/>
    <dgm:cxn modelId="{A40EE5B2-33A8-4415-8096-557CD282C2D4}" type="presOf" srcId="{DB6E311E-A8CA-4825-97C9-19B9ACCD806A}" destId="{D0D2A313-0B62-4E22-B2B7-9A0A6569CE1E}" srcOrd="0" destOrd="0" presId="urn:microsoft.com/office/officeart/2008/layout/LinedList"/>
    <dgm:cxn modelId="{73FD1AC8-2C45-44EB-ABCD-1B21E6344CC2}" srcId="{99147DA7-E3C9-4474-8F9D-D36F6496D25C}" destId="{9125E010-B531-44FB-B495-122FD92E1D90}" srcOrd="4" destOrd="0" parTransId="{AC0F1B37-8779-4681-834F-C1D13A8B4430}" sibTransId="{D9DEEE43-B7C3-4B70-A175-A962CFDEDF00}"/>
    <dgm:cxn modelId="{DB8880CE-A81C-480F-906E-A15ECCCAA0A4}" type="presOf" srcId="{D365D3A8-6C44-4309-8362-56171AA2B101}" destId="{B00C53B6-BD8C-4557-B1A0-F28B440A494F}" srcOrd="0" destOrd="0" presId="urn:microsoft.com/office/officeart/2008/layout/LinedList"/>
    <dgm:cxn modelId="{D9910FD0-2494-427C-82F4-9D3D1EFCB32F}" type="presOf" srcId="{99147DA7-E3C9-4474-8F9D-D36F6496D25C}" destId="{479F81C1-46AE-4C1C-97FE-A3D727C66BA7}" srcOrd="0" destOrd="0" presId="urn:microsoft.com/office/officeart/2008/layout/LinedList"/>
    <dgm:cxn modelId="{CFEFBCD7-5058-42A1-9EED-95AC1D0ED328}" srcId="{99147DA7-E3C9-4474-8F9D-D36F6496D25C}" destId="{A409AE75-15F5-423F-A44C-14822B7ADEEA}" srcOrd="1" destOrd="0" parTransId="{94BCB64C-62B2-4D9A-8484-B6C72A23BF70}" sibTransId="{621003C8-05D5-44AF-9CF5-1D02C741C82C}"/>
    <dgm:cxn modelId="{D8156A4A-FF5F-447E-9965-7F52FF41D9F5}" type="presParOf" srcId="{479F81C1-46AE-4C1C-97FE-A3D727C66BA7}" destId="{D914B9D0-8335-453A-AE9A-881E98061A95}" srcOrd="0" destOrd="0" presId="urn:microsoft.com/office/officeart/2008/layout/LinedList"/>
    <dgm:cxn modelId="{C6BA4F74-6BB5-4285-8534-4BEF9AE8FB4C}" type="presParOf" srcId="{479F81C1-46AE-4C1C-97FE-A3D727C66BA7}" destId="{8BD6CA89-5F64-43AC-B931-DE4EA4A38D21}" srcOrd="1" destOrd="0" presId="urn:microsoft.com/office/officeart/2008/layout/LinedList"/>
    <dgm:cxn modelId="{522D3F4C-4EC3-4A0A-AB61-5FBA293DB9A7}" type="presParOf" srcId="{8BD6CA89-5F64-43AC-B931-DE4EA4A38D21}" destId="{D0D2A313-0B62-4E22-B2B7-9A0A6569CE1E}" srcOrd="0" destOrd="0" presId="urn:microsoft.com/office/officeart/2008/layout/LinedList"/>
    <dgm:cxn modelId="{ACE0160E-239B-43C1-B88A-88F582EB3E44}" type="presParOf" srcId="{8BD6CA89-5F64-43AC-B931-DE4EA4A38D21}" destId="{A50CB966-39C2-4046-BBB2-446857D39E7F}" srcOrd="1" destOrd="0" presId="urn:microsoft.com/office/officeart/2008/layout/LinedList"/>
    <dgm:cxn modelId="{40DCAB6E-7C6B-49F7-BE9B-D5613600DC08}" type="presParOf" srcId="{479F81C1-46AE-4C1C-97FE-A3D727C66BA7}" destId="{D5E7DBDC-1CDD-4BF3-B525-BFCDCA1252DA}" srcOrd="2" destOrd="0" presId="urn:microsoft.com/office/officeart/2008/layout/LinedList"/>
    <dgm:cxn modelId="{1A222AC0-57F8-4E65-B41E-6402E04B0CFD}" type="presParOf" srcId="{479F81C1-46AE-4C1C-97FE-A3D727C66BA7}" destId="{DA1AF830-C267-4896-9B79-3F4E58CDD50D}" srcOrd="3" destOrd="0" presId="urn:microsoft.com/office/officeart/2008/layout/LinedList"/>
    <dgm:cxn modelId="{225B3649-C445-4316-A227-BB2F0C43756D}" type="presParOf" srcId="{DA1AF830-C267-4896-9B79-3F4E58CDD50D}" destId="{7B7814B7-1374-46AA-8E02-84F81E9E097E}" srcOrd="0" destOrd="0" presId="urn:microsoft.com/office/officeart/2008/layout/LinedList"/>
    <dgm:cxn modelId="{37D1ECD7-71CF-487B-BD28-62B85BB31905}" type="presParOf" srcId="{DA1AF830-C267-4896-9B79-3F4E58CDD50D}" destId="{A1AD3B89-F2FA-48D6-A5D4-1073604B6489}" srcOrd="1" destOrd="0" presId="urn:microsoft.com/office/officeart/2008/layout/LinedList"/>
    <dgm:cxn modelId="{6A136B2B-0CD5-41B2-83EC-FFF8D3B3B6CF}" type="presParOf" srcId="{479F81C1-46AE-4C1C-97FE-A3D727C66BA7}" destId="{C08E320A-C364-4D70-B090-56FA9A974C2B}" srcOrd="4" destOrd="0" presId="urn:microsoft.com/office/officeart/2008/layout/LinedList"/>
    <dgm:cxn modelId="{05C968AE-269A-4C2C-B000-096DBD1426E4}" type="presParOf" srcId="{479F81C1-46AE-4C1C-97FE-A3D727C66BA7}" destId="{F7E02393-3609-40E1-8CC1-14EF98018584}" srcOrd="5" destOrd="0" presId="urn:microsoft.com/office/officeart/2008/layout/LinedList"/>
    <dgm:cxn modelId="{41ABEC8F-E16B-4E59-A315-C50BD94A5822}" type="presParOf" srcId="{F7E02393-3609-40E1-8CC1-14EF98018584}" destId="{B00C53B6-BD8C-4557-B1A0-F28B440A494F}" srcOrd="0" destOrd="0" presId="urn:microsoft.com/office/officeart/2008/layout/LinedList"/>
    <dgm:cxn modelId="{5681F220-2D94-4E94-821B-B779799789AC}" type="presParOf" srcId="{F7E02393-3609-40E1-8CC1-14EF98018584}" destId="{8613AFAB-98C7-41FA-80E4-B894601B8647}" srcOrd="1" destOrd="0" presId="urn:microsoft.com/office/officeart/2008/layout/LinedList"/>
    <dgm:cxn modelId="{A69C8F36-CEFC-47FA-8F7A-B3A321174D7F}" type="presParOf" srcId="{479F81C1-46AE-4C1C-97FE-A3D727C66BA7}" destId="{70A19963-7E12-476F-A61F-9CC4005CFA42}" srcOrd="6" destOrd="0" presId="urn:microsoft.com/office/officeart/2008/layout/LinedList"/>
    <dgm:cxn modelId="{F4F37788-7967-420F-948C-8F6ADC4E2D92}" type="presParOf" srcId="{479F81C1-46AE-4C1C-97FE-A3D727C66BA7}" destId="{C3BA134A-F74B-442E-AE18-9DAC524292D3}" srcOrd="7" destOrd="0" presId="urn:microsoft.com/office/officeart/2008/layout/LinedList"/>
    <dgm:cxn modelId="{3CCD0A47-A491-4EF7-AE99-86647EDC11A2}" type="presParOf" srcId="{C3BA134A-F74B-442E-AE18-9DAC524292D3}" destId="{3D9DE8F5-D296-42C5-9DE3-316E6ACD12BF}" srcOrd="0" destOrd="0" presId="urn:microsoft.com/office/officeart/2008/layout/LinedList"/>
    <dgm:cxn modelId="{960CDBD3-B242-4D67-9006-7F0F5BB9FF21}" type="presParOf" srcId="{C3BA134A-F74B-442E-AE18-9DAC524292D3}" destId="{6A5E99F2-EB41-4806-BD63-38166E45ECB4}" srcOrd="1" destOrd="0" presId="urn:microsoft.com/office/officeart/2008/layout/LinedList"/>
    <dgm:cxn modelId="{88BBD491-99E4-4D4A-8796-5B79518D50EC}" type="presParOf" srcId="{479F81C1-46AE-4C1C-97FE-A3D727C66BA7}" destId="{573EFF79-976E-4F0B-8F44-B8437F96A6A1}" srcOrd="8" destOrd="0" presId="urn:microsoft.com/office/officeart/2008/layout/LinedList"/>
    <dgm:cxn modelId="{23830807-B4FC-4E9C-8697-07678615CB7A}" type="presParOf" srcId="{479F81C1-46AE-4C1C-97FE-A3D727C66BA7}" destId="{C507EEF3-89FF-4C24-BE52-18CF1752F421}" srcOrd="9" destOrd="0" presId="urn:microsoft.com/office/officeart/2008/layout/LinedList"/>
    <dgm:cxn modelId="{E5F9D33E-7D16-43FD-88DF-5C9A9CA19782}" type="presParOf" srcId="{C507EEF3-89FF-4C24-BE52-18CF1752F421}" destId="{70E6E86B-C216-41E1-ADF5-B44E7CCF6046}" srcOrd="0" destOrd="0" presId="urn:microsoft.com/office/officeart/2008/layout/LinedList"/>
    <dgm:cxn modelId="{CD2191D6-6DD5-4431-A09A-29AFD481B8FA}" type="presParOf" srcId="{C507EEF3-89FF-4C24-BE52-18CF1752F421}" destId="{5D4C83E8-3992-4A86-A454-068F9D5A389B}" srcOrd="1" destOrd="0" presId="urn:microsoft.com/office/officeart/2008/layout/LinedList"/>
    <dgm:cxn modelId="{FCA1271E-95FF-4392-B624-E6FE11C24137}" type="presParOf" srcId="{479F81C1-46AE-4C1C-97FE-A3D727C66BA7}" destId="{4CF0FE05-EA18-4FE2-8CE9-CA22CC83CC12}" srcOrd="10" destOrd="0" presId="urn:microsoft.com/office/officeart/2008/layout/LinedList"/>
    <dgm:cxn modelId="{0123861F-6D7F-4FD8-A10B-0D1919756EDC}" type="presParOf" srcId="{479F81C1-46AE-4C1C-97FE-A3D727C66BA7}" destId="{32A82531-D7DC-4414-8D35-AD7408A0FD3C}" srcOrd="11" destOrd="0" presId="urn:microsoft.com/office/officeart/2008/layout/LinedList"/>
    <dgm:cxn modelId="{1804E364-71A0-4690-8683-D88CBA6020E5}" type="presParOf" srcId="{32A82531-D7DC-4414-8D35-AD7408A0FD3C}" destId="{013F58CD-9928-4DC3-8B33-8A073770748F}" srcOrd="0" destOrd="0" presId="urn:microsoft.com/office/officeart/2008/layout/LinedList"/>
    <dgm:cxn modelId="{822A526B-E0E2-44EA-895B-7B99D8B1E987}" type="presParOf" srcId="{32A82531-D7DC-4414-8D35-AD7408A0FD3C}" destId="{1AE35056-F7BD-414E-A109-CFF643D119B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B77AB-3BC9-45A6-BE5C-96547672A463}">
      <dsp:nvSpPr>
        <dsp:cNvPr id="0" name=""/>
        <dsp:cNvSpPr/>
      </dsp:nvSpPr>
      <dsp:spPr>
        <a:xfrm>
          <a:off x="0" y="0"/>
          <a:ext cx="4231481" cy="0"/>
        </a:xfrm>
        <a:prstGeom prst="line">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C58D34-BB5A-408B-8A32-8CB36B5E262C}">
      <dsp:nvSpPr>
        <dsp:cNvPr id="0" name=""/>
        <dsp:cNvSpPr/>
      </dsp:nvSpPr>
      <dsp:spPr>
        <a:xfrm>
          <a:off x="0" y="0"/>
          <a:ext cx="4231481" cy="246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930" tIns="201930" rIns="201930" bIns="201930" numCol="1" spcCol="1270" anchor="t" anchorCtr="0">
          <a:noAutofit/>
        </a:bodyPr>
        <a:lstStyle/>
        <a:p>
          <a:pPr marL="0" lvl="0" indent="0" algn="l" defTabSz="2355850">
            <a:lnSpc>
              <a:spcPct val="90000"/>
            </a:lnSpc>
            <a:spcBef>
              <a:spcPct val="0"/>
            </a:spcBef>
            <a:spcAft>
              <a:spcPct val="35000"/>
            </a:spcAft>
            <a:buNone/>
          </a:pPr>
          <a:r>
            <a:rPr lang="en-US" sz="5300" b="1" i="0" kern="1200" baseline="0" dirty="0">
              <a:solidFill>
                <a:srgbClr val="002049"/>
              </a:solidFill>
            </a:rPr>
            <a:t>Ohio Collaborative Standard</a:t>
          </a:r>
          <a:endParaRPr lang="en-US" sz="5300" kern="1200" dirty="0">
            <a:solidFill>
              <a:srgbClr val="002049"/>
            </a:solidFill>
          </a:endParaRPr>
        </a:p>
      </dsp:txBody>
      <dsp:txXfrm>
        <a:off x="0" y="0"/>
        <a:ext cx="4231481" cy="2460625"/>
      </dsp:txXfrm>
    </dsp:sp>
    <dsp:sp modelId="{8E173193-334A-4902-ADBE-9EC3422CC7E1}">
      <dsp:nvSpPr>
        <dsp:cNvPr id="0" name=""/>
        <dsp:cNvSpPr/>
      </dsp:nvSpPr>
      <dsp:spPr>
        <a:xfrm>
          <a:off x="0" y="2460625"/>
          <a:ext cx="4231481" cy="0"/>
        </a:xfrm>
        <a:prstGeom prst="line">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3C249E-ED80-428D-80A3-2FAC9F473D7B}">
      <dsp:nvSpPr>
        <dsp:cNvPr id="0" name=""/>
        <dsp:cNvSpPr/>
      </dsp:nvSpPr>
      <dsp:spPr>
        <a:xfrm>
          <a:off x="0" y="2460625"/>
          <a:ext cx="4231481" cy="246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930" tIns="201930" rIns="201930" bIns="201930" numCol="1" spcCol="1270" anchor="t" anchorCtr="0">
          <a:noAutofit/>
        </a:bodyPr>
        <a:lstStyle/>
        <a:p>
          <a:pPr marL="0" lvl="0" indent="0" algn="l" defTabSz="2355850">
            <a:lnSpc>
              <a:spcPct val="90000"/>
            </a:lnSpc>
            <a:spcBef>
              <a:spcPct val="0"/>
            </a:spcBef>
            <a:spcAft>
              <a:spcPct val="35000"/>
            </a:spcAft>
            <a:buNone/>
          </a:pPr>
          <a:r>
            <a:rPr lang="en-US" sz="5300" b="1" kern="1200" dirty="0">
              <a:solidFill>
                <a:srgbClr val="002049"/>
              </a:solidFill>
              <a:latin typeface="+mn-lt"/>
            </a:rPr>
            <a:t>Vehicular Pursuit</a:t>
          </a:r>
        </a:p>
      </dsp:txBody>
      <dsp:txXfrm>
        <a:off x="0" y="2460625"/>
        <a:ext cx="4231481" cy="24606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14B9D0-8335-453A-AE9A-881E98061A95}">
      <dsp:nvSpPr>
        <dsp:cNvPr id="0" name=""/>
        <dsp:cNvSpPr/>
      </dsp:nvSpPr>
      <dsp:spPr>
        <a:xfrm>
          <a:off x="0" y="2402"/>
          <a:ext cx="4231481"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D2A313-0B62-4E22-B2B7-9A0A6569CE1E}">
      <dsp:nvSpPr>
        <dsp:cNvPr id="0" name=""/>
        <dsp:cNvSpPr/>
      </dsp:nvSpPr>
      <dsp:spPr>
        <a:xfrm>
          <a:off x="0" y="2402"/>
          <a:ext cx="4231481"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kern="1200" dirty="0">
              <a:solidFill>
                <a:schemeClr val="bg1"/>
              </a:solidFill>
            </a:rPr>
            <a:t>Learning Objectives Vehicular Pursuit Standard:</a:t>
          </a:r>
        </a:p>
      </dsp:txBody>
      <dsp:txXfrm>
        <a:off x="0" y="2402"/>
        <a:ext cx="4231481" cy="819407"/>
      </dsp:txXfrm>
    </dsp:sp>
    <dsp:sp modelId="{D5E7DBDC-1CDD-4BF3-B525-BFCDCA1252DA}">
      <dsp:nvSpPr>
        <dsp:cNvPr id="0" name=""/>
        <dsp:cNvSpPr/>
      </dsp:nvSpPr>
      <dsp:spPr>
        <a:xfrm>
          <a:off x="0" y="821810"/>
          <a:ext cx="4231481" cy="0"/>
        </a:xfrm>
        <a:prstGeom prst="line">
          <a:avLst/>
        </a:prstGeom>
        <a:solidFill>
          <a:schemeClr val="accent2">
            <a:hueOff val="-264675"/>
            <a:satOff val="298"/>
            <a:lumOff val="706"/>
            <a:alphaOff val="0"/>
          </a:schemeClr>
        </a:solidFill>
        <a:ln w="15875" cap="flat" cmpd="sng" algn="ctr">
          <a:solidFill>
            <a:schemeClr val="accent2">
              <a:hueOff val="-264675"/>
              <a:satOff val="298"/>
              <a:lumOff val="70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7814B7-1374-46AA-8E02-84F81E9E097E}">
      <dsp:nvSpPr>
        <dsp:cNvPr id="0" name=""/>
        <dsp:cNvSpPr/>
      </dsp:nvSpPr>
      <dsp:spPr>
        <a:xfrm>
          <a:off x="0" y="821810"/>
          <a:ext cx="4231481"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Purpose</a:t>
          </a:r>
        </a:p>
      </dsp:txBody>
      <dsp:txXfrm>
        <a:off x="0" y="821810"/>
        <a:ext cx="4231481" cy="819407"/>
      </dsp:txXfrm>
    </dsp:sp>
    <dsp:sp modelId="{C08E320A-C364-4D70-B090-56FA9A974C2B}">
      <dsp:nvSpPr>
        <dsp:cNvPr id="0" name=""/>
        <dsp:cNvSpPr/>
      </dsp:nvSpPr>
      <dsp:spPr>
        <a:xfrm>
          <a:off x="0" y="1641217"/>
          <a:ext cx="4231481" cy="0"/>
        </a:xfrm>
        <a:prstGeom prst="line">
          <a:avLst/>
        </a:prstGeom>
        <a:solidFill>
          <a:schemeClr val="accent2">
            <a:hueOff val="-529349"/>
            <a:satOff val="597"/>
            <a:lumOff val="1412"/>
            <a:alphaOff val="0"/>
          </a:schemeClr>
        </a:solidFill>
        <a:ln w="15875" cap="flat" cmpd="sng" algn="ctr">
          <a:solidFill>
            <a:schemeClr val="accent2">
              <a:hueOff val="-529349"/>
              <a:satOff val="597"/>
              <a:lumOff val="1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0C53B6-BD8C-4557-B1A0-F28B440A494F}">
      <dsp:nvSpPr>
        <dsp:cNvPr id="0" name=""/>
        <dsp:cNvSpPr/>
      </dsp:nvSpPr>
      <dsp:spPr>
        <a:xfrm>
          <a:off x="0" y="1641217"/>
          <a:ext cx="4231481"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Standard</a:t>
          </a:r>
        </a:p>
      </dsp:txBody>
      <dsp:txXfrm>
        <a:off x="0" y="1641217"/>
        <a:ext cx="4231481" cy="819407"/>
      </dsp:txXfrm>
    </dsp:sp>
    <dsp:sp modelId="{70A19963-7E12-476F-A61F-9CC4005CFA42}">
      <dsp:nvSpPr>
        <dsp:cNvPr id="0" name=""/>
        <dsp:cNvSpPr/>
      </dsp:nvSpPr>
      <dsp:spPr>
        <a:xfrm>
          <a:off x="0" y="2460624"/>
          <a:ext cx="4231481" cy="0"/>
        </a:xfrm>
        <a:prstGeom prst="line">
          <a:avLst/>
        </a:prstGeom>
        <a:solidFill>
          <a:schemeClr val="accent2">
            <a:hueOff val="-794024"/>
            <a:satOff val="895"/>
            <a:lumOff val="2118"/>
            <a:alphaOff val="0"/>
          </a:schemeClr>
        </a:solidFill>
        <a:ln w="15875" cap="flat" cmpd="sng" algn="ctr">
          <a:solidFill>
            <a:schemeClr val="accent2">
              <a:hueOff val="-794024"/>
              <a:satOff val="895"/>
              <a:lumOff val="211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9DE8F5-D296-42C5-9DE3-316E6ACD12BF}">
      <dsp:nvSpPr>
        <dsp:cNvPr id="0" name=""/>
        <dsp:cNvSpPr/>
      </dsp:nvSpPr>
      <dsp:spPr>
        <a:xfrm>
          <a:off x="0" y="2460624"/>
          <a:ext cx="4231481"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Commentary</a:t>
          </a:r>
        </a:p>
      </dsp:txBody>
      <dsp:txXfrm>
        <a:off x="0" y="2460624"/>
        <a:ext cx="4231481" cy="819407"/>
      </dsp:txXfrm>
    </dsp:sp>
    <dsp:sp modelId="{573EFF79-976E-4F0B-8F44-B8437F96A6A1}">
      <dsp:nvSpPr>
        <dsp:cNvPr id="0" name=""/>
        <dsp:cNvSpPr/>
      </dsp:nvSpPr>
      <dsp:spPr>
        <a:xfrm>
          <a:off x="0" y="3280032"/>
          <a:ext cx="4231481" cy="0"/>
        </a:xfrm>
        <a:prstGeom prst="line">
          <a:avLst/>
        </a:prstGeom>
        <a:solidFill>
          <a:schemeClr val="accent2">
            <a:hueOff val="-1058698"/>
            <a:satOff val="1194"/>
            <a:lumOff val="2824"/>
            <a:alphaOff val="0"/>
          </a:schemeClr>
        </a:solidFill>
        <a:ln w="15875" cap="flat" cmpd="sng" algn="ctr">
          <a:solidFill>
            <a:schemeClr val="accent2">
              <a:hueOff val="-1058698"/>
              <a:satOff val="1194"/>
              <a:lumOff val="28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E6E86B-C216-41E1-ADF5-B44E7CCF6046}">
      <dsp:nvSpPr>
        <dsp:cNvPr id="0" name=""/>
        <dsp:cNvSpPr/>
      </dsp:nvSpPr>
      <dsp:spPr>
        <a:xfrm>
          <a:off x="0" y="3280032"/>
          <a:ext cx="4231481"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Model Policy</a:t>
          </a:r>
        </a:p>
      </dsp:txBody>
      <dsp:txXfrm>
        <a:off x="0" y="3280032"/>
        <a:ext cx="4231481" cy="819407"/>
      </dsp:txXfrm>
    </dsp:sp>
    <dsp:sp modelId="{4CF0FE05-EA18-4FE2-8CE9-CA22CC83CC12}">
      <dsp:nvSpPr>
        <dsp:cNvPr id="0" name=""/>
        <dsp:cNvSpPr/>
      </dsp:nvSpPr>
      <dsp:spPr>
        <a:xfrm>
          <a:off x="0" y="4099439"/>
          <a:ext cx="4231481" cy="0"/>
        </a:xfrm>
        <a:prstGeom prst="line">
          <a:avLst/>
        </a:prstGeom>
        <a:solidFill>
          <a:schemeClr val="accent2">
            <a:hueOff val="-1323373"/>
            <a:satOff val="1492"/>
            <a:lumOff val="3530"/>
            <a:alphaOff val="0"/>
          </a:schemeClr>
        </a:solidFill>
        <a:ln w="15875"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3F58CD-9928-4DC3-8B33-8A073770748F}">
      <dsp:nvSpPr>
        <dsp:cNvPr id="0" name=""/>
        <dsp:cNvSpPr/>
      </dsp:nvSpPr>
      <dsp:spPr>
        <a:xfrm>
          <a:off x="0" y="4099439"/>
          <a:ext cx="4231481"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Compliance</a:t>
          </a:r>
        </a:p>
      </dsp:txBody>
      <dsp:txXfrm>
        <a:off x="0" y="4099439"/>
        <a:ext cx="4231481" cy="81940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B4E5313-7497-4C56-A781-79889852E153}" type="datetimeFigureOut">
              <a:rPr lang="en-US" smtClean="0"/>
              <a:t>4/26/2023</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9BAFD02-6D8A-4B9F-824C-628B8CBC9148}" type="slidenum">
              <a:rPr lang="en-US" smtClean="0"/>
              <a:t>‹#›</a:t>
            </a:fld>
            <a:endParaRPr lang="en-US"/>
          </a:p>
        </p:txBody>
      </p:sp>
    </p:spTree>
    <p:extLst>
      <p:ext uri="{BB962C8B-B14F-4D97-AF65-F5344CB8AC3E}">
        <p14:creationId xmlns:p14="http://schemas.microsoft.com/office/powerpoint/2010/main" val="1876777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B17E2-AE7C-4121-835E-57D58C6DAFE1}"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3864501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objective #2</a:t>
            </a:r>
          </a:p>
        </p:txBody>
      </p:sp>
      <p:sp>
        <p:nvSpPr>
          <p:cNvPr id="4" name="Slide Number Placeholder 3"/>
          <p:cNvSpPr>
            <a:spLocks noGrp="1"/>
          </p:cNvSpPr>
          <p:nvPr>
            <p:ph type="sldNum" sz="quarter" idx="5"/>
          </p:nvPr>
        </p:nvSpPr>
        <p:spPr/>
        <p:txBody>
          <a:bodyPr/>
          <a:lstStyle/>
          <a:p>
            <a:fld id="{39BAFD02-6D8A-4B9F-824C-628B8CBC9148}" type="slidenum">
              <a:rPr lang="en-US" smtClean="0"/>
              <a:t>10</a:t>
            </a:fld>
            <a:endParaRPr lang="en-US"/>
          </a:p>
        </p:txBody>
      </p:sp>
    </p:spTree>
    <p:extLst>
      <p:ext uri="{BB962C8B-B14F-4D97-AF65-F5344CB8AC3E}">
        <p14:creationId xmlns:p14="http://schemas.microsoft.com/office/powerpoint/2010/main" val="936959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11</a:t>
            </a:fld>
            <a:endParaRPr lang="en-US"/>
          </a:p>
        </p:txBody>
      </p:sp>
    </p:spTree>
    <p:extLst>
      <p:ext uri="{BB962C8B-B14F-4D97-AF65-F5344CB8AC3E}">
        <p14:creationId xmlns:p14="http://schemas.microsoft.com/office/powerpoint/2010/main" val="3758211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objective #3</a:t>
            </a:r>
          </a:p>
        </p:txBody>
      </p:sp>
      <p:sp>
        <p:nvSpPr>
          <p:cNvPr id="4" name="Slide Number Placeholder 3"/>
          <p:cNvSpPr>
            <a:spLocks noGrp="1"/>
          </p:cNvSpPr>
          <p:nvPr>
            <p:ph type="sldNum" sz="quarter" idx="5"/>
          </p:nvPr>
        </p:nvSpPr>
        <p:spPr/>
        <p:txBody>
          <a:bodyPr/>
          <a:lstStyle/>
          <a:p>
            <a:fld id="{39BAFD02-6D8A-4B9F-824C-628B8CBC9148}" type="slidenum">
              <a:rPr lang="en-US" smtClean="0"/>
              <a:t>12</a:t>
            </a:fld>
            <a:endParaRPr lang="en-US"/>
          </a:p>
        </p:txBody>
      </p:sp>
    </p:spTree>
    <p:extLst>
      <p:ext uri="{BB962C8B-B14F-4D97-AF65-F5344CB8AC3E}">
        <p14:creationId xmlns:p14="http://schemas.microsoft.com/office/powerpoint/2010/main" val="3589502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13</a:t>
            </a:fld>
            <a:endParaRPr lang="en-US"/>
          </a:p>
        </p:txBody>
      </p:sp>
    </p:spTree>
    <p:extLst>
      <p:ext uri="{BB962C8B-B14F-4D97-AF65-F5344CB8AC3E}">
        <p14:creationId xmlns:p14="http://schemas.microsoft.com/office/powerpoint/2010/main" val="2709215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14</a:t>
            </a:fld>
            <a:endParaRPr lang="en-US"/>
          </a:p>
        </p:txBody>
      </p:sp>
    </p:spTree>
    <p:extLst>
      <p:ext uri="{BB962C8B-B14F-4D97-AF65-F5344CB8AC3E}">
        <p14:creationId xmlns:p14="http://schemas.microsoft.com/office/powerpoint/2010/main" val="1775981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15</a:t>
            </a:fld>
            <a:endParaRPr lang="en-US"/>
          </a:p>
        </p:txBody>
      </p:sp>
    </p:spTree>
    <p:extLst>
      <p:ext uri="{BB962C8B-B14F-4D97-AF65-F5344CB8AC3E}">
        <p14:creationId xmlns:p14="http://schemas.microsoft.com/office/powerpoint/2010/main" val="3919445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16</a:t>
            </a:fld>
            <a:endParaRPr lang="en-US"/>
          </a:p>
        </p:txBody>
      </p:sp>
    </p:spTree>
    <p:extLst>
      <p:ext uri="{BB962C8B-B14F-4D97-AF65-F5344CB8AC3E}">
        <p14:creationId xmlns:p14="http://schemas.microsoft.com/office/powerpoint/2010/main" val="44626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17</a:t>
            </a:fld>
            <a:endParaRPr lang="en-US"/>
          </a:p>
        </p:txBody>
      </p:sp>
    </p:spTree>
    <p:extLst>
      <p:ext uri="{BB962C8B-B14F-4D97-AF65-F5344CB8AC3E}">
        <p14:creationId xmlns:p14="http://schemas.microsoft.com/office/powerpoint/2010/main" val="3865885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18</a:t>
            </a:fld>
            <a:endParaRPr lang="en-US"/>
          </a:p>
        </p:txBody>
      </p:sp>
    </p:spTree>
    <p:extLst>
      <p:ext uri="{BB962C8B-B14F-4D97-AF65-F5344CB8AC3E}">
        <p14:creationId xmlns:p14="http://schemas.microsoft.com/office/powerpoint/2010/main" val="3546170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19</a:t>
            </a:fld>
            <a:endParaRPr lang="en-US"/>
          </a:p>
        </p:txBody>
      </p:sp>
    </p:spTree>
    <p:extLst>
      <p:ext uri="{BB962C8B-B14F-4D97-AF65-F5344CB8AC3E}">
        <p14:creationId xmlns:p14="http://schemas.microsoft.com/office/powerpoint/2010/main" val="1700757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a:t>
            </a:fld>
            <a:endParaRPr lang="en-US" dirty="0"/>
          </a:p>
        </p:txBody>
      </p:sp>
    </p:spTree>
    <p:extLst>
      <p:ext uri="{BB962C8B-B14F-4D97-AF65-F5344CB8AC3E}">
        <p14:creationId xmlns:p14="http://schemas.microsoft.com/office/powerpoint/2010/main" val="5392058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20</a:t>
            </a:fld>
            <a:endParaRPr lang="en-US"/>
          </a:p>
        </p:txBody>
      </p:sp>
    </p:spTree>
    <p:extLst>
      <p:ext uri="{BB962C8B-B14F-4D97-AF65-F5344CB8AC3E}">
        <p14:creationId xmlns:p14="http://schemas.microsoft.com/office/powerpoint/2010/main" val="2234049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21</a:t>
            </a:fld>
            <a:endParaRPr lang="en-US"/>
          </a:p>
        </p:txBody>
      </p:sp>
    </p:spTree>
    <p:extLst>
      <p:ext uri="{BB962C8B-B14F-4D97-AF65-F5344CB8AC3E}">
        <p14:creationId xmlns:p14="http://schemas.microsoft.com/office/powerpoint/2010/main" val="30637939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22</a:t>
            </a:fld>
            <a:endParaRPr lang="en-US"/>
          </a:p>
        </p:txBody>
      </p:sp>
    </p:spTree>
    <p:extLst>
      <p:ext uri="{BB962C8B-B14F-4D97-AF65-F5344CB8AC3E}">
        <p14:creationId xmlns:p14="http://schemas.microsoft.com/office/powerpoint/2010/main" val="38243621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23</a:t>
            </a:fld>
            <a:endParaRPr lang="en-US"/>
          </a:p>
        </p:txBody>
      </p:sp>
    </p:spTree>
    <p:extLst>
      <p:ext uri="{BB962C8B-B14F-4D97-AF65-F5344CB8AC3E}">
        <p14:creationId xmlns:p14="http://schemas.microsoft.com/office/powerpoint/2010/main" val="3510522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24</a:t>
            </a:fld>
            <a:endParaRPr lang="en-US"/>
          </a:p>
        </p:txBody>
      </p:sp>
    </p:spTree>
    <p:extLst>
      <p:ext uri="{BB962C8B-B14F-4D97-AF65-F5344CB8AC3E}">
        <p14:creationId xmlns:p14="http://schemas.microsoft.com/office/powerpoint/2010/main" val="23434088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25</a:t>
            </a:fld>
            <a:endParaRPr lang="en-US"/>
          </a:p>
        </p:txBody>
      </p:sp>
    </p:spTree>
    <p:extLst>
      <p:ext uri="{BB962C8B-B14F-4D97-AF65-F5344CB8AC3E}">
        <p14:creationId xmlns:p14="http://schemas.microsoft.com/office/powerpoint/2010/main" val="21140828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26</a:t>
            </a:fld>
            <a:endParaRPr lang="en-US"/>
          </a:p>
        </p:txBody>
      </p:sp>
    </p:spTree>
    <p:extLst>
      <p:ext uri="{BB962C8B-B14F-4D97-AF65-F5344CB8AC3E}">
        <p14:creationId xmlns:p14="http://schemas.microsoft.com/office/powerpoint/2010/main" val="18463301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27</a:t>
            </a:fld>
            <a:endParaRPr lang="en-US"/>
          </a:p>
        </p:txBody>
      </p:sp>
    </p:spTree>
    <p:extLst>
      <p:ext uri="{BB962C8B-B14F-4D97-AF65-F5344CB8AC3E}">
        <p14:creationId xmlns:p14="http://schemas.microsoft.com/office/powerpoint/2010/main" val="38143501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28</a:t>
            </a:fld>
            <a:endParaRPr lang="en-US"/>
          </a:p>
        </p:txBody>
      </p:sp>
    </p:spTree>
    <p:extLst>
      <p:ext uri="{BB962C8B-B14F-4D97-AF65-F5344CB8AC3E}">
        <p14:creationId xmlns:p14="http://schemas.microsoft.com/office/powerpoint/2010/main" val="38860639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29</a:t>
            </a:fld>
            <a:endParaRPr lang="en-US"/>
          </a:p>
        </p:txBody>
      </p:sp>
    </p:spTree>
    <p:extLst>
      <p:ext uri="{BB962C8B-B14F-4D97-AF65-F5344CB8AC3E}">
        <p14:creationId xmlns:p14="http://schemas.microsoft.com/office/powerpoint/2010/main" val="2334668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1829, Sir Robert Peel established the London Metropolitan Police Force. He became known as the “Father of Modern Policing,” and his commissioners established a list of policing principles that remain as crucial and urgent today as they were two centuries ago. Principle #2</a:t>
            </a:r>
          </a:p>
        </p:txBody>
      </p:sp>
      <p:sp>
        <p:nvSpPr>
          <p:cNvPr id="4" name="Slide Number Placeholder 3"/>
          <p:cNvSpPr>
            <a:spLocks noGrp="1"/>
          </p:cNvSpPr>
          <p:nvPr>
            <p:ph type="sldNum" sz="quarter" idx="5"/>
          </p:nvPr>
        </p:nvSpPr>
        <p:spPr/>
        <p:txBody>
          <a:bodyPr/>
          <a:lstStyle/>
          <a:p>
            <a:fld id="{39BAFD02-6D8A-4B9F-824C-628B8CBC9148}" type="slidenum">
              <a:rPr lang="en-US" smtClean="0"/>
              <a:t>3</a:t>
            </a:fld>
            <a:endParaRPr lang="en-US" dirty="0"/>
          </a:p>
        </p:txBody>
      </p:sp>
    </p:spTree>
    <p:extLst>
      <p:ext uri="{BB962C8B-B14F-4D97-AF65-F5344CB8AC3E}">
        <p14:creationId xmlns:p14="http://schemas.microsoft.com/office/powerpoint/2010/main" val="24599337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30</a:t>
            </a:fld>
            <a:endParaRPr lang="en-US"/>
          </a:p>
        </p:txBody>
      </p:sp>
    </p:spTree>
    <p:extLst>
      <p:ext uri="{BB962C8B-B14F-4D97-AF65-F5344CB8AC3E}">
        <p14:creationId xmlns:p14="http://schemas.microsoft.com/office/powerpoint/2010/main" val="36863771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31</a:t>
            </a:fld>
            <a:endParaRPr lang="en-US"/>
          </a:p>
        </p:txBody>
      </p:sp>
    </p:spTree>
    <p:extLst>
      <p:ext uri="{BB962C8B-B14F-4D97-AF65-F5344CB8AC3E}">
        <p14:creationId xmlns:p14="http://schemas.microsoft.com/office/powerpoint/2010/main" val="41468155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32</a:t>
            </a:fld>
            <a:endParaRPr lang="en-US"/>
          </a:p>
        </p:txBody>
      </p:sp>
    </p:spTree>
    <p:extLst>
      <p:ext uri="{BB962C8B-B14F-4D97-AF65-F5344CB8AC3E}">
        <p14:creationId xmlns:p14="http://schemas.microsoft.com/office/powerpoint/2010/main" val="22547147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33</a:t>
            </a:fld>
            <a:endParaRPr lang="en-US"/>
          </a:p>
        </p:txBody>
      </p:sp>
    </p:spTree>
    <p:extLst>
      <p:ext uri="{BB962C8B-B14F-4D97-AF65-F5344CB8AC3E}">
        <p14:creationId xmlns:p14="http://schemas.microsoft.com/office/powerpoint/2010/main" val="34196854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34</a:t>
            </a:fld>
            <a:endParaRPr lang="en-US"/>
          </a:p>
        </p:txBody>
      </p:sp>
    </p:spTree>
    <p:extLst>
      <p:ext uri="{BB962C8B-B14F-4D97-AF65-F5344CB8AC3E}">
        <p14:creationId xmlns:p14="http://schemas.microsoft.com/office/powerpoint/2010/main" val="2070046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35</a:t>
            </a:fld>
            <a:endParaRPr lang="en-US"/>
          </a:p>
        </p:txBody>
      </p:sp>
    </p:spTree>
    <p:extLst>
      <p:ext uri="{BB962C8B-B14F-4D97-AF65-F5344CB8AC3E}">
        <p14:creationId xmlns:p14="http://schemas.microsoft.com/office/powerpoint/2010/main" val="10170361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36</a:t>
            </a:fld>
            <a:endParaRPr lang="en-US"/>
          </a:p>
        </p:txBody>
      </p:sp>
    </p:spTree>
    <p:extLst>
      <p:ext uri="{BB962C8B-B14F-4D97-AF65-F5344CB8AC3E}">
        <p14:creationId xmlns:p14="http://schemas.microsoft.com/office/powerpoint/2010/main" val="41750123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37</a:t>
            </a:fld>
            <a:endParaRPr lang="en-US"/>
          </a:p>
        </p:txBody>
      </p:sp>
    </p:spTree>
    <p:extLst>
      <p:ext uri="{BB962C8B-B14F-4D97-AF65-F5344CB8AC3E}">
        <p14:creationId xmlns:p14="http://schemas.microsoft.com/office/powerpoint/2010/main" val="3829982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38</a:t>
            </a:fld>
            <a:endParaRPr lang="en-US"/>
          </a:p>
        </p:txBody>
      </p:sp>
    </p:spTree>
    <p:extLst>
      <p:ext uri="{BB962C8B-B14F-4D97-AF65-F5344CB8AC3E}">
        <p14:creationId xmlns:p14="http://schemas.microsoft.com/office/powerpoint/2010/main" val="12775096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39</a:t>
            </a:fld>
            <a:endParaRPr lang="en-US"/>
          </a:p>
        </p:txBody>
      </p:sp>
    </p:spTree>
    <p:extLst>
      <p:ext uri="{BB962C8B-B14F-4D97-AF65-F5344CB8AC3E}">
        <p14:creationId xmlns:p14="http://schemas.microsoft.com/office/powerpoint/2010/main" val="2449483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Myriad Pro"/>
              </a:rPr>
              <a:t>President’s Task Force on 21st Century Policing. 2015. </a:t>
            </a:r>
            <a:r>
              <a:rPr lang="en-US" sz="1800" b="0" i="1" u="none" strike="noStrike" baseline="0" dirty="0">
                <a:solidFill>
                  <a:srgbClr val="000000"/>
                </a:solidFill>
                <a:latin typeface="Myriad Pro"/>
              </a:rPr>
              <a:t>Final Report of the President’s Task Force on 21st Century Policing</a:t>
            </a:r>
            <a:r>
              <a:rPr lang="en-US" sz="1800" b="0" i="0" u="none" strike="noStrike" baseline="0" dirty="0">
                <a:solidFill>
                  <a:srgbClr val="000000"/>
                </a:solidFill>
                <a:latin typeface="Myriad Pro"/>
              </a:rPr>
              <a:t>. Washington, DC: Office of Community Oriented Policing Services.</a:t>
            </a:r>
          </a:p>
          <a:p>
            <a:r>
              <a:rPr lang="en-US" sz="1800" b="0" i="0" u="none" strike="noStrike" baseline="0" dirty="0">
                <a:solidFill>
                  <a:srgbClr val="000000"/>
                </a:solidFill>
                <a:latin typeface="Myriad Pro"/>
              </a:rPr>
              <a:t>Published 2015</a:t>
            </a:r>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a:t>
            </a:fld>
            <a:endParaRPr lang="en-US" dirty="0"/>
          </a:p>
        </p:txBody>
      </p:sp>
    </p:spTree>
    <p:extLst>
      <p:ext uri="{BB962C8B-B14F-4D97-AF65-F5344CB8AC3E}">
        <p14:creationId xmlns:p14="http://schemas.microsoft.com/office/powerpoint/2010/main" val="9092549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40</a:t>
            </a:fld>
            <a:endParaRPr lang="en-US"/>
          </a:p>
        </p:txBody>
      </p:sp>
    </p:spTree>
    <p:extLst>
      <p:ext uri="{BB962C8B-B14F-4D97-AF65-F5344CB8AC3E}">
        <p14:creationId xmlns:p14="http://schemas.microsoft.com/office/powerpoint/2010/main" val="22832672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41</a:t>
            </a:fld>
            <a:endParaRPr lang="en-US"/>
          </a:p>
        </p:txBody>
      </p:sp>
    </p:spTree>
    <p:extLst>
      <p:ext uri="{BB962C8B-B14F-4D97-AF65-F5344CB8AC3E}">
        <p14:creationId xmlns:p14="http://schemas.microsoft.com/office/powerpoint/2010/main" val="31858231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42</a:t>
            </a:fld>
            <a:endParaRPr lang="en-US"/>
          </a:p>
        </p:txBody>
      </p:sp>
    </p:spTree>
    <p:extLst>
      <p:ext uri="{BB962C8B-B14F-4D97-AF65-F5344CB8AC3E}">
        <p14:creationId xmlns:p14="http://schemas.microsoft.com/office/powerpoint/2010/main" val="30337646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43</a:t>
            </a:fld>
            <a:endParaRPr lang="en-US"/>
          </a:p>
        </p:txBody>
      </p:sp>
    </p:spTree>
    <p:extLst>
      <p:ext uri="{BB962C8B-B14F-4D97-AF65-F5344CB8AC3E}">
        <p14:creationId xmlns:p14="http://schemas.microsoft.com/office/powerpoint/2010/main" val="13085892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Objective #4</a:t>
            </a:r>
          </a:p>
        </p:txBody>
      </p:sp>
      <p:sp>
        <p:nvSpPr>
          <p:cNvPr id="4" name="Slide Number Placeholder 3"/>
          <p:cNvSpPr>
            <a:spLocks noGrp="1"/>
          </p:cNvSpPr>
          <p:nvPr>
            <p:ph type="sldNum" sz="quarter" idx="5"/>
          </p:nvPr>
        </p:nvSpPr>
        <p:spPr/>
        <p:txBody>
          <a:bodyPr/>
          <a:lstStyle/>
          <a:p>
            <a:fld id="{39BAFD02-6D8A-4B9F-824C-628B8CBC9148}" type="slidenum">
              <a:rPr lang="en-US" smtClean="0"/>
              <a:t>44</a:t>
            </a:fld>
            <a:endParaRPr lang="en-US"/>
          </a:p>
        </p:txBody>
      </p:sp>
    </p:spTree>
    <p:extLst>
      <p:ext uri="{BB962C8B-B14F-4D97-AF65-F5344CB8AC3E}">
        <p14:creationId xmlns:p14="http://schemas.microsoft.com/office/powerpoint/2010/main" val="36434824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45</a:t>
            </a:fld>
            <a:endParaRPr lang="en-US"/>
          </a:p>
        </p:txBody>
      </p:sp>
    </p:spTree>
    <p:extLst>
      <p:ext uri="{BB962C8B-B14F-4D97-AF65-F5344CB8AC3E}">
        <p14:creationId xmlns:p14="http://schemas.microsoft.com/office/powerpoint/2010/main" val="38564394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objective #5</a:t>
            </a:r>
          </a:p>
        </p:txBody>
      </p:sp>
      <p:sp>
        <p:nvSpPr>
          <p:cNvPr id="4" name="Slide Number Placeholder 3"/>
          <p:cNvSpPr>
            <a:spLocks noGrp="1"/>
          </p:cNvSpPr>
          <p:nvPr>
            <p:ph type="sldNum" sz="quarter" idx="5"/>
          </p:nvPr>
        </p:nvSpPr>
        <p:spPr/>
        <p:txBody>
          <a:bodyPr/>
          <a:lstStyle/>
          <a:p>
            <a:fld id="{39BAFD02-6D8A-4B9F-824C-628B8CBC9148}" type="slidenum">
              <a:rPr lang="en-US" smtClean="0"/>
              <a:t>46</a:t>
            </a:fld>
            <a:endParaRPr lang="en-US"/>
          </a:p>
        </p:txBody>
      </p:sp>
    </p:spTree>
    <p:extLst>
      <p:ext uri="{BB962C8B-B14F-4D97-AF65-F5344CB8AC3E}">
        <p14:creationId xmlns:p14="http://schemas.microsoft.com/office/powerpoint/2010/main" val="1991985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5</a:t>
            </a:fld>
            <a:endParaRPr lang="en-US"/>
          </a:p>
        </p:txBody>
      </p:sp>
    </p:spTree>
    <p:extLst>
      <p:ext uri="{BB962C8B-B14F-4D97-AF65-F5344CB8AC3E}">
        <p14:creationId xmlns:p14="http://schemas.microsoft.com/office/powerpoint/2010/main" val="2574006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objective #1</a:t>
            </a:r>
          </a:p>
        </p:txBody>
      </p:sp>
      <p:sp>
        <p:nvSpPr>
          <p:cNvPr id="4" name="Slide Number Placeholder 3"/>
          <p:cNvSpPr>
            <a:spLocks noGrp="1"/>
          </p:cNvSpPr>
          <p:nvPr>
            <p:ph type="sldNum" sz="quarter" idx="5"/>
          </p:nvPr>
        </p:nvSpPr>
        <p:spPr/>
        <p:txBody>
          <a:bodyPr/>
          <a:lstStyle/>
          <a:p>
            <a:fld id="{39BAFD02-6D8A-4B9F-824C-628B8CBC9148}" type="slidenum">
              <a:rPr lang="en-US" smtClean="0"/>
              <a:t>6</a:t>
            </a:fld>
            <a:endParaRPr lang="en-US"/>
          </a:p>
        </p:txBody>
      </p:sp>
    </p:spTree>
    <p:extLst>
      <p:ext uri="{BB962C8B-B14F-4D97-AF65-F5344CB8AC3E}">
        <p14:creationId xmlns:p14="http://schemas.microsoft.com/office/powerpoint/2010/main" val="3300331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7</a:t>
            </a:fld>
            <a:endParaRPr lang="en-US"/>
          </a:p>
        </p:txBody>
      </p:sp>
    </p:spTree>
    <p:extLst>
      <p:ext uri="{BB962C8B-B14F-4D97-AF65-F5344CB8AC3E}">
        <p14:creationId xmlns:p14="http://schemas.microsoft.com/office/powerpoint/2010/main" val="2667234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8</a:t>
            </a:fld>
            <a:endParaRPr lang="en-US"/>
          </a:p>
        </p:txBody>
      </p:sp>
    </p:spTree>
    <p:extLst>
      <p:ext uri="{BB962C8B-B14F-4D97-AF65-F5344CB8AC3E}">
        <p14:creationId xmlns:p14="http://schemas.microsoft.com/office/powerpoint/2010/main" val="2528554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9</a:t>
            </a:fld>
            <a:endParaRPr lang="en-US"/>
          </a:p>
        </p:txBody>
      </p:sp>
    </p:spTree>
    <p:extLst>
      <p:ext uri="{BB962C8B-B14F-4D97-AF65-F5344CB8AC3E}">
        <p14:creationId xmlns:p14="http://schemas.microsoft.com/office/powerpoint/2010/main" val="21487674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5"/>
            <a:ext cx="9141840" cy="6858095"/>
          </a:xfrm>
          <a:prstGeom prst="rect">
            <a:avLst/>
          </a:prstGeom>
        </p:spPr>
      </p:pic>
      <p:sp>
        <p:nvSpPr>
          <p:cNvPr id="2" name="Title 1"/>
          <p:cNvSpPr>
            <a:spLocks noGrp="1"/>
          </p:cNvSpPr>
          <p:nvPr>
            <p:ph type="ctrTitle"/>
          </p:nvPr>
        </p:nvSpPr>
        <p:spPr>
          <a:xfrm>
            <a:off x="-6036" y="1959831"/>
            <a:ext cx="9144000" cy="1088169"/>
          </a:xfrm>
        </p:spPr>
        <p:txBody>
          <a:bodyPr>
            <a:normAutofit/>
          </a:bodyPr>
          <a:lstStyle>
            <a:lvl1pPr>
              <a:defRPr sz="5000" b="1">
                <a:solidFill>
                  <a:schemeClr val="bg1"/>
                </a:solidFill>
                <a:latin typeface="Franklin Gothic Book" panose="020B05030201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295400" y="3136750"/>
            <a:ext cx="6400800" cy="586212"/>
          </a:xfrm>
        </p:spPr>
        <p:txBody>
          <a:bodyPr/>
          <a:lstStyle>
            <a:lvl1pPr marL="0" indent="0" algn="ctr">
              <a:buNone/>
              <a:defRPr>
                <a:solidFill>
                  <a:srgbClr val="FFCC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876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6530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85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CC7E987-9390-9A73-F027-E4B69AEC79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5"/>
            <a:ext cx="9141840" cy="6858095"/>
          </a:xfrm>
          <a:prstGeom prst="rect">
            <a:avLst/>
          </a:prstGeom>
        </p:spPr>
      </p:pic>
    </p:spTree>
    <p:extLst>
      <p:ext uri="{BB962C8B-B14F-4D97-AF65-F5344CB8AC3E}">
        <p14:creationId xmlns:p14="http://schemas.microsoft.com/office/powerpoint/2010/main" val="478354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
        <p:nvSpPr>
          <p:cNvPr id="7" name="Rectangle 6">
            <a:extLst>
              <a:ext uri="{FF2B5EF4-FFF2-40B4-BE49-F238E27FC236}">
                <a16:creationId xmlns:a16="http://schemas.microsoft.com/office/drawing/2014/main" id="{92FE5C32-197C-18D4-AB50-51A179994531}"/>
              </a:ext>
            </a:extLst>
          </p:cNvPr>
          <p:cNvSpPr/>
          <p:nvPr userDrawn="1"/>
        </p:nvSpPr>
        <p:spPr>
          <a:xfrm>
            <a:off x="0" y="109452"/>
            <a:ext cx="9144000" cy="1447800"/>
          </a:xfrm>
          <a:prstGeom prst="rect">
            <a:avLst/>
          </a:prstGeom>
          <a:solidFill>
            <a:srgbClr val="0020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99463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645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245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772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414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770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9919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109452"/>
            <a:ext cx="9144000" cy="1447800"/>
          </a:xfrm>
          <a:prstGeom prst="rect">
            <a:avLst/>
          </a:prstGeom>
          <a:solidFill>
            <a:srgbClr val="0020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457200" y="258012"/>
            <a:ext cx="8229600" cy="1143000"/>
          </a:xfrm>
        </p:spPr>
        <p:txBody>
          <a:bodyPr/>
          <a:lstStyle>
            <a:lvl1pPr>
              <a:defRPr>
                <a:gradFill>
                  <a:gsLst>
                    <a:gs pos="0">
                      <a:schemeClr val="accent1">
                        <a:lumMod val="20000"/>
                        <a:lumOff val="80000"/>
                      </a:schemeClr>
                    </a:gs>
                    <a:gs pos="100000">
                      <a:schemeClr val="bg1">
                        <a:shade val="100000"/>
                        <a:satMod val="115000"/>
                      </a:schemeClr>
                    </a:gs>
                  </a:gsLst>
                  <a:lin ang="16200000" scaled="1"/>
                </a:gradFill>
              </a:defRPr>
            </a:lvl1pPr>
          </a:lstStyle>
          <a:p>
            <a:r>
              <a:rPr lang="en-US" dirty="0"/>
              <a:t>CLICK TO EDIT MASTER TITLE STYLE</a:t>
            </a:r>
          </a:p>
        </p:txBody>
      </p:sp>
      <p:sp>
        <p:nvSpPr>
          <p:cNvPr id="3" name="Content Placeholder 2"/>
          <p:cNvSpPr>
            <a:spLocks noGrp="1"/>
          </p:cNvSpPr>
          <p:nvPr>
            <p:ph idx="1"/>
          </p:nvPr>
        </p:nvSpPr>
        <p:spPr/>
        <p:txBody>
          <a:bodyPr/>
          <a:lstStyle>
            <a:lvl1pPr>
              <a:defRPr sz="36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7530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302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7611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56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935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3283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010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3614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0060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0417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5920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9144000" cy="6285186"/>
          </a:xfrm>
          <a:prstGeom prst="rect">
            <a:avLst/>
          </a:prstGeom>
          <a:pattFill prst="ltHorz">
            <a:fgClr>
              <a:schemeClr val="bg1"/>
            </a:fgClr>
            <a:bgClr>
              <a:schemeClr val="bg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0" y="0"/>
            <a:ext cx="9144000" cy="6285186"/>
          </a:xfrm>
          <a:prstGeom prst="rect">
            <a:avLst/>
          </a:prstGeom>
          <a:gradFill>
            <a:gsLst>
              <a:gs pos="0">
                <a:schemeClr val="bg1">
                  <a:lumMod val="85000"/>
                  <a:alpha val="55000"/>
                </a:schemeClr>
              </a:gs>
              <a:gs pos="100000">
                <a:schemeClr val="bg1">
                  <a:shade val="100000"/>
                  <a:satMod val="11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7" name="Picture 6" descr="PowerPoint AGO middle white.jpg"/>
          <p:cNvPicPr>
            <a:picLocks noChangeAspect="1"/>
          </p:cNvPicPr>
          <p:nvPr/>
        </p:nvPicPr>
        <p:blipFill rotWithShape="1">
          <a:blip r:embed="rId13">
            <a:extLst>
              <a:ext uri="{28A0092B-C50C-407E-A947-70E740481C1C}">
                <a14:useLocalDpi xmlns:a14="http://schemas.microsoft.com/office/drawing/2010/main" val="0"/>
              </a:ext>
            </a:extLst>
          </a:blip>
          <a:srcRect t="91625"/>
          <a:stretch/>
        </p:blipFill>
        <p:spPr>
          <a:xfrm>
            <a:off x="0" y="6285186"/>
            <a:ext cx="9144000" cy="574528"/>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08169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2"/>
          </a:solidFill>
          <a:latin typeface="Franklin Gothic Medium" pitchFamily="34" charset="0"/>
          <a:ea typeface="+mj-ea"/>
          <a:cs typeface="+mj-cs"/>
        </a:defRPr>
      </a:lvl1pPr>
    </p:titleStyle>
    <p:bodyStyle>
      <a:lvl1pPr marL="342900" indent="-342900" algn="l" defTabSz="914400" rtl="0" eaLnBrk="1" latinLnBrk="0" hangingPunct="1">
        <a:spcBef>
          <a:spcPct val="20000"/>
        </a:spcBef>
        <a:buClr>
          <a:srgbClr val="C00000"/>
        </a:buClr>
        <a:buFont typeface="Arial" panose="020B0604020202020204" pitchFamily="34" charset="0"/>
        <a:buChar char="•"/>
        <a:defRPr sz="3200" kern="1200">
          <a:solidFill>
            <a:schemeClr val="tx2"/>
          </a:solidFill>
          <a:latin typeface="Franklin Gothic Book" pitchFamily="34" charset="0"/>
          <a:ea typeface="+mn-ea"/>
          <a:cs typeface="+mn-cs"/>
        </a:defRPr>
      </a:lvl1pPr>
      <a:lvl2pPr marL="742950" indent="-285750" algn="l" defTabSz="914400" rtl="0" eaLnBrk="1" latinLnBrk="0" hangingPunct="1">
        <a:spcBef>
          <a:spcPct val="20000"/>
        </a:spcBef>
        <a:buClr>
          <a:srgbClr val="C00000"/>
        </a:buClr>
        <a:buFont typeface="Arial" panose="020B0604020202020204" pitchFamily="34" charset="0"/>
        <a:buChar char="–"/>
        <a:defRPr sz="2800" kern="1200">
          <a:solidFill>
            <a:schemeClr val="tx2"/>
          </a:solidFill>
          <a:latin typeface="Franklin Gothic Book" pitchFamily="34" charset="0"/>
          <a:ea typeface="+mn-ea"/>
          <a:cs typeface="+mn-cs"/>
        </a:defRPr>
      </a:lvl2pPr>
      <a:lvl3pPr marL="1143000" indent="-228600" algn="l" defTabSz="914400" rtl="0" eaLnBrk="1" latinLnBrk="0" hangingPunct="1">
        <a:spcBef>
          <a:spcPct val="20000"/>
        </a:spcBef>
        <a:buClr>
          <a:srgbClr val="C00000"/>
        </a:buClr>
        <a:buFont typeface="Arial" panose="020B0604020202020204" pitchFamily="34" charset="0"/>
        <a:buChar char="•"/>
        <a:defRPr sz="2400" kern="1200">
          <a:solidFill>
            <a:schemeClr val="tx2"/>
          </a:solidFill>
          <a:latin typeface="Franklin Gothic Book" pitchFamily="34" charset="0"/>
          <a:ea typeface="+mn-ea"/>
          <a:cs typeface="+mn-cs"/>
        </a:defRPr>
      </a:lvl3pPr>
      <a:lvl4pPr marL="1600200" indent="-228600" algn="l" defTabSz="914400" rtl="0" eaLnBrk="1" latinLnBrk="0" hangingPunct="1">
        <a:spcBef>
          <a:spcPct val="20000"/>
        </a:spcBef>
        <a:buClr>
          <a:srgbClr val="C00000"/>
        </a:buClr>
        <a:buFont typeface="Arial" panose="020B0604020202020204" pitchFamily="34" charset="0"/>
        <a:buChar char="–"/>
        <a:defRPr sz="2000" kern="1200">
          <a:solidFill>
            <a:schemeClr val="tx2"/>
          </a:solidFill>
          <a:latin typeface="Franklin Gothic Book" pitchFamily="34" charset="0"/>
          <a:ea typeface="+mn-ea"/>
          <a:cs typeface="+mn-cs"/>
        </a:defRPr>
      </a:lvl4pPr>
      <a:lvl5pPr marL="2057400" indent="-228600" algn="l" defTabSz="914400" rtl="0" eaLnBrk="1" latinLnBrk="0" hangingPunct="1">
        <a:spcBef>
          <a:spcPct val="20000"/>
        </a:spcBef>
        <a:buClr>
          <a:srgbClr val="C00000"/>
        </a:buClr>
        <a:buFont typeface="Arial" panose="020B0604020202020204" pitchFamily="34" charset="0"/>
        <a:buChar char="»"/>
        <a:defRPr sz="2000" kern="1200">
          <a:solidFill>
            <a:schemeClr val="tx2"/>
          </a:solidFill>
          <a:latin typeface="Franklin Gothic Book"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461244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ocjs.ohio.gov/law-enforcement-services/ohio-collaborative-community-police-advisory-board/law-enforcement-certification/certification-resources/sample-policies"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 name="Straight Connector 7">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6" name="Rectangle 9">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3713286" y="804333"/>
            <a:ext cx="4729502" cy="5249334"/>
          </a:xfrm>
        </p:spPr>
        <p:txBody>
          <a:bodyPr vert="horz" lIns="45720" tIns="45720" rIns="45720" bIns="45720" rtlCol="0" anchor="ctr">
            <a:normAutofit/>
          </a:bodyPr>
          <a:lstStyle/>
          <a:p>
            <a:pPr indent="-228600">
              <a:lnSpc>
                <a:spcPct val="90000"/>
              </a:lnSpc>
              <a:buFont typeface="Arial" panose="020B0604020202020204" pitchFamily="34" charset="0"/>
              <a:buChar char="•"/>
            </a:pPr>
            <a:endParaRPr lang="en-US" b="1" dirty="0">
              <a:solidFill>
                <a:schemeClr val="tx1"/>
              </a:solidFill>
              <a:effectLst>
                <a:outerShdw blurRad="38100" dist="38100" dir="2700000" algn="tl">
                  <a:srgbClr val="000000">
                    <a:alpha val="43137"/>
                  </a:srgbClr>
                </a:outerShdw>
              </a:effectLst>
            </a:endParaRPr>
          </a:p>
          <a:p>
            <a:pPr indent="-228600">
              <a:lnSpc>
                <a:spcPct val="90000"/>
              </a:lnSpc>
              <a:buFont typeface="Arial" panose="020B0604020202020204" pitchFamily="34" charset="0"/>
              <a:buChar char="•"/>
            </a:pPr>
            <a:endParaRPr lang="en-US" b="1" dirty="0">
              <a:solidFill>
                <a:schemeClr val="tx1"/>
              </a:solidFill>
              <a:effectLst>
                <a:outerShdw blurRad="38100" dist="38100" dir="2700000" algn="tl">
                  <a:srgbClr val="000000">
                    <a:alpha val="43137"/>
                  </a:srgbClr>
                </a:outerShdw>
              </a:effectLst>
            </a:endParaRPr>
          </a:p>
          <a:p>
            <a:pPr indent="-228600">
              <a:lnSpc>
                <a:spcPct val="90000"/>
              </a:lnSpc>
              <a:buFont typeface="Arial" panose="020B0604020202020204" pitchFamily="34" charset="0"/>
              <a:buChar char="•"/>
            </a:pPr>
            <a:endParaRPr lang="en-US" dirty="0">
              <a:solidFill>
                <a:schemeClr val="tx1"/>
              </a:solidFill>
              <a:effectLst>
                <a:outerShdw blurRad="38100" dist="38100" dir="2700000" algn="tl">
                  <a:srgbClr val="000000">
                    <a:alpha val="43137"/>
                  </a:srgbClr>
                </a:outerShdw>
              </a:effectLst>
            </a:endParaRPr>
          </a:p>
          <a:p>
            <a:pPr indent="-228600">
              <a:lnSpc>
                <a:spcPct val="90000"/>
              </a:lnSpc>
              <a:buFont typeface="Arial" panose="020B0604020202020204" pitchFamily="34" charset="0"/>
              <a:buChar char="•"/>
            </a:pPr>
            <a:endParaRPr lang="en-US" dirty="0">
              <a:solidFill>
                <a:schemeClr val="tx1"/>
              </a:solidFill>
              <a:effectLst>
                <a:outerShdw blurRad="38100" dist="38100" dir="2700000" algn="tl">
                  <a:srgbClr val="000000">
                    <a:alpha val="43137"/>
                  </a:srgbClr>
                </a:outerShdw>
              </a:effectLst>
            </a:endParaRPr>
          </a:p>
        </p:txBody>
      </p:sp>
      <p:graphicFrame>
        <p:nvGraphicFramePr>
          <p:cNvPr id="4" name="Subtitle 2">
            <a:extLst>
              <a:ext uri="{FF2B5EF4-FFF2-40B4-BE49-F238E27FC236}">
                <a16:creationId xmlns:a16="http://schemas.microsoft.com/office/drawing/2014/main" id="{AE91E7E9-57C5-2405-D296-2B53A8051811}"/>
              </a:ext>
            </a:extLst>
          </p:cNvPr>
          <p:cNvGraphicFramePr/>
          <p:nvPr>
            <p:extLst>
              <p:ext uri="{D42A27DB-BD31-4B8C-83A1-F6EECF244321}">
                <p14:modId xmlns:p14="http://schemas.microsoft.com/office/powerpoint/2010/main" val="1550852428"/>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2">
            <a:extLst>
              <a:ext uri="{FF2B5EF4-FFF2-40B4-BE49-F238E27FC236}">
                <a16:creationId xmlns:a16="http://schemas.microsoft.com/office/drawing/2014/main" id="{8BCC576B-FBB8-CA35-195C-A547BF9909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43937" y="5493472"/>
            <a:ext cx="2561709" cy="820879"/>
          </a:xfrm>
          <a:prstGeom prst="rect">
            <a:avLst/>
          </a:prstGeom>
          <a:noFill/>
          <a:extLst>
            <a:ext uri="{909E8E84-426E-40DD-AFC4-6F175D3DCCD1}">
              <a14:hiddenFill xmlns:a14="http://schemas.microsoft.com/office/drawing/2010/main">
                <a:solidFill>
                  <a:srgbClr val="FFFFFF"/>
                </a:solidFill>
              </a14:hiddenFill>
            </a:ext>
          </a:extLst>
        </p:spPr>
      </p:pic>
      <p:sp>
        <p:nvSpPr>
          <p:cNvPr id="11" name="Footer Placeholder 4">
            <a:extLst>
              <a:ext uri="{FF2B5EF4-FFF2-40B4-BE49-F238E27FC236}">
                <a16:creationId xmlns:a16="http://schemas.microsoft.com/office/drawing/2014/main" id="{1BDD3E77-5D42-5C17-7E78-9D590D68E3E6}"/>
              </a:ext>
            </a:extLst>
          </p:cNvPr>
          <p:cNvSpPr>
            <a:spLocks noGrp="1"/>
          </p:cNvSpPr>
          <p:nvPr>
            <p:ph type="ftr" sz="quarter" idx="11"/>
          </p:nvPr>
        </p:nvSpPr>
        <p:spPr>
          <a:xfrm>
            <a:off x="4202906" y="6318673"/>
            <a:ext cx="4426094" cy="274320"/>
          </a:xfrm>
        </p:spPr>
        <p:txBody>
          <a:bodyPr vert="horz" lIns="91440" tIns="45720" rIns="91440" bIns="45720" rtlCol="0" anchor="ctr">
            <a:normAutofit/>
          </a:bodyPr>
          <a:lstStyle/>
          <a:p>
            <a:pPr algn="ctr" defTabSz="457200">
              <a:spcAft>
                <a:spcPts val="600"/>
              </a:spcAft>
            </a:pPr>
            <a:r>
              <a:rPr lang="en-US" kern="1200" cap="all" baseline="0" dirty="0">
                <a:solidFill>
                  <a:schemeClr val="tx1">
                    <a:lumMod val="95000"/>
                    <a:lumOff val="5000"/>
                  </a:schemeClr>
                </a:solidFill>
                <a:latin typeface="+mj-lt"/>
                <a:ea typeface="+mn-ea"/>
                <a:cs typeface="+mn-cs"/>
              </a:rPr>
              <a:t>Ohio Collaborative LE Certification Program 2023</a:t>
            </a:r>
          </a:p>
        </p:txBody>
      </p:sp>
    </p:spTree>
    <p:extLst>
      <p:ext uri="{BB962C8B-B14F-4D97-AF65-F5344CB8AC3E}">
        <p14:creationId xmlns:p14="http://schemas.microsoft.com/office/powerpoint/2010/main" val="146825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998921"/>
            <a:ext cx="6013703" cy="4109271"/>
          </a:xfrm>
        </p:spPr>
        <p:txBody>
          <a:bodyPr vert="horz" lIns="91440" tIns="45720" rIns="91440" bIns="45720" rtlCol="0">
            <a:normAutofit/>
          </a:bodyPr>
          <a:lstStyle/>
          <a:p>
            <a:pPr marL="0" indent="0">
              <a:buNone/>
            </a:pPr>
            <a:r>
              <a:rPr lang="en-US" u="sng" dirty="0"/>
              <a:t>Standard (continued):</a:t>
            </a:r>
          </a:p>
          <a:p>
            <a:pPr>
              <a:buFont typeface="Arial" panose="020B0604020202020204" pitchFamily="34" charset="0"/>
              <a:buChar char="•"/>
            </a:pPr>
            <a:r>
              <a:rPr lang="en-US" dirty="0"/>
              <a:t>A requirement that agencies provide training to officers prior to the utilization of pursuit termination tactics and intervention techniques (e.g. PIT maneuver, tire deflation devices, road-blocks, etc.);</a:t>
            </a:r>
          </a:p>
          <a:p>
            <a:pPr>
              <a:buFont typeface="Arial" panose="020B0604020202020204" pitchFamily="34" charset="0"/>
              <a:buChar char="•"/>
            </a:pPr>
            <a:r>
              <a:rPr lang="en-US" dirty="0"/>
              <a:t>Requiring a written report and an administrative review of each pursuit; and</a:t>
            </a:r>
          </a:p>
          <a:p>
            <a:pPr>
              <a:buFont typeface="Arial" panose="020B0604020202020204" pitchFamily="34" charset="0"/>
              <a:buChar char="•"/>
            </a:pPr>
            <a:r>
              <a:rPr lang="en-US" dirty="0"/>
              <a:t>Conducting a documented annual analysis of pursuit reports, to include a review of policy and reporting procedures, approved by the head of the agency (the annual analysis should be interpreted as an annual review).</a:t>
            </a:r>
          </a:p>
          <a:p>
            <a:endParaRPr lang="en-US" sz="1700" dirty="0"/>
          </a:p>
          <a:p>
            <a:pPr marL="0" indent="0">
              <a:buNone/>
            </a:pPr>
            <a:endParaRPr lang="en-US" sz="1700" dirty="0"/>
          </a:p>
          <a:p>
            <a:pPr marL="0" indent="0">
              <a:buNone/>
            </a:pPr>
            <a:endParaRPr lang="en-US" sz="1700"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5577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935126"/>
            <a:ext cx="6013703" cy="4173066"/>
          </a:xfrm>
        </p:spPr>
        <p:txBody>
          <a:bodyPr>
            <a:normAutofit/>
          </a:bodyPr>
          <a:lstStyle/>
          <a:p>
            <a:pPr marL="0" indent="0">
              <a:buNone/>
            </a:pPr>
            <a:r>
              <a:rPr lang="en-US" u="sng" dirty="0"/>
              <a:t>Standard Commentary</a:t>
            </a:r>
          </a:p>
          <a:p>
            <a:pPr>
              <a:buFont typeface="Arial" panose="020B0604020202020204" pitchFamily="34" charset="0"/>
              <a:buChar char="•"/>
            </a:pPr>
            <a:r>
              <a:rPr lang="en-US" dirty="0"/>
              <a:t>Due to extreme danger that these pursuits present, many agencies have limited the circumstances in which they will allow their officers to engage in pursuits.</a:t>
            </a:r>
          </a:p>
          <a:p>
            <a:pPr>
              <a:buFont typeface="Arial" panose="020B0604020202020204" pitchFamily="34" charset="0"/>
              <a:buChar char="•"/>
            </a:pPr>
            <a:r>
              <a:rPr lang="en-US" dirty="0"/>
              <a:t>Some agencies have prohibited pursuits or limited them to rare circumstances.</a:t>
            </a:r>
          </a:p>
          <a:p>
            <a:pPr>
              <a:buFont typeface="Arial" panose="020B0604020202020204" pitchFamily="34" charset="0"/>
              <a:buChar char="•"/>
            </a:pPr>
            <a:r>
              <a:rPr lang="en-US" dirty="0"/>
              <a:t>Agencies should have explicit policies and procedures for pursuits.</a:t>
            </a:r>
          </a:p>
          <a:p>
            <a:pPr>
              <a:buFont typeface="Arial" panose="020B0604020202020204" pitchFamily="34" charset="0"/>
              <a:buChar char="•"/>
            </a:pPr>
            <a:r>
              <a:rPr lang="en-US" dirty="0"/>
              <a:t>All sworn personnel should be provided these policies.</a:t>
            </a:r>
          </a:p>
          <a:p>
            <a:pPr>
              <a:buFont typeface="Arial" panose="020B0604020202020204" pitchFamily="34" charset="0"/>
              <a:buChar char="•"/>
            </a:pPr>
            <a:r>
              <a:rPr lang="en-US" dirty="0"/>
              <a:t>Agencies should have frequent discussions/briefings/trainings about these directives.</a:t>
            </a:r>
          </a:p>
          <a:p>
            <a:pPr marL="0" indent="0">
              <a:buNone/>
            </a:pPr>
            <a:endParaRPr lang="en-US" sz="1700"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9284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a:normAutofit/>
          </a:bodyPr>
          <a:lstStyle/>
          <a:p>
            <a:pPr marL="0" indent="0">
              <a:buNone/>
            </a:pPr>
            <a:r>
              <a:rPr lang="en-US" u="sng" dirty="0"/>
              <a:t>Standard Commentary (continued):</a:t>
            </a:r>
          </a:p>
          <a:p>
            <a:pPr>
              <a:buFont typeface="Arial" panose="020B0604020202020204" pitchFamily="34" charset="0"/>
              <a:buChar char="•"/>
            </a:pPr>
            <a:r>
              <a:rPr lang="en-US" dirty="0"/>
              <a:t>Because of the inherent risk, agencies should seek to limit the use of vehicular pursuits.</a:t>
            </a:r>
          </a:p>
          <a:p>
            <a:pPr>
              <a:buFont typeface="Arial" panose="020B0604020202020204" pitchFamily="34" charset="0"/>
              <a:buChar char="•"/>
            </a:pPr>
            <a:r>
              <a:rPr lang="en-US" dirty="0"/>
              <a:t>Pursuits should be terminated whenever the level of danger created by the pursuit outweighs the immediate consequences of the suspect’s escape. </a:t>
            </a:r>
          </a:p>
          <a:p>
            <a:pPr marL="0" indent="0">
              <a:buNone/>
            </a:pPr>
            <a:endParaRPr lang="en-US" dirty="0"/>
          </a:p>
          <a:p>
            <a:pPr marL="0" indent="0">
              <a:buNone/>
            </a:pPr>
            <a:endParaRPr lang="en-US"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824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084832"/>
            <a:ext cx="6013703" cy="4023360"/>
          </a:xfrm>
        </p:spPr>
        <p:txBody>
          <a:bodyPr>
            <a:normAutofit/>
          </a:bodyPr>
          <a:lstStyle/>
          <a:p>
            <a:pPr marL="0" indent="0">
              <a:buNone/>
            </a:pPr>
            <a:r>
              <a:rPr lang="en-US" sz="2400" b="1" dirty="0"/>
              <a:t>Vehicular Pursuit Model Policy</a:t>
            </a:r>
          </a:p>
          <a:p>
            <a:pPr marL="0" indent="0">
              <a:buNone/>
            </a:pPr>
            <a:r>
              <a:rPr lang="en-US" u="sng" dirty="0"/>
              <a:t>Purpose:</a:t>
            </a:r>
          </a:p>
          <a:p>
            <a:pPr marL="0" indent="0">
              <a:buNone/>
            </a:pPr>
            <a:r>
              <a:rPr lang="en-US" dirty="0"/>
              <a:t>A respect for human life shall guide officers in determining whether to engage in or terminate a vehicular pursuit. Officers  shall act within the boundaries of legal guidelines and agency policy when engaging in pursuits.</a:t>
            </a:r>
          </a:p>
          <a:p>
            <a:pPr marL="0" indent="0">
              <a:buNone/>
            </a:pPr>
            <a:r>
              <a:rPr lang="en-US" dirty="0"/>
              <a:t>Officers shall terminate a pursuit if the immediate danger of initiating or continuing the pursuit is greater than the immediate or potential danger to the public if the suspect remains at large.</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1720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613439" y="1705217"/>
            <a:ext cx="6457212" cy="4827182"/>
          </a:xfrm>
        </p:spPr>
        <p:txBody>
          <a:bodyPr>
            <a:normAutofit fontScale="92500" lnSpcReduction="20000"/>
          </a:bodyPr>
          <a:lstStyle/>
          <a:p>
            <a:pPr marL="0" indent="0">
              <a:buNone/>
            </a:pPr>
            <a:r>
              <a:rPr lang="en-US" sz="1900" b="1" dirty="0"/>
              <a:t>Vehicular Pursuit Model Policy</a:t>
            </a:r>
          </a:p>
          <a:p>
            <a:pPr marL="0" indent="0">
              <a:buNone/>
            </a:pPr>
            <a:r>
              <a:rPr lang="en-US" sz="1700" u="sng" dirty="0"/>
              <a:t>Definitions:</a:t>
            </a:r>
          </a:p>
          <a:p>
            <a:pPr marL="0" indent="0">
              <a:buNone/>
            </a:pPr>
            <a:r>
              <a:rPr lang="en-US" sz="1700" dirty="0"/>
              <a:t>The following definitions are included in the sample policy. Please refer to the sample policy, located on the </a:t>
            </a:r>
            <a:r>
              <a:rPr lang="en-US" sz="1700" dirty="0">
                <a:hlinkClick r:id="rId3"/>
              </a:rPr>
              <a:t>Ohio Collaborative website </a:t>
            </a:r>
            <a:r>
              <a:rPr lang="en-US" sz="1700" dirty="0"/>
              <a:t>for any clarification.</a:t>
            </a:r>
          </a:p>
          <a:p>
            <a:r>
              <a:rPr lang="en-US" sz="1700" dirty="0"/>
              <a:t>-Vehicle pursuit</a:t>
            </a:r>
          </a:p>
          <a:p>
            <a:r>
              <a:rPr lang="en-US" sz="1700" dirty="0"/>
              <a:t>-Discontinuation or Abandonment of Pursuit</a:t>
            </a:r>
          </a:p>
          <a:p>
            <a:r>
              <a:rPr lang="en-US" sz="1700" dirty="0"/>
              <a:t>-Termination of a Pursuit</a:t>
            </a:r>
          </a:p>
          <a:p>
            <a:r>
              <a:rPr lang="en-US" sz="1700" dirty="0"/>
              <a:t>-Blocking or Vehicle Intercept</a:t>
            </a:r>
          </a:p>
          <a:p>
            <a:r>
              <a:rPr lang="en-US" sz="1700" dirty="0"/>
              <a:t>-Boxing In</a:t>
            </a:r>
          </a:p>
          <a:p>
            <a:r>
              <a:rPr lang="en-US" sz="1700" dirty="0"/>
              <a:t>-Pursuit Trailing</a:t>
            </a:r>
          </a:p>
          <a:p>
            <a:r>
              <a:rPr lang="en-US" sz="1700" dirty="0"/>
              <a:t>-Precision Immobilization Techniques (PIT)</a:t>
            </a:r>
          </a:p>
          <a:p>
            <a:r>
              <a:rPr lang="en-US" sz="1700" dirty="0"/>
              <a:t>-Ramming</a:t>
            </a:r>
          </a:p>
          <a:p>
            <a:r>
              <a:rPr lang="en-US" sz="1700" dirty="0"/>
              <a:t>-Roadblocks</a:t>
            </a:r>
          </a:p>
          <a:p>
            <a:r>
              <a:rPr lang="en-US" sz="1700" dirty="0"/>
              <a:t>-Tire Deflation Device, Spikes or Tack Strips</a:t>
            </a:r>
          </a:p>
          <a:p>
            <a:endParaRPr lang="en-US" sz="1700" dirty="0"/>
          </a:p>
          <a:p>
            <a:endParaRPr lang="en-US" sz="1700" dirty="0"/>
          </a:p>
          <a:p>
            <a:pPr marL="0" indent="0">
              <a:buNone/>
            </a:pPr>
            <a:endParaRPr lang="en-US" sz="1700" dirty="0"/>
          </a:p>
          <a:p>
            <a:pPr marL="0" indent="0">
              <a:buNone/>
            </a:pPr>
            <a:endParaRPr lang="en-US" sz="1700" dirty="0"/>
          </a:p>
          <a:p>
            <a:pPr marL="0" indent="0">
              <a:buNone/>
            </a:pPr>
            <a:endParaRPr lang="en-US" sz="1700" dirty="0"/>
          </a:p>
          <a:p>
            <a:pPr marL="0" indent="0">
              <a:buNone/>
            </a:pPr>
            <a:endParaRPr lang="en-US" sz="1700" dirty="0"/>
          </a:p>
          <a:p>
            <a:pPr marL="0" indent="0">
              <a:buNone/>
            </a:pPr>
            <a:endParaRPr lang="en-US" sz="1700"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585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084832"/>
            <a:ext cx="6013703" cy="4023360"/>
          </a:xfrm>
        </p:spPr>
        <p:txBody>
          <a:bodyPr>
            <a:normAutofit fontScale="25000" lnSpcReduction="20000"/>
          </a:bodyPr>
          <a:lstStyle/>
          <a:p>
            <a:pPr marL="0" indent="0">
              <a:buNone/>
            </a:pPr>
            <a:r>
              <a:rPr lang="en-US" sz="9600" b="1" dirty="0"/>
              <a:t>Vehicular Pursuit Model Policy</a:t>
            </a:r>
          </a:p>
          <a:p>
            <a:pPr marL="0" indent="0">
              <a:buNone/>
            </a:pPr>
            <a:r>
              <a:rPr lang="en-US" sz="8000" u="sng" dirty="0"/>
              <a:t>Procedures:</a:t>
            </a:r>
            <a:endParaRPr lang="en-US" sz="7200" u="sng" dirty="0"/>
          </a:p>
          <a:p>
            <a:pPr marL="0" indent="0">
              <a:buNone/>
            </a:pPr>
            <a:r>
              <a:rPr lang="en-US" sz="7200" dirty="0"/>
              <a:t>Officer Responsibilities-</a:t>
            </a:r>
          </a:p>
          <a:p>
            <a:pPr marL="0" indent="0">
              <a:buNone/>
            </a:pPr>
            <a:r>
              <a:rPr lang="en-US" sz="7200" dirty="0"/>
              <a:t>It is the policy of this department that a vehicle pursuit shall be conducted with at least one red or blue flashing, rotating, or oscillating light, visible under normal atmospheric conditions from a distance of 500 feet to the front of, and a siren activated on an authorized public safety vehicle (ORC § 4511.37, ORC § 4513.21, ORC § 4511.01 (E)(2), ORC § 4511.041 and ORC § 4511.24)</a:t>
            </a:r>
          </a:p>
          <a:p>
            <a:pPr marL="0" indent="0">
              <a:buNone/>
            </a:pPr>
            <a:r>
              <a:rPr lang="en-US" sz="7200" dirty="0"/>
              <a:t>The following policy is established to provide officers with guidelines for driving with due regard and caution for the safety of all persons using the highway. </a:t>
            </a:r>
          </a:p>
          <a:p>
            <a:pPr marL="0" indent="0">
              <a:buNone/>
            </a:pPr>
            <a:endParaRPr lang="en-US" sz="1000" dirty="0"/>
          </a:p>
          <a:p>
            <a:pPr marL="0" indent="0">
              <a:buNone/>
            </a:pPr>
            <a:endParaRPr lang="en-US" sz="1000" dirty="0"/>
          </a:p>
          <a:p>
            <a:pPr marL="0" indent="0">
              <a:buNone/>
            </a:pPr>
            <a:endParaRPr lang="en-US" sz="1000" dirty="0"/>
          </a:p>
          <a:p>
            <a:pPr marL="0" indent="0">
              <a:buNone/>
            </a:pPr>
            <a:endParaRPr lang="en-US" sz="1000" dirty="0"/>
          </a:p>
          <a:p>
            <a:pPr marL="0" indent="0">
              <a:buNone/>
            </a:pPr>
            <a:r>
              <a:rPr lang="en-US" sz="1000" b="0" i="0" dirty="0">
                <a:effectLst/>
                <a:latin typeface="Arial" panose="020B0604020202020204" pitchFamily="34" charset="0"/>
              </a:rPr>
              <a:t>    </a:t>
            </a:r>
            <a:endParaRPr lang="en-US" sz="1000" dirty="0"/>
          </a:p>
          <a:p>
            <a:pPr marL="0" indent="0">
              <a:buNone/>
            </a:pPr>
            <a:endParaRPr lang="en-US" sz="1000" dirty="0"/>
          </a:p>
          <a:p>
            <a:pPr marL="0" indent="0">
              <a:buNone/>
            </a:pPr>
            <a:endParaRPr lang="en-US" sz="1000" dirty="0"/>
          </a:p>
          <a:p>
            <a:pPr marL="0" indent="0">
              <a:buNone/>
            </a:pPr>
            <a:endParaRPr lang="en-US" sz="1000" dirty="0"/>
          </a:p>
          <a:p>
            <a:pPr marL="0" indent="0">
              <a:buNone/>
            </a:pPr>
            <a:endParaRPr lang="en-US" sz="1000" dirty="0"/>
          </a:p>
          <a:p>
            <a:pPr marL="0" indent="0">
              <a:buNone/>
            </a:pPr>
            <a:endParaRPr lang="en-US" sz="1000"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397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839433"/>
            <a:ext cx="6013703" cy="4469927"/>
          </a:xfrm>
        </p:spPr>
        <p:txBody>
          <a:bodyPr>
            <a:normAutofit fontScale="32500" lnSpcReduction="20000"/>
          </a:bodyPr>
          <a:lstStyle/>
          <a:p>
            <a:pPr marL="0" indent="0">
              <a:buNone/>
            </a:pPr>
            <a:r>
              <a:rPr lang="en-US" sz="5500" b="1" dirty="0"/>
              <a:t>Vehicular Pursuit Model Policy</a:t>
            </a:r>
          </a:p>
          <a:p>
            <a:pPr marL="0" indent="0">
              <a:buNone/>
            </a:pPr>
            <a:r>
              <a:rPr lang="en-US" sz="4900" u="sng" dirty="0"/>
              <a:t>When to initiate a Pursuit:</a:t>
            </a:r>
          </a:p>
          <a:p>
            <a:pPr marL="0" indent="0">
              <a:buNone/>
            </a:pPr>
            <a:r>
              <a:rPr lang="en-US" sz="4500" dirty="0"/>
              <a:t>Officers are authorized to initiate a pursuit when it is reasonable to believe that a suspect is attempting to evade arrest or detention by fleeing in a vehicle that has been given a signal to stop by a peace officer. (ORC § 2921.331 (B) and ORC § 2935.03 (D)).</a:t>
            </a:r>
          </a:p>
          <a:p>
            <a:pPr marL="0" indent="0">
              <a:buNone/>
            </a:pPr>
            <a:r>
              <a:rPr lang="en-US" sz="4500" dirty="0"/>
              <a:t>Factors to consider:</a:t>
            </a:r>
          </a:p>
          <a:p>
            <a:pPr>
              <a:buFont typeface="Arial" panose="020B0604020202020204" pitchFamily="34" charset="0"/>
              <a:buChar char="•"/>
            </a:pPr>
            <a:r>
              <a:rPr lang="en-US" sz="4500" dirty="0"/>
              <a:t>Seriousness of the known or reasonably suspected crime and its relationship to community safety. Property crimes do not justify a pursuit.</a:t>
            </a:r>
          </a:p>
          <a:p>
            <a:pPr>
              <a:buFont typeface="Arial" panose="020B0604020202020204" pitchFamily="34" charset="0"/>
              <a:buChar char="•"/>
            </a:pPr>
            <a:r>
              <a:rPr lang="en-US" sz="4500" dirty="0"/>
              <a:t>The importance of protecting the public and balancing the known or reasonably suspected offense and the apparent need for immediate capture against the risks to all.</a:t>
            </a:r>
          </a:p>
          <a:p>
            <a:pPr>
              <a:buFont typeface="Arial" panose="020B0604020202020204" pitchFamily="34" charset="0"/>
              <a:buChar char="•"/>
            </a:pPr>
            <a:r>
              <a:rPr lang="en-US" sz="4500" dirty="0"/>
              <a:t>The apparent nature of the fleeing suspect (e.g. whether the suspect represents a serious threat to public safety).</a:t>
            </a:r>
          </a:p>
          <a:p>
            <a:pPr>
              <a:buFont typeface="Arial" panose="020B0604020202020204" pitchFamily="34" charset="0"/>
              <a:buChar char="•"/>
            </a:pPr>
            <a:r>
              <a:rPr lang="en-US" sz="4500" dirty="0"/>
              <a:t>Officer should recognize that if the suspect can be apprehended at a later time, it may not be prudent to continue pursuit.</a:t>
            </a:r>
            <a:endParaRPr lang="en-US" sz="800"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2066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7" y="1765431"/>
            <a:ext cx="6013703" cy="4773592"/>
          </a:xfrm>
        </p:spPr>
        <p:txBody>
          <a:bodyPr>
            <a:noAutofit/>
          </a:bodyPr>
          <a:lstStyle/>
          <a:p>
            <a:pPr marL="0" indent="0">
              <a:buNone/>
            </a:pPr>
            <a:r>
              <a:rPr lang="en-US" b="1" dirty="0"/>
              <a:t>Vehicular Pursuit Model Policy</a:t>
            </a:r>
          </a:p>
          <a:p>
            <a:pPr marL="0" indent="0">
              <a:buNone/>
            </a:pPr>
            <a:r>
              <a:rPr lang="en-US" sz="1700" u="sng" dirty="0"/>
              <a:t>When to initiate a Pursuit (continued):</a:t>
            </a:r>
          </a:p>
          <a:p>
            <a:pPr>
              <a:buFont typeface="Arial" panose="020B0604020202020204" pitchFamily="34" charset="0"/>
              <a:buChar char="•"/>
            </a:pPr>
            <a:r>
              <a:rPr lang="en-US" sz="1500" dirty="0"/>
              <a:t>The safety of the public in the area of the pursuit, including the type of area, time of day, the amount of vehicular and pedestrian traffic (e.g. school zones) and the speed of the pursuit relative to these factors.</a:t>
            </a:r>
          </a:p>
          <a:p>
            <a:pPr>
              <a:buFont typeface="Arial" panose="020B0604020202020204" pitchFamily="34" charset="0"/>
              <a:buChar char="•"/>
            </a:pPr>
            <a:r>
              <a:rPr lang="en-US" sz="1500" dirty="0"/>
              <a:t>The pursuing officer’s familiarity with the area of the pursuit, the quality of radio communication between the pursuing units and the dispatcher/supervisor, and the driving capabilities of the pursuing officers under the conditions of the pursuit.</a:t>
            </a:r>
          </a:p>
          <a:p>
            <a:pPr>
              <a:buFont typeface="Arial" panose="020B0604020202020204" pitchFamily="34" charset="0"/>
              <a:buChar char="•"/>
            </a:pPr>
            <a:r>
              <a:rPr lang="en-US" sz="1500" dirty="0"/>
              <a:t>The weather, traffic and road conditions that unreasonably increase the danger of the pursuit when weighed against the risks resulting from the suspect’s escape.</a:t>
            </a:r>
          </a:p>
          <a:p>
            <a:pPr>
              <a:buFont typeface="Arial" panose="020B0604020202020204" pitchFamily="34" charset="0"/>
              <a:buChar char="•"/>
            </a:pPr>
            <a:r>
              <a:rPr lang="en-US" sz="1500" dirty="0"/>
              <a:t>The performance capabilities of the vehicles used in the pursuit in relation to the speed and other conditions of the pursuit.</a:t>
            </a:r>
          </a:p>
          <a:p>
            <a:pPr>
              <a:buFont typeface="Arial" panose="020B0604020202020204" pitchFamily="34" charset="0"/>
              <a:buChar char="•"/>
            </a:pPr>
            <a:r>
              <a:rPr lang="en-US" sz="1500" dirty="0"/>
              <a:t>Vehicle speeds and evasive tactics of the suspect.</a:t>
            </a:r>
          </a:p>
          <a:p>
            <a:pPr>
              <a:buFont typeface="Arial" panose="020B0604020202020204" pitchFamily="34" charset="0"/>
              <a:buChar char="•"/>
            </a:pPr>
            <a:r>
              <a:rPr lang="en-US" sz="1500" dirty="0"/>
              <a:t>Length of the pursuit.</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003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b="1"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084832"/>
            <a:ext cx="6013703" cy="4023360"/>
          </a:xfrm>
        </p:spPr>
        <p:txBody>
          <a:bodyPr>
            <a:normAutofit/>
          </a:bodyPr>
          <a:lstStyle/>
          <a:p>
            <a:pPr marL="0" indent="0">
              <a:buNone/>
            </a:pPr>
            <a:r>
              <a:rPr lang="en-US" sz="2400" b="1" dirty="0"/>
              <a:t>Vehicular Pursuit Model Policy</a:t>
            </a:r>
          </a:p>
          <a:p>
            <a:pPr marL="0" indent="0">
              <a:buNone/>
            </a:pPr>
            <a:r>
              <a:rPr lang="en-US" u="sng" dirty="0"/>
              <a:t>When to initiate a Pursuit (continued):</a:t>
            </a:r>
          </a:p>
          <a:p>
            <a:pPr>
              <a:buFont typeface="Arial" panose="020B0604020202020204" pitchFamily="34" charset="0"/>
              <a:buChar char="•"/>
            </a:pPr>
            <a:r>
              <a:rPr lang="en-US" sz="1800" dirty="0"/>
              <a:t>The availability of other resources, such as aircraft assistance.</a:t>
            </a:r>
          </a:p>
          <a:p>
            <a:pPr>
              <a:buFont typeface="Arial" panose="020B0604020202020204" pitchFamily="34" charset="0"/>
              <a:buChar char="•"/>
            </a:pPr>
            <a:r>
              <a:rPr lang="en-US" sz="1800" dirty="0"/>
              <a:t>If the police vehicle is carrying passengers, (prisoners, ride-along, etc.) they should not be authorized to participate in the pursuit.</a:t>
            </a:r>
          </a:p>
          <a:p>
            <a:pPr>
              <a:buFont typeface="Arial" panose="020B0604020202020204" pitchFamily="34" charset="0"/>
              <a:buChar char="•"/>
            </a:pPr>
            <a:r>
              <a:rPr lang="en-US" sz="1800" dirty="0"/>
              <a:t>Additional factors should be considered when pursuing motorcycles or like vehicles, due to the propensity for injury.</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4008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57463" y="1913860"/>
            <a:ext cx="6013703" cy="4358923"/>
          </a:xfrm>
        </p:spPr>
        <p:txBody>
          <a:bodyPr>
            <a:noAutofit/>
          </a:bodyPr>
          <a:lstStyle/>
          <a:p>
            <a:pPr marL="0" indent="0">
              <a:buNone/>
            </a:pPr>
            <a:r>
              <a:rPr lang="en-US" b="1" dirty="0"/>
              <a:t>Vehicular Pursuit Model Policy</a:t>
            </a:r>
          </a:p>
          <a:p>
            <a:pPr marL="0" indent="0">
              <a:buNone/>
            </a:pPr>
            <a:r>
              <a:rPr lang="en-US" sz="1600" u="sng" dirty="0"/>
              <a:t>When to terminate a pursuit:</a:t>
            </a:r>
          </a:p>
          <a:p>
            <a:pPr marL="0" indent="0">
              <a:buNone/>
            </a:pPr>
            <a:r>
              <a:rPr lang="en-US" sz="1500" dirty="0"/>
              <a:t>Officers and supervisors must continuously weigh the seriousness of the offense against the potential danger to innocent motorists, themselves and the public when electing to continue a pursuit. The following factors on when to initiate a pursuit are expressly included herein and will apply equally to the decision to discontinue as well as the decision to initiate a pursuit.</a:t>
            </a:r>
          </a:p>
          <a:p>
            <a:pPr marL="0" indent="0">
              <a:buNone/>
            </a:pPr>
            <a:r>
              <a:rPr lang="en-US" sz="1500" dirty="0"/>
              <a:t>Pursuits should be discontinued whenever the totality of the circumstances known or which reasonably ought to be known to the officer or supervisor during the pursuit indicates that the present risk of continuing the pursuit reasonably appears to outweigh the risk resulting from the suspect’s escape.</a:t>
            </a:r>
          </a:p>
          <a:p>
            <a:pPr marL="0" indent="0">
              <a:buNone/>
            </a:pPr>
            <a:r>
              <a:rPr lang="en-US" sz="1500" dirty="0"/>
              <a:t>Operating an emergency vehicle in a pursuit with emergency lights and siren does not relieve the operator of an authorized emergency vehicle of the duty to drive with due regard for the safety of all persons and does not protect the driver from the consequences of his/her reckless disregard for the safety of others (ORC § 4511.45(B)).</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996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45C2A5-72C5-E617-DE1F-7188BCD5F87E}"/>
              </a:ext>
            </a:extLst>
          </p:cNvPr>
          <p:cNvSpPr>
            <a:spLocks noGrp="1"/>
          </p:cNvSpPr>
          <p:nvPr>
            <p:ph type="title"/>
          </p:nvPr>
        </p:nvSpPr>
        <p:spPr>
          <a:xfrm>
            <a:off x="482601" y="643467"/>
            <a:ext cx="2561709" cy="5571066"/>
          </a:xfrm>
        </p:spPr>
        <p:txBody>
          <a:bodyPr>
            <a:normAutofit/>
          </a:bodyPr>
          <a:lstStyle/>
          <a:p>
            <a:r>
              <a:rPr lang="en-US" sz="4100" b="1" dirty="0">
                <a:solidFill>
                  <a:srgbClr val="FFFFFF"/>
                </a:solidFill>
              </a:rPr>
              <a:t>Learning  Objectives</a:t>
            </a:r>
            <a:endParaRPr lang="en-US" sz="4100" dirty="0">
              <a:solidFill>
                <a:srgbClr val="FFFFFF"/>
              </a:solidFill>
            </a:endParaRPr>
          </a:p>
        </p:txBody>
      </p:sp>
      <p:graphicFrame>
        <p:nvGraphicFramePr>
          <p:cNvPr id="5" name="Content Placeholder 2">
            <a:extLst>
              <a:ext uri="{FF2B5EF4-FFF2-40B4-BE49-F238E27FC236}">
                <a16:creationId xmlns:a16="http://schemas.microsoft.com/office/drawing/2014/main" id="{1A84084A-69D4-9A7C-7328-AD3894763F59}"/>
              </a:ext>
            </a:extLst>
          </p:cNvPr>
          <p:cNvGraphicFramePr>
            <a:graphicFrameLocks noGrp="1"/>
          </p:cNvGraphicFramePr>
          <p:nvPr>
            <p:ph idx="1"/>
            <p:extLst>
              <p:ext uri="{D42A27DB-BD31-4B8C-83A1-F6EECF244321}">
                <p14:modId xmlns:p14="http://schemas.microsoft.com/office/powerpoint/2010/main" val="994229102"/>
              </p:ext>
            </p:extLst>
          </p:nvPr>
        </p:nvGraphicFramePr>
        <p:xfrm>
          <a:off x="4256068" y="723826"/>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766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850066"/>
            <a:ext cx="6013703" cy="4023360"/>
          </a:xfrm>
        </p:spPr>
        <p:txBody>
          <a:bodyPr vert="horz" lIns="91440" tIns="45720" rIns="91440" bIns="45720" rtlCol="0">
            <a:noAutofit/>
          </a:bodyPr>
          <a:lstStyle/>
          <a:p>
            <a:pPr marL="0" indent="0">
              <a:buNone/>
            </a:pPr>
            <a:r>
              <a:rPr lang="en-US" sz="1800" b="1" dirty="0"/>
              <a:t>Vehicular Pursuit Model Policy</a:t>
            </a:r>
          </a:p>
          <a:p>
            <a:pPr marL="0" indent="0">
              <a:buNone/>
            </a:pPr>
            <a:r>
              <a:rPr lang="en-US" sz="1600" u="sng" dirty="0"/>
              <a:t>When to terminate a pursuit (continued):</a:t>
            </a:r>
          </a:p>
          <a:p>
            <a:pPr marL="0" indent="0">
              <a:buNone/>
            </a:pPr>
            <a:r>
              <a:rPr lang="en-US" sz="1500" dirty="0"/>
              <a:t>In addition to the factors listed above, the following factors should be considered when deciding whether to terminate a pursuit:</a:t>
            </a:r>
          </a:p>
          <a:p>
            <a:pPr>
              <a:buFont typeface="Arial" panose="020B0604020202020204" pitchFamily="34" charset="0"/>
              <a:buChar char="•"/>
            </a:pPr>
            <a:r>
              <a:rPr lang="en-US" sz="1500" dirty="0"/>
              <a:t>The distance between the pursuing officers and the fleeing vehicle is so great that further pursuit would be futile or require the pursuit to continue for an unreasonable time or distance.</a:t>
            </a:r>
          </a:p>
          <a:p>
            <a:pPr>
              <a:buFont typeface="Arial" panose="020B0604020202020204" pitchFamily="34" charset="0"/>
              <a:buChar char="•"/>
            </a:pPr>
            <a:r>
              <a:rPr lang="en-US" sz="1500" dirty="0"/>
              <a:t>The pursued vehicle’s location is no longer known.</a:t>
            </a:r>
          </a:p>
          <a:p>
            <a:pPr>
              <a:buFont typeface="Arial" panose="020B0604020202020204" pitchFamily="34" charset="0"/>
              <a:buChar char="•"/>
            </a:pPr>
            <a:r>
              <a:rPr lang="en-US" sz="1500" dirty="0"/>
              <a:t>The law enforcement vehicle sustains damage or a mechanical failure that renders it unsafe to drive, or the pursuit vehicle suffers an emergency equipment failure that causes the vehicle to no longer qualify for emergency operation use.</a:t>
            </a:r>
          </a:p>
          <a:p>
            <a:pPr>
              <a:buFont typeface="Arial" panose="020B0604020202020204" pitchFamily="34" charset="0"/>
              <a:buChar char="•"/>
            </a:pPr>
            <a:r>
              <a:rPr lang="en-US" sz="1500" dirty="0"/>
              <a:t>Pursuits for misdemeanors not involving physical abuse or risk of serious harm should be discouraged.</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1781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7" y="2084832"/>
            <a:ext cx="6013703" cy="4023360"/>
          </a:xfrm>
        </p:spPr>
        <p:txBody>
          <a:bodyPr vert="horz" lIns="91440" tIns="45720" rIns="91440" bIns="45720" rtlCol="0">
            <a:normAutofit/>
          </a:bodyPr>
          <a:lstStyle/>
          <a:p>
            <a:pPr marL="0" indent="0">
              <a:buNone/>
            </a:pPr>
            <a:r>
              <a:rPr lang="en-US" sz="1800" b="1" dirty="0"/>
              <a:t>Vehicular Pursuit Model Policy</a:t>
            </a:r>
          </a:p>
          <a:p>
            <a:pPr marL="0" indent="0">
              <a:buNone/>
            </a:pPr>
            <a:r>
              <a:rPr lang="en-US" sz="1800" u="sng" dirty="0"/>
              <a:t>When to terminate a pursuit (continued):</a:t>
            </a:r>
          </a:p>
          <a:p>
            <a:pPr>
              <a:buFont typeface="Arial" panose="020B0604020202020204" pitchFamily="34" charset="0"/>
              <a:buChar char="•"/>
            </a:pPr>
            <a:r>
              <a:rPr lang="en-US" sz="1800" dirty="0"/>
              <a:t>The potential hazards to uninvolved bystanders or motorists.</a:t>
            </a:r>
          </a:p>
          <a:p>
            <a:pPr>
              <a:buFont typeface="Arial" panose="020B0604020202020204" pitchFamily="34" charset="0"/>
              <a:buChar char="•"/>
            </a:pPr>
            <a:r>
              <a:rPr lang="en-US" sz="1800" dirty="0"/>
              <a:t>When the identity of the offender is known and it does not reasonably appear that the need for immediate capture outweighs the risk associated with continuing the pursuit, officers should strongly consider discontinuing the pursuit and apprehending the offender at a later time.</a:t>
            </a:r>
          </a:p>
          <a:p>
            <a:pPr>
              <a:buFont typeface="Arial" panose="020B0604020202020204" pitchFamily="34" charset="0"/>
              <a:buChar char="•"/>
            </a:pPr>
            <a:r>
              <a:rPr lang="en-US" sz="1800" dirty="0"/>
              <a:t>When directed to terminate the pursuit by a supervisor.</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5450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904079"/>
            <a:ext cx="6013703" cy="4187952"/>
          </a:xfrm>
        </p:spPr>
        <p:txBody>
          <a:bodyPr vert="horz" lIns="91440" tIns="45720" rIns="91440" bIns="45720" rtlCol="0">
            <a:noAutofit/>
          </a:bodyPr>
          <a:lstStyle/>
          <a:p>
            <a:pPr marL="0" indent="0">
              <a:buNone/>
            </a:pPr>
            <a:r>
              <a:rPr lang="en-US" sz="1800" b="1" dirty="0"/>
              <a:t>Vehicular Pursuit Model Policy</a:t>
            </a:r>
          </a:p>
          <a:p>
            <a:pPr marL="0" indent="0">
              <a:buNone/>
            </a:pPr>
            <a:r>
              <a:rPr lang="en-US" sz="1500" u="sng" dirty="0"/>
              <a:t>Pursuit Vehicles:</a:t>
            </a:r>
          </a:p>
          <a:p>
            <a:pPr>
              <a:buFont typeface="Arial" panose="020B0604020202020204" pitchFamily="34" charset="0"/>
              <a:buChar char="•"/>
            </a:pPr>
            <a:r>
              <a:rPr lang="en-US" sz="1500" dirty="0"/>
              <a:t>Pursuit units should be limited to three vehicles (two units and a supervisor). (the number may vary with circumstances)</a:t>
            </a:r>
          </a:p>
          <a:p>
            <a:pPr>
              <a:buFont typeface="Arial" panose="020B0604020202020204" pitchFamily="34" charset="0"/>
              <a:buChar char="•"/>
            </a:pPr>
            <a:r>
              <a:rPr lang="en-US" sz="1500" dirty="0"/>
              <a:t>Pursuits by law enforcement unmarked vehicles and motorcycles should be highly discouraged. </a:t>
            </a:r>
          </a:p>
          <a:p>
            <a:pPr>
              <a:buFont typeface="Arial" panose="020B0604020202020204" pitchFamily="34" charset="0"/>
              <a:buChar char="•"/>
            </a:pPr>
            <a:r>
              <a:rPr lang="en-US" sz="1500" dirty="0"/>
              <a:t>Vehicles not equipped with lights and sirens are prohibited from pursuits.</a:t>
            </a:r>
          </a:p>
          <a:p>
            <a:pPr>
              <a:buFont typeface="Arial" panose="020B0604020202020204" pitchFamily="34" charset="0"/>
              <a:buChar char="•"/>
            </a:pPr>
            <a:r>
              <a:rPr lang="en-US" sz="1500" dirty="0"/>
              <a:t>Pursuing law enforcement vehicles must meet the requirements of ORC § 4511.24 in-regard to lights, audible signals, and due regard for safety.</a:t>
            </a:r>
          </a:p>
          <a:p>
            <a:pPr>
              <a:buFont typeface="Arial" panose="020B0604020202020204" pitchFamily="34" charset="0"/>
              <a:buChar char="•"/>
            </a:pPr>
            <a:r>
              <a:rPr lang="en-US" sz="1500" dirty="0"/>
              <a:t>If unmarked vehicles/motorcycles initiate the pursuit, they should relinquish the pursuit to marked vehicles at the earliest opportunity.</a:t>
            </a:r>
          </a:p>
          <a:p>
            <a:pPr>
              <a:buFont typeface="Arial" panose="020B0604020202020204" pitchFamily="34" charset="0"/>
              <a:buChar char="•"/>
            </a:pPr>
            <a:r>
              <a:rPr lang="en-US" sz="1500" dirty="0"/>
              <a:t>Officers in such vehicles may provide support to pursuing units as long as the vehicle is operated in compliance with all traffic laws (ORC § 4511.041 and ORC § 4513.21).</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9897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a:normAutofit/>
          </a:bodyPr>
          <a:lstStyle/>
          <a:p>
            <a:pPr marL="0" indent="0">
              <a:buNone/>
            </a:pPr>
            <a:r>
              <a:rPr lang="en-US" sz="2400" b="1" dirty="0"/>
              <a:t>Vehicular Pursuit Model Policy</a:t>
            </a:r>
          </a:p>
          <a:p>
            <a:pPr marL="0" indent="0">
              <a:buNone/>
            </a:pPr>
            <a:r>
              <a:rPr lang="en-US" sz="1800" u="sng" dirty="0"/>
              <a:t>Pursuit Vehicles (continued):</a:t>
            </a:r>
          </a:p>
          <a:p>
            <a:pPr marL="0" indent="0">
              <a:buNone/>
            </a:pPr>
            <a:r>
              <a:rPr lang="en-US" sz="1800" dirty="0"/>
              <a:t>An officer may request additional units to join a pursuit after assessing the factors outlined above, as it appears that the number of officers involved would be insufficient to safely arrest the suspect. This request must be approved by a supervisor, absent exigent circumstances. All other officers shall stay out of the pursuit but should remain alert to its progress and location. Any officer who drops out of a pursuit may then, if necessary, proceed to the termination point at safe speeds, following the appropriate rules of the road.</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1199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084832"/>
            <a:ext cx="6013703" cy="4023360"/>
          </a:xfrm>
        </p:spPr>
        <p:txBody>
          <a:bodyPr>
            <a:normAutofit/>
          </a:bodyPr>
          <a:lstStyle/>
          <a:p>
            <a:pPr marL="0" indent="0">
              <a:buNone/>
            </a:pPr>
            <a:r>
              <a:rPr lang="en-US" sz="2400" b="1" dirty="0"/>
              <a:t>Vehicular Pursuit Model Policy</a:t>
            </a:r>
          </a:p>
          <a:p>
            <a:pPr marL="0" indent="0">
              <a:buNone/>
            </a:pPr>
            <a:r>
              <a:rPr lang="en-US" sz="1800" u="sng" dirty="0"/>
              <a:t>Primary Unit Responsibilities:</a:t>
            </a:r>
          </a:p>
          <a:p>
            <a:pPr marL="0" indent="0">
              <a:buNone/>
            </a:pPr>
            <a:r>
              <a:rPr lang="en-US" sz="1800" dirty="0"/>
              <a:t>The initial pursuing officer will be designated as the primary unit and will be responsible for the conduct of the pursuit unless they are unable to remain reasonably close enough to the violator’s vehicle. The primary responsibility of the initiating officer is the apprehension of the suspect without unreasonable danger to all. Officers should continuously update information to allow supervisor(s) to sufficiently assess continuation of the pursuit. Unless circumstances indicate otherwise, broadcasting the pursuit to a secondary unit.</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318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517746" y="1616149"/>
            <a:ext cx="6744292" cy="4023360"/>
          </a:xfrm>
        </p:spPr>
        <p:txBody>
          <a:bodyPr>
            <a:noAutofit/>
          </a:bodyPr>
          <a:lstStyle/>
          <a:p>
            <a:pPr marL="0" indent="0">
              <a:buNone/>
            </a:pPr>
            <a:r>
              <a:rPr lang="en-US" sz="1600" b="1" dirty="0"/>
              <a:t>Vehicular Pursuit Model Policy</a:t>
            </a:r>
          </a:p>
          <a:p>
            <a:pPr marL="0" indent="0">
              <a:buNone/>
            </a:pPr>
            <a:r>
              <a:rPr lang="en-US" sz="1400" u="sng" dirty="0"/>
              <a:t>Primary Unit Responsibilities (continued):</a:t>
            </a:r>
          </a:p>
          <a:p>
            <a:pPr marL="0" indent="0">
              <a:buNone/>
            </a:pPr>
            <a:r>
              <a:rPr lang="en-US" sz="1300" dirty="0"/>
              <a:t>Primary Unit radio traffic includes:</a:t>
            </a:r>
          </a:p>
          <a:p>
            <a:pPr>
              <a:buFont typeface="Arial" panose="020B0604020202020204" pitchFamily="34" charset="0"/>
              <a:buChar char="•"/>
            </a:pPr>
            <a:r>
              <a:rPr lang="en-US" sz="1300" dirty="0"/>
              <a:t>The reason for the pursuit.</a:t>
            </a:r>
          </a:p>
          <a:p>
            <a:pPr>
              <a:buFont typeface="Arial" panose="020B0604020202020204" pitchFamily="34" charset="0"/>
              <a:buChar char="•"/>
            </a:pPr>
            <a:r>
              <a:rPr lang="en-US" sz="1300" dirty="0"/>
              <a:t>The location and direction of travel.</a:t>
            </a:r>
          </a:p>
          <a:p>
            <a:pPr>
              <a:buFont typeface="Arial" panose="020B0604020202020204" pitchFamily="34" charset="0"/>
              <a:buChar char="•"/>
            </a:pPr>
            <a:r>
              <a:rPr lang="en-US" sz="1300" dirty="0"/>
              <a:t>Pursuit speed.</a:t>
            </a:r>
          </a:p>
          <a:p>
            <a:pPr>
              <a:buFont typeface="Arial" panose="020B0604020202020204" pitchFamily="34" charset="0"/>
              <a:buChar char="•"/>
            </a:pPr>
            <a:r>
              <a:rPr lang="en-US" sz="1300" dirty="0"/>
              <a:t>The description of the fleeing vehicle and license number, if known.</a:t>
            </a:r>
          </a:p>
          <a:p>
            <a:pPr>
              <a:buFont typeface="Arial" panose="020B0604020202020204" pitchFamily="34" charset="0"/>
              <a:buChar char="•"/>
            </a:pPr>
            <a:r>
              <a:rPr lang="en-US" sz="1300" dirty="0"/>
              <a:t>The number of occupants.</a:t>
            </a:r>
          </a:p>
          <a:p>
            <a:pPr>
              <a:buFont typeface="Arial" panose="020B0604020202020204" pitchFamily="34" charset="0"/>
              <a:buChar char="•"/>
            </a:pPr>
            <a:r>
              <a:rPr lang="en-US" sz="1300" dirty="0"/>
              <a:t>The identity or description of the known occupants.</a:t>
            </a:r>
          </a:p>
          <a:p>
            <a:pPr>
              <a:buFont typeface="Arial" panose="020B0604020202020204" pitchFamily="34" charset="0"/>
              <a:buChar char="•"/>
            </a:pPr>
            <a:r>
              <a:rPr lang="en-US" sz="1300" dirty="0"/>
              <a:t>The identity of other agencies involved in the pursuit.</a:t>
            </a:r>
          </a:p>
          <a:p>
            <a:pPr>
              <a:buFont typeface="Arial" panose="020B0604020202020204" pitchFamily="34" charset="0"/>
              <a:buChar char="•"/>
            </a:pPr>
            <a:r>
              <a:rPr lang="en-US" sz="1300" dirty="0"/>
              <a:t>Information concerning the use of firearms, threat of force, injuries, hostages or other unusual hazards.</a:t>
            </a:r>
          </a:p>
          <a:p>
            <a:pPr>
              <a:buFont typeface="Arial" panose="020B0604020202020204" pitchFamily="34" charset="0"/>
              <a:buChar char="•"/>
            </a:pPr>
            <a:r>
              <a:rPr lang="en-US" sz="1300" dirty="0"/>
              <a:t>When the pursued vehicle is lost, the primary unit should broadcast pertinent information to assist other units in locating the vehicle. The primary unit will be responsible for coordinating any further search for pursued vehicle/suspect on foot.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8075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7" y="1796902"/>
            <a:ext cx="6013703" cy="4627361"/>
          </a:xfrm>
        </p:spPr>
        <p:txBody>
          <a:bodyPr>
            <a:noAutofit/>
          </a:bodyPr>
          <a:lstStyle/>
          <a:p>
            <a:pPr marL="0" indent="0">
              <a:buNone/>
            </a:pPr>
            <a:r>
              <a:rPr lang="en-US" sz="1800" b="1" dirty="0"/>
              <a:t>Vehicular Pursuit Model Policy</a:t>
            </a:r>
          </a:p>
          <a:p>
            <a:pPr marL="0" indent="0">
              <a:buNone/>
            </a:pPr>
            <a:r>
              <a:rPr lang="en-US" sz="1600" u="sng" dirty="0"/>
              <a:t>Secondary Unit Responsibilities:</a:t>
            </a:r>
          </a:p>
          <a:p>
            <a:pPr>
              <a:buFont typeface="Arial" panose="020B0604020202020204" pitchFamily="34" charset="0"/>
              <a:buChar char="•"/>
            </a:pPr>
            <a:r>
              <a:rPr lang="en-US" sz="1500" dirty="0"/>
              <a:t>Immediate notifying the dispatcher of his/her entry into the pursuit.</a:t>
            </a:r>
          </a:p>
          <a:p>
            <a:pPr>
              <a:buFont typeface="Arial" panose="020B0604020202020204" pitchFamily="34" charset="0"/>
              <a:buChar char="•"/>
            </a:pPr>
            <a:r>
              <a:rPr lang="en-US" sz="1500" dirty="0"/>
              <a:t>Providing back up to the primary unit.</a:t>
            </a:r>
          </a:p>
          <a:p>
            <a:pPr>
              <a:buFont typeface="Arial" panose="020B0604020202020204" pitchFamily="34" charset="0"/>
              <a:buChar char="•"/>
            </a:pPr>
            <a:r>
              <a:rPr lang="en-US" sz="1500" dirty="0"/>
              <a:t>Ensuring that Dispatch notifies nearby jurisdictions.</a:t>
            </a:r>
          </a:p>
          <a:p>
            <a:pPr>
              <a:buFont typeface="Arial" panose="020B0604020202020204" pitchFamily="34" charset="0"/>
              <a:buChar char="•"/>
            </a:pPr>
            <a:r>
              <a:rPr lang="en-US" sz="1500" dirty="0"/>
              <a:t>Remaining at a safe distance behind the primary unit unless directed to assume the role of primary officer, or if the primary unit is unable the situation indicates otherwise.</a:t>
            </a:r>
          </a:p>
          <a:p>
            <a:pPr>
              <a:buFont typeface="Arial" panose="020B0604020202020204" pitchFamily="34" charset="0"/>
              <a:buChar char="•"/>
            </a:pPr>
            <a:r>
              <a:rPr lang="en-US" sz="1500" dirty="0"/>
              <a:t>Responding to the point where the pursued vehicle has been stopped.</a:t>
            </a:r>
          </a:p>
          <a:p>
            <a:pPr>
              <a:buFont typeface="Arial" panose="020B0604020202020204" pitchFamily="34" charset="0"/>
              <a:buChar char="•"/>
            </a:pPr>
            <a:r>
              <a:rPr lang="en-US" sz="1500" dirty="0"/>
              <a:t>Ensure that available BWCs and/or in-car video are activated.</a:t>
            </a:r>
          </a:p>
          <a:p>
            <a:pPr>
              <a:buFont typeface="Arial" panose="020B0604020202020204" pitchFamily="34" charset="0"/>
              <a:buChar char="•"/>
            </a:pPr>
            <a:r>
              <a:rPr lang="en-US" sz="1500" dirty="0"/>
              <a:t>Sharing responsibility to initiate or discontinue the pursuit with the initiating officer.</a:t>
            </a:r>
          </a:p>
          <a:p>
            <a:pPr>
              <a:buFont typeface="Arial" panose="020B0604020202020204" pitchFamily="34" charset="0"/>
              <a:buChar char="•"/>
            </a:pPr>
            <a:r>
              <a:rPr lang="en-US" sz="1500" dirty="0"/>
              <a:t>Coordinating all aspects of the pursuit, including the number of units and any further search for pursued vehicle/suspect on foot.</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2900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469498" y="1643368"/>
            <a:ext cx="6610899" cy="4533723"/>
          </a:xfrm>
        </p:spPr>
        <p:txBody>
          <a:bodyPr vert="horz" lIns="91440" tIns="45720" rIns="91440" bIns="45720" rtlCol="0">
            <a:noAutofit/>
          </a:bodyPr>
          <a:lstStyle/>
          <a:p>
            <a:pPr marL="0" indent="0">
              <a:buNone/>
            </a:pPr>
            <a:r>
              <a:rPr lang="en-US" sz="1600" b="1" dirty="0"/>
              <a:t>Vehicular Pursuit Model Policy</a:t>
            </a:r>
          </a:p>
          <a:p>
            <a:pPr marL="0" indent="0">
              <a:buNone/>
            </a:pPr>
            <a:r>
              <a:rPr lang="en-US" sz="1300" u="sng" dirty="0"/>
              <a:t>Supervisory Control and Responsibilities:</a:t>
            </a:r>
          </a:p>
          <a:p>
            <a:pPr marL="0" indent="0">
              <a:buNone/>
            </a:pPr>
            <a:r>
              <a:rPr lang="en-US" sz="1300" dirty="0"/>
              <a:t>The on-duty supervisor has the final responsibility for the coordination, control and termination of a vehicle pursuit. It is recommended, when possible, that the on-duty supervisor not engage in the pursuit, in order to maintain objectivity. The supervisor’s decision to discontinue the pursuit is final.</a:t>
            </a:r>
          </a:p>
          <a:p>
            <a:pPr>
              <a:buFont typeface="Arial" panose="020B0604020202020204" pitchFamily="34" charset="0"/>
              <a:buChar char="•"/>
            </a:pPr>
            <a:r>
              <a:rPr lang="en-US" sz="1300" dirty="0"/>
              <a:t>Upon becoming aware of a pursuit, immediately notifying involved officers and dispatch of supervisory presence and ascertaining all reasonably available information, and continuously assess the situation and risk factors associated with the pursuit in order to ensure that the pursuit is conducted within established agency guidelines.</a:t>
            </a:r>
          </a:p>
          <a:p>
            <a:pPr>
              <a:buFont typeface="Arial" panose="020B0604020202020204" pitchFamily="34" charset="0"/>
              <a:buChar char="•"/>
            </a:pPr>
            <a:r>
              <a:rPr lang="en-US" sz="1300" dirty="0"/>
              <a:t>Ensuring that no more than the number of required law enforcement units needed are involved in the pursuit.</a:t>
            </a:r>
          </a:p>
          <a:p>
            <a:pPr>
              <a:buFont typeface="Arial" panose="020B0604020202020204" pitchFamily="34" charset="0"/>
              <a:buChar char="•"/>
            </a:pPr>
            <a:r>
              <a:rPr lang="en-US" sz="1300" dirty="0"/>
              <a:t>Directing that the pursuit be terminated if continuation of the pursuit is not justified.</a:t>
            </a:r>
          </a:p>
          <a:p>
            <a:pPr>
              <a:buFont typeface="Arial" panose="020B0604020202020204" pitchFamily="34" charset="0"/>
              <a:buChar char="•"/>
            </a:pPr>
            <a:r>
              <a:rPr lang="en-US" sz="1300" dirty="0"/>
              <a:t>Ensuring that aircraft assistance is requested, if available.</a:t>
            </a:r>
          </a:p>
          <a:p>
            <a:pPr>
              <a:buFont typeface="Arial" panose="020B0604020202020204" pitchFamily="34" charset="0"/>
              <a:buChar char="•"/>
            </a:pPr>
            <a:r>
              <a:rPr lang="en-US" sz="1300" dirty="0"/>
              <a:t>Ensure proper radio channel/traffic and notification of outside agencies of the pursuit.</a:t>
            </a:r>
          </a:p>
          <a:p>
            <a:pPr>
              <a:buFont typeface="Arial" panose="020B0604020202020204" pitchFamily="34" charset="0"/>
              <a:buChar char="•"/>
            </a:pPr>
            <a:r>
              <a:rPr lang="en-US" sz="1300" dirty="0"/>
              <a:t>Control and manage units.</a:t>
            </a:r>
          </a:p>
          <a:p>
            <a:pPr>
              <a:buFont typeface="Arial" panose="020B0604020202020204" pitchFamily="34" charset="0"/>
              <a:buChar char="•"/>
            </a:pPr>
            <a:r>
              <a:rPr lang="en-US" sz="1300" dirty="0"/>
              <a:t>Prepare a post-pursuit critique and review of the pursuit for training purposes.</a:t>
            </a:r>
          </a:p>
          <a:p>
            <a:pPr>
              <a:buFont typeface="Arial" panose="020B0604020202020204" pitchFamily="34" charset="0"/>
              <a:buChar char="•"/>
            </a:pPr>
            <a:r>
              <a:rPr lang="en-US" sz="1300" dirty="0"/>
              <a:t>Review of pertinent reports for content and forward through the Chain of Command.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2113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5" y="1866652"/>
            <a:ext cx="6013703" cy="4406132"/>
          </a:xfrm>
        </p:spPr>
        <p:txBody>
          <a:bodyPr>
            <a:noAutofit/>
          </a:bodyPr>
          <a:lstStyle/>
          <a:p>
            <a:pPr marL="0" indent="0">
              <a:buNone/>
            </a:pPr>
            <a:r>
              <a:rPr lang="en-US" b="1" dirty="0"/>
              <a:t>Vehicular Pursuit Model Policy</a:t>
            </a:r>
          </a:p>
          <a:p>
            <a:pPr marL="0" indent="0">
              <a:buNone/>
            </a:pPr>
            <a:r>
              <a:rPr lang="en-US" sz="1800" u="sng" dirty="0"/>
              <a:t>Dispatcher Responsibilities:</a:t>
            </a:r>
          </a:p>
          <a:p>
            <a:pPr marL="0" indent="0">
              <a:buNone/>
            </a:pPr>
            <a:r>
              <a:rPr lang="en-US" sz="1800" dirty="0"/>
              <a:t>Upon notification that a pursuit has been initiated, Dispatch will be responsible for:</a:t>
            </a:r>
          </a:p>
          <a:p>
            <a:pPr>
              <a:buFont typeface="Arial" panose="020B0604020202020204" pitchFamily="34" charset="0"/>
              <a:buChar char="•"/>
            </a:pPr>
            <a:r>
              <a:rPr lang="en-US" sz="1800" dirty="0"/>
              <a:t>Ensuring that a supervisor is assigned to direct and manage the pursuit.</a:t>
            </a:r>
          </a:p>
          <a:p>
            <a:pPr>
              <a:buFont typeface="Arial" panose="020B0604020202020204" pitchFamily="34" charset="0"/>
              <a:buChar char="•"/>
            </a:pPr>
            <a:r>
              <a:rPr lang="en-US" sz="1800" dirty="0"/>
              <a:t>Ensuring that the supervisor is fully informed of the stated reason and pursuit conditions.</a:t>
            </a:r>
          </a:p>
          <a:p>
            <a:pPr>
              <a:buFont typeface="Arial" panose="020B0604020202020204" pitchFamily="34" charset="0"/>
              <a:buChar char="•"/>
            </a:pPr>
            <a:r>
              <a:rPr lang="en-US" sz="1800" dirty="0"/>
              <a:t>Properly documenting all pursuit activities. </a:t>
            </a:r>
          </a:p>
          <a:p>
            <a:pPr>
              <a:buFont typeface="Arial" panose="020B0604020202020204" pitchFamily="34" charset="0"/>
              <a:buChar char="•"/>
            </a:pPr>
            <a:r>
              <a:rPr lang="en-US" sz="1800" dirty="0"/>
              <a:t>Query available information and broadcast pertinent information, as necessary.</a:t>
            </a:r>
          </a:p>
          <a:p>
            <a:pPr>
              <a:buFont typeface="Arial" panose="020B0604020202020204" pitchFamily="34" charset="0"/>
              <a:buChar char="•"/>
            </a:pPr>
            <a:r>
              <a:rPr lang="en-US" sz="1800" dirty="0"/>
              <a:t>Communicating and coordinating with surrounding jurisdictions.</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5715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7" y="1945757"/>
            <a:ext cx="6013703" cy="4167963"/>
          </a:xfrm>
        </p:spPr>
        <p:txBody>
          <a:bodyPr>
            <a:normAutofit fontScale="55000" lnSpcReduction="20000"/>
          </a:bodyPr>
          <a:lstStyle/>
          <a:p>
            <a:pPr marL="0" indent="0">
              <a:buNone/>
            </a:pPr>
            <a:r>
              <a:rPr lang="en-US" sz="3600" b="1" dirty="0"/>
              <a:t>Vehicular Pursuit Model Policy</a:t>
            </a:r>
          </a:p>
          <a:p>
            <a:pPr marL="0" indent="0">
              <a:buNone/>
            </a:pPr>
            <a:r>
              <a:rPr lang="en-US" sz="2500" u="sng" dirty="0"/>
              <a:t>Pursuit Driving Tactics:</a:t>
            </a:r>
          </a:p>
          <a:p>
            <a:pPr marL="0" indent="0">
              <a:buNone/>
            </a:pPr>
            <a:r>
              <a:rPr lang="en-US" sz="2500" dirty="0"/>
              <a:t>The decision to use specific driving tactics requires the same assessment of considerations outlined in the factors to be considered concerning pursuit initiation and termination. The following are tactics for units involved in the pursuit:</a:t>
            </a:r>
          </a:p>
          <a:p>
            <a:pPr>
              <a:buFont typeface="Arial" panose="020B0604020202020204" pitchFamily="34" charset="0"/>
              <a:buChar char="•"/>
            </a:pPr>
            <a:r>
              <a:rPr lang="en-US" sz="2500" dirty="0"/>
              <a:t>Pursuing officers should place their vehicles in such a manner as to afford them the ability to see and avoid hazards or react safely to maneuvers by the fleeing vehicle.</a:t>
            </a:r>
          </a:p>
          <a:p>
            <a:pPr>
              <a:buFont typeface="Arial" panose="020B0604020202020204" pitchFamily="34" charset="0"/>
              <a:buChar char="•"/>
            </a:pPr>
            <a:r>
              <a:rPr lang="en-US" sz="2500" dirty="0"/>
              <a:t>Because intersections present increased risks:</a:t>
            </a:r>
          </a:p>
          <a:p>
            <a:pPr lvl="1">
              <a:buFont typeface="Arial" panose="020B0604020202020204" pitchFamily="34" charset="0"/>
              <a:buChar char="•"/>
            </a:pPr>
            <a:r>
              <a:rPr lang="en-US" sz="2500" dirty="0"/>
              <a:t>Available units not directly involved may proceed safely to controlled intersections ahead of the pursuit to warn traffic.</a:t>
            </a:r>
          </a:p>
          <a:p>
            <a:pPr lvl="1">
              <a:buFont typeface="Arial" panose="020B0604020202020204" pitchFamily="34" charset="0"/>
              <a:buChar char="•"/>
            </a:pPr>
            <a:r>
              <a:rPr lang="en-US" sz="2500" dirty="0"/>
              <a:t>Pursuing units should exercise due caution through intersections.</a:t>
            </a:r>
          </a:p>
          <a:p>
            <a:pPr lvl="1">
              <a:buFont typeface="Arial" panose="020B0604020202020204" pitchFamily="34" charset="0"/>
              <a:buChar char="•"/>
            </a:pPr>
            <a:r>
              <a:rPr lang="en-US" sz="2500" dirty="0"/>
              <a:t>Officers may proceed past a red or stop signal/stop sign but only after slowing down for safe operation (ORC § 4511.03).</a:t>
            </a:r>
          </a:p>
          <a:p>
            <a:pPr>
              <a:buFont typeface="Arial" panose="020B0604020202020204" pitchFamily="34" charset="0"/>
              <a:buChar char="•"/>
            </a:pPr>
            <a:r>
              <a:rPr lang="en-US" sz="2500" dirty="0"/>
              <a:t>Notify OSP or other jurisdictions of pursuit coming into their jurisdiction.</a:t>
            </a:r>
          </a:p>
          <a:p>
            <a:pPr>
              <a:buFont typeface="Arial" panose="020B0604020202020204" pitchFamily="34" charset="0"/>
              <a:buChar char="•"/>
            </a:pPr>
            <a:r>
              <a:rPr lang="en-US" sz="2500" dirty="0"/>
              <a:t>Do not pass other involved units unless situation dictates or otherwise instructed.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8186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4A79B-06B2-4FE7-9CF6-54D940A8FE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BBFA14D-8E4F-42D4-B5A0-9588A6A454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8" y="321731"/>
            <a:ext cx="8663391" cy="621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45C2A5-72C5-E617-DE1F-7188BCD5F87E}"/>
              </a:ext>
            </a:extLst>
          </p:cNvPr>
          <p:cNvSpPr>
            <a:spLocks noGrp="1"/>
          </p:cNvSpPr>
          <p:nvPr>
            <p:ph type="title"/>
          </p:nvPr>
        </p:nvSpPr>
        <p:spPr>
          <a:xfrm>
            <a:off x="768096" y="585216"/>
            <a:ext cx="7747254" cy="1499616"/>
          </a:xfrm>
        </p:spPr>
        <p:txBody>
          <a:bodyPr>
            <a:normAutofit/>
          </a:bodyPr>
          <a:lstStyle/>
          <a:p>
            <a:r>
              <a:rPr lang="en-US" b="1" dirty="0">
                <a:solidFill>
                  <a:srgbClr val="FFFFFF"/>
                </a:solidFill>
              </a:rPr>
              <a:t>Vehicular Pursuit</a:t>
            </a:r>
            <a:endParaRPr lang="en-US" dirty="0">
              <a:solidFill>
                <a:srgbClr val="FFFFFF"/>
              </a:solidFill>
            </a:endParaRPr>
          </a:p>
        </p:txBody>
      </p:sp>
      <p:cxnSp>
        <p:nvCxnSpPr>
          <p:cNvPr id="12" name="Straight Connector 11">
            <a:extLst>
              <a:ext uri="{FF2B5EF4-FFF2-40B4-BE49-F238E27FC236}">
                <a16:creationId xmlns:a16="http://schemas.microsoft.com/office/drawing/2014/main" id="{610B2B88-1A1B-486B-9366-918FE2E71D4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5FE7854-F781-2A82-63D1-8FF45E6C2BB9}"/>
              </a:ext>
            </a:extLst>
          </p:cNvPr>
          <p:cNvSpPr>
            <a:spLocks noGrp="1"/>
          </p:cNvSpPr>
          <p:nvPr>
            <p:ph idx="1"/>
          </p:nvPr>
        </p:nvSpPr>
        <p:spPr>
          <a:xfrm>
            <a:off x="768096" y="2286000"/>
            <a:ext cx="7747254" cy="3862971"/>
          </a:xfrm>
        </p:spPr>
        <p:txBody>
          <a:bodyPr>
            <a:normAutofit/>
          </a:bodyPr>
          <a:lstStyle/>
          <a:p>
            <a:pPr marL="0" indent="0">
              <a:buNone/>
            </a:pPr>
            <a:endParaRPr lang="en-US" dirty="0">
              <a:solidFill>
                <a:srgbClr val="FFFFFF"/>
              </a:solidFill>
            </a:endParaRPr>
          </a:p>
          <a:p>
            <a:pPr marL="0" indent="0">
              <a:buNone/>
            </a:pPr>
            <a:r>
              <a:rPr lang="en-US" dirty="0">
                <a:solidFill>
                  <a:srgbClr val="FFFFFF"/>
                </a:solidFill>
              </a:rPr>
              <a:t>The ability of the police to perform their duties is dependent upon public approval of police actions.</a:t>
            </a:r>
          </a:p>
          <a:p>
            <a:pPr marL="0" indent="0">
              <a:buNone/>
            </a:pPr>
            <a:endParaRPr lang="en-US" dirty="0">
              <a:solidFill>
                <a:srgbClr val="FFFFFF"/>
              </a:solidFill>
            </a:endParaRPr>
          </a:p>
          <a:p>
            <a:pPr marL="0" indent="0">
              <a:buNone/>
            </a:pPr>
            <a:endParaRPr lang="en-US" dirty="0">
              <a:solidFill>
                <a:srgbClr val="FFFFFF"/>
              </a:solidFill>
            </a:endParaRPr>
          </a:p>
          <a:p>
            <a:pPr marL="457200" lvl="1" indent="0">
              <a:buNone/>
            </a:pPr>
            <a:endParaRPr lang="en-US" b="0" i="0" dirty="0">
              <a:solidFill>
                <a:srgbClr val="FFFFFF"/>
              </a:solidFill>
              <a:effectLst/>
              <a:latin typeface="Oxygen" panose="02000503000000000000" pitchFamily="2" charset="0"/>
            </a:endParaRPr>
          </a:p>
          <a:p>
            <a:pPr lvl="1"/>
            <a:r>
              <a:rPr lang="en-US" dirty="0">
                <a:solidFill>
                  <a:srgbClr val="FFFFFF"/>
                </a:solidFill>
              </a:rPr>
              <a:t>-Sir Robert Peel (1829)</a:t>
            </a:r>
          </a:p>
          <a:p>
            <a:endParaRPr lang="en-US" dirty="0">
              <a:solidFill>
                <a:srgbClr val="FFFFFF"/>
              </a:solidFill>
            </a:endParaRPr>
          </a:p>
        </p:txBody>
      </p:sp>
    </p:spTree>
    <p:extLst>
      <p:ext uri="{BB962C8B-B14F-4D97-AF65-F5344CB8AC3E}">
        <p14:creationId xmlns:p14="http://schemas.microsoft.com/office/powerpoint/2010/main" val="41286166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722474"/>
            <a:ext cx="6013703" cy="4444409"/>
          </a:xfrm>
        </p:spPr>
        <p:txBody>
          <a:bodyPr vert="horz" lIns="91440" tIns="45720" rIns="91440" bIns="45720" rtlCol="0">
            <a:noAutofit/>
          </a:bodyPr>
          <a:lstStyle/>
          <a:p>
            <a:pPr marL="0" indent="0">
              <a:buNone/>
            </a:pPr>
            <a:r>
              <a:rPr lang="en-US" sz="1800" b="1" dirty="0"/>
              <a:t>Vehicular Pursuit Model Policy</a:t>
            </a:r>
          </a:p>
          <a:p>
            <a:pPr marL="0" indent="0">
              <a:buNone/>
            </a:pPr>
            <a:r>
              <a:rPr lang="en-US" sz="1500" u="sng" dirty="0"/>
              <a:t>Tactics/Procedures for units not involved in the pursuit:</a:t>
            </a:r>
          </a:p>
          <a:p>
            <a:pPr>
              <a:buFont typeface="Arial" panose="020B0604020202020204" pitchFamily="34" charset="0"/>
              <a:buChar char="•"/>
            </a:pPr>
            <a:r>
              <a:rPr lang="en-US" sz="1500" dirty="0"/>
              <a:t>Officers should not engage in pursuits by other jurisdictions unless requested by pursuing agency and approved by a supervisor. Do not parallel the pursuit route. Officers are authorized to use emergency equipment at intersections along the pursuit path to clear vehicular/pedestrian traffic to protect the public. </a:t>
            </a:r>
          </a:p>
          <a:p>
            <a:pPr>
              <a:buFont typeface="Arial" panose="020B0604020202020204" pitchFamily="34" charset="0"/>
              <a:buChar char="•"/>
            </a:pPr>
            <a:r>
              <a:rPr lang="en-US" sz="1500" dirty="0"/>
              <a:t>Officers should not become involved with the pursuit unless otherwise directed by a supervisor.</a:t>
            </a:r>
          </a:p>
          <a:p>
            <a:pPr>
              <a:buFont typeface="Arial" panose="020B0604020202020204" pitchFamily="34" charset="0"/>
              <a:buChar char="•"/>
            </a:pPr>
            <a:r>
              <a:rPr lang="en-US" sz="1500" dirty="0"/>
              <a:t>Non-pursuing personnel needed after the pursuit should respond non-emergency.</a:t>
            </a:r>
          </a:p>
          <a:p>
            <a:pPr>
              <a:buFont typeface="Arial" panose="020B0604020202020204" pitchFamily="34" charset="0"/>
              <a:buChar char="•"/>
            </a:pPr>
            <a:r>
              <a:rPr lang="en-US" sz="1500" dirty="0"/>
              <a:t>Only assigned units should respond under emergency conditions.</a:t>
            </a:r>
          </a:p>
          <a:p>
            <a:pPr marL="0" indent="0">
              <a:buNone/>
            </a:pPr>
            <a:r>
              <a:rPr lang="en-US" sz="1500" u="sng" dirty="0"/>
              <a:t>Pursuit Trailing:</a:t>
            </a:r>
          </a:p>
          <a:p>
            <a:pPr>
              <a:buFont typeface="Arial" panose="020B0604020202020204" pitchFamily="34" charset="0"/>
              <a:buChar char="•"/>
            </a:pPr>
            <a:r>
              <a:rPr lang="en-US" sz="1500" dirty="0"/>
              <a:t>The initiating unit that releases control to another unit may follow the pursuit with permission of the supervisor.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7378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893446"/>
            <a:ext cx="6013703" cy="4224528"/>
          </a:xfrm>
        </p:spPr>
        <p:txBody>
          <a:bodyPr>
            <a:noAutofit/>
          </a:bodyPr>
          <a:lstStyle/>
          <a:p>
            <a:pPr marL="0" indent="0">
              <a:buNone/>
            </a:pPr>
            <a:r>
              <a:rPr lang="en-US" sz="2400" b="1" dirty="0"/>
              <a:t>Vehicular Pursuit Model Policy</a:t>
            </a:r>
          </a:p>
          <a:p>
            <a:pPr marL="0" indent="0">
              <a:buNone/>
            </a:pPr>
            <a:r>
              <a:rPr lang="en-US" sz="1800" u="sng" dirty="0"/>
              <a:t>Aircraft Assistance:</a:t>
            </a:r>
          </a:p>
          <a:p>
            <a:pPr marL="0" indent="0">
              <a:buNone/>
            </a:pPr>
            <a:r>
              <a:rPr lang="en-US" sz="1800" dirty="0"/>
              <a:t>Use aircraft assistance when possible. The aircraft assistance will take over control of the pursuit. The aircraft assistance should direct personnel, inform supervision and recommend termination if appropriate.</a:t>
            </a:r>
          </a:p>
          <a:p>
            <a:pPr marL="0" indent="0">
              <a:buNone/>
            </a:pPr>
            <a:endParaRPr lang="en-US" sz="1800" dirty="0"/>
          </a:p>
          <a:p>
            <a:pPr marL="0" indent="0">
              <a:buNone/>
            </a:pPr>
            <a:r>
              <a:rPr lang="en-US" sz="1800" u="sng" dirty="0"/>
              <a:t>Jurisdictional Considerations:</a:t>
            </a:r>
          </a:p>
          <a:p>
            <a:pPr marL="0" indent="0">
              <a:buNone/>
            </a:pPr>
            <a:r>
              <a:rPr lang="en-US" sz="1800" dirty="0"/>
              <a:t>The primary officer, or supervisor, should determine based on circumstances whether they need assistance from the agency who has jurisdiction where the pursuit is travelling into. All agencies will speak in plain English instead of radio code to better communicate.</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9014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711842"/>
            <a:ext cx="6013703" cy="4986670"/>
          </a:xfrm>
        </p:spPr>
        <p:txBody>
          <a:bodyPr>
            <a:noAutofit/>
          </a:bodyPr>
          <a:lstStyle/>
          <a:p>
            <a:pPr marL="0" indent="0">
              <a:buNone/>
            </a:pPr>
            <a:r>
              <a:rPr lang="en-US" sz="1800" b="1" dirty="0"/>
              <a:t>Vehicular Pursuit Model Policy</a:t>
            </a:r>
          </a:p>
          <a:p>
            <a:pPr marL="0" indent="0">
              <a:buNone/>
            </a:pPr>
            <a:r>
              <a:rPr lang="en-US" sz="1500" u="sng" dirty="0"/>
              <a:t>Pursuits Initiated by Another Agency:</a:t>
            </a:r>
          </a:p>
          <a:p>
            <a:pPr marL="0" indent="0">
              <a:buNone/>
            </a:pPr>
            <a:r>
              <a:rPr lang="en-US" sz="1500" dirty="0"/>
              <a:t>The agency that initiates a pursuit shall be responsible for conducting the pursuit. Officers should not join a pursuit unless specifically requested to do so by the agency who's in pursuit. The exceptions to this are:</a:t>
            </a:r>
          </a:p>
          <a:p>
            <a:pPr>
              <a:buFont typeface="Arial" panose="020B0604020202020204" pitchFamily="34" charset="0"/>
              <a:buChar char="•"/>
            </a:pPr>
            <a:r>
              <a:rPr lang="en-US" sz="1500" dirty="0"/>
              <a:t>When a single unit from the initiating agency is in pursuit, a unit from this agency may join the pursuit.</a:t>
            </a:r>
          </a:p>
          <a:p>
            <a:pPr>
              <a:buFont typeface="Arial" panose="020B0604020202020204" pitchFamily="34" charset="0"/>
              <a:buChar char="•"/>
            </a:pPr>
            <a:r>
              <a:rPr lang="en-US" sz="1500" dirty="0"/>
              <a:t>When an actual or suspected felon who reasonably appears a serious threat to the public if not apprehended is being pursued, a supervisor may authorize officers to join the pursuit.</a:t>
            </a:r>
          </a:p>
          <a:p>
            <a:pPr>
              <a:buFont typeface="Arial" panose="020B0604020202020204" pitchFamily="34" charset="0"/>
              <a:buChar char="•"/>
            </a:pPr>
            <a:r>
              <a:rPr lang="en-US" sz="1500" dirty="0"/>
              <a:t>When a request is made to assist or take over a pursuit from another agency that has entered this jurisdiction, the supervisor should consider these additional factors:</a:t>
            </a:r>
          </a:p>
          <a:p>
            <a:pPr lvl="1">
              <a:buFont typeface="Arial" panose="020B0604020202020204" pitchFamily="34" charset="0"/>
              <a:buChar char="•"/>
            </a:pPr>
            <a:r>
              <a:rPr lang="en-US" sz="1300" dirty="0"/>
              <a:t>Ability to maintain the pursuit.</a:t>
            </a:r>
          </a:p>
          <a:p>
            <a:pPr lvl="1">
              <a:buFont typeface="Arial" panose="020B0604020202020204" pitchFamily="34" charset="0"/>
              <a:buChar char="•"/>
            </a:pPr>
            <a:r>
              <a:rPr lang="en-US" sz="1300" dirty="0"/>
              <a:t>Circumstances serious enough to continue the pursuit.</a:t>
            </a:r>
          </a:p>
          <a:p>
            <a:pPr lvl="1">
              <a:buFont typeface="Arial" panose="020B0604020202020204" pitchFamily="34" charset="0"/>
              <a:buChar char="•"/>
            </a:pPr>
            <a:r>
              <a:rPr lang="en-US" sz="1300" dirty="0"/>
              <a:t>Adequate staffing to continue the pursuit.</a:t>
            </a:r>
          </a:p>
          <a:p>
            <a:pPr lvl="1">
              <a:buFont typeface="Arial" panose="020B0604020202020204" pitchFamily="34" charset="0"/>
              <a:buChar char="•"/>
            </a:pPr>
            <a:r>
              <a:rPr lang="en-US" sz="1300" dirty="0"/>
              <a:t>The public’s safety within this jurisdiction.</a:t>
            </a:r>
          </a:p>
          <a:p>
            <a:pPr lvl="1">
              <a:buFont typeface="Arial" panose="020B0604020202020204" pitchFamily="34" charset="0"/>
              <a:buChar char="•"/>
            </a:pPr>
            <a:r>
              <a:rPr lang="en-US" sz="1300" dirty="0"/>
              <a:t>Safety of the pursuing officers.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305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084832"/>
            <a:ext cx="6013703" cy="4023360"/>
          </a:xfrm>
        </p:spPr>
        <p:txBody>
          <a:bodyPr>
            <a:normAutofit lnSpcReduction="10000"/>
          </a:bodyPr>
          <a:lstStyle/>
          <a:p>
            <a:pPr marL="0" indent="0">
              <a:buNone/>
            </a:pPr>
            <a:r>
              <a:rPr lang="en-US" sz="2400" b="1" dirty="0"/>
              <a:t>Vehicular Pursuit Model Policy</a:t>
            </a:r>
          </a:p>
          <a:p>
            <a:pPr marL="0" indent="0">
              <a:buNone/>
            </a:pPr>
            <a:r>
              <a:rPr lang="en-US" sz="1800" u="sng" dirty="0"/>
              <a:t>Pursuits Initiated by Another Agency (continued):</a:t>
            </a:r>
          </a:p>
          <a:p>
            <a:pPr>
              <a:buFont typeface="Arial" panose="020B0604020202020204" pitchFamily="34" charset="0"/>
              <a:buChar char="•"/>
            </a:pPr>
            <a:r>
              <a:rPr lang="en-US" sz="1800" dirty="0"/>
              <a:t>As soon as practical, supervisors should review requests for assistance from other agencies.</a:t>
            </a:r>
          </a:p>
          <a:p>
            <a:pPr>
              <a:buFont typeface="Arial" panose="020B0604020202020204" pitchFamily="34" charset="0"/>
              <a:buChar char="•"/>
            </a:pPr>
            <a:r>
              <a:rPr lang="en-US" sz="1800" dirty="0"/>
              <a:t>Supervisors may decline requests based on the above circumstances. </a:t>
            </a:r>
          </a:p>
          <a:p>
            <a:pPr>
              <a:buFont typeface="Arial" panose="020B0604020202020204" pitchFamily="34" charset="0"/>
              <a:buChar char="•"/>
            </a:pPr>
            <a:r>
              <a:rPr lang="en-US" sz="1800" dirty="0"/>
              <a:t>Assistance will normally terminate these pursuits at the city limits. </a:t>
            </a:r>
          </a:p>
          <a:p>
            <a:pPr>
              <a:buFont typeface="Arial" panose="020B0604020202020204" pitchFamily="34" charset="0"/>
              <a:buChar char="•"/>
            </a:pPr>
            <a:r>
              <a:rPr lang="en-US" sz="1800" dirty="0"/>
              <a:t>In the event the pursuit terminates within this jurisdiction, officers shall offer assistance including, but not limited to: scene control, coordination and completion of supplemental reports and any other assistance requested or needed.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6574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693668" y="1744165"/>
            <a:ext cx="6013703" cy="4680098"/>
          </a:xfrm>
        </p:spPr>
        <p:txBody>
          <a:bodyPr>
            <a:noAutofit/>
          </a:bodyPr>
          <a:lstStyle/>
          <a:p>
            <a:pPr marL="0" indent="0">
              <a:buNone/>
            </a:pPr>
            <a:r>
              <a:rPr lang="en-US" sz="2400" b="1" dirty="0"/>
              <a:t>Vehicular Pursuit Model Policy</a:t>
            </a:r>
          </a:p>
          <a:p>
            <a:pPr marL="0" indent="0">
              <a:buNone/>
            </a:pPr>
            <a:r>
              <a:rPr lang="en-US" sz="1800" u="sng" dirty="0"/>
              <a:t>Assumption of Pursuit by Another Agency:</a:t>
            </a:r>
          </a:p>
          <a:p>
            <a:pPr>
              <a:buFont typeface="Arial" panose="020B0604020202020204" pitchFamily="34" charset="0"/>
              <a:buChar char="•"/>
            </a:pPr>
            <a:r>
              <a:rPr lang="en-US" sz="1500" dirty="0"/>
              <a:t>Agencies will discontinue the pursuit when another agency has assumed the pursuit, unless continued assistance of the agency is requested by the primary agency assuming the pursuit. Upon discontinuing, the primary unit may proceed upon request to the termination point with supervisory approval. </a:t>
            </a:r>
          </a:p>
          <a:p>
            <a:pPr>
              <a:buFont typeface="Arial" panose="020B0604020202020204" pitchFamily="34" charset="0"/>
              <a:buChar char="•"/>
            </a:pPr>
            <a:r>
              <a:rPr lang="en-US" sz="1500" dirty="0"/>
              <a:t>The role and responsibilities of officers at the termination of a pursuit initiated by this agency shall be coordinated with appropriate consideration of the units from the agency assuming the pursuit.</a:t>
            </a:r>
          </a:p>
          <a:p>
            <a:pPr>
              <a:buFont typeface="Arial" panose="020B0604020202020204" pitchFamily="34" charset="0"/>
              <a:buChar char="•"/>
            </a:pPr>
            <a:r>
              <a:rPr lang="en-US" sz="1500" dirty="0"/>
              <a:t>Notification of a pursuit in progress should not be considered a request to join the pursuit.</a:t>
            </a:r>
          </a:p>
          <a:p>
            <a:pPr>
              <a:buFont typeface="Arial" panose="020B0604020202020204" pitchFamily="34" charset="0"/>
              <a:buChar char="•"/>
            </a:pPr>
            <a:r>
              <a:rPr lang="en-US" sz="1500" dirty="0"/>
              <a:t>Requests to or from an agency to assume assistance in a pursuit should be specific.</a:t>
            </a:r>
          </a:p>
          <a:p>
            <a:pPr>
              <a:buFont typeface="Arial" panose="020B0604020202020204" pitchFamily="34" charset="0"/>
              <a:buChar char="•"/>
            </a:pPr>
            <a:r>
              <a:rPr lang="en-US" sz="1500" dirty="0"/>
              <a:t>Any requests from another agency should be considered to mean the agency will assume responsibility for the pursuit, and similarly when requesting assistance in another jurisdiction this agency will be relinquishing responsibility.</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9327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935976"/>
            <a:ext cx="6013703" cy="4023360"/>
          </a:xfrm>
        </p:spPr>
        <p:txBody>
          <a:bodyPr>
            <a:noAutofit/>
          </a:bodyPr>
          <a:lstStyle/>
          <a:p>
            <a:pPr marL="0" indent="0">
              <a:buNone/>
            </a:pPr>
            <a:r>
              <a:rPr lang="en-US" sz="1800" b="1" dirty="0"/>
              <a:t>Vehicular Pursuit Model Policy</a:t>
            </a:r>
          </a:p>
          <a:p>
            <a:pPr marL="0" indent="0">
              <a:buNone/>
            </a:pPr>
            <a:r>
              <a:rPr lang="en-US" sz="1500" u="sng" dirty="0"/>
              <a:t>Intervention/Alternatives to Stopping the Fleeing Vehicle:</a:t>
            </a:r>
          </a:p>
          <a:p>
            <a:pPr>
              <a:buFont typeface="Arial" panose="020B0604020202020204" pitchFamily="34" charset="0"/>
              <a:buChar char="•"/>
            </a:pPr>
            <a:r>
              <a:rPr lang="en-US" sz="1500" dirty="0"/>
              <a:t>Pursuit intervention is an attempt to terminate the ability of a suspect to continue to flee in a motor vehicle through tactical application of technology, tire deflation devices, blocking, boxing, PIT (Precision Immobilization Techniques), ramming or roadblock procedures.</a:t>
            </a:r>
          </a:p>
          <a:p>
            <a:pPr marL="0" indent="0">
              <a:buNone/>
            </a:pPr>
            <a:endParaRPr lang="en-US" sz="1500" dirty="0"/>
          </a:p>
          <a:p>
            <a:pPr marL="0" indent="0">
              <a:buNone/>
            </a:pPr>
            <a:r>
              <a:rPr lang="en-US" sz="1500" u="sng" dirty="0"/>
              <a:t>When Intervention is Authorized:</a:t>
            </a:r>
          </a:p>
          <a:p>
            <a:pPr>
              <a:buFont typeface="Arial" panose="020B0604020202020204" pitchFamily="34" charset="0"/>
              <a:buChar char="•"/>
            </a:pPr>
            <a:r>
              <a:rPr lang="en-US" sz="1500" dirty="0"/>
              <a:t>Absent exigent circumstances, use of pursuit intervention tactics should be employed only after supervisory approval. This usage should be weighed between the risk of the pursuit continuing or hazards of each tactic. The decision should be reasonable in light of circumstances apparent to the officer at the time of the decision.</a:t>
            </a:r>
          </a:p>
          <a:p>
            <a:pPr>
              <a:buFont typeface="Arial" panose="020B0604020202020204" pitchFamily="34" charset="0"/>
              <a:buChar char="•"/>
            </a:pPr>
            <a:r>
              <a:rPr lang="en-US" sz="1500" dirty="0"/>
              <a:t>Members will act within legal bounds using good judgment and accepted practices.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415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711842"/>
            <a:ext cx="6013703" cy="4805916"/>
          </a:xfrm>
        </p:spPr>
        <p:txBody>
          <a:bodyPr>
            <a:noAutofit/>
          </a:bodyPr>
          <a:lstStyle/>
          <a:p>
            <a:pPr marL="0" indent="0">
              <a:buNone/>
            </a:pPr>
            <a:r>
              <a:rPr lang="en-US" sz="1600" b="1" dirty="0"/>
              <a:t>Vehicular Pursuit Model Policy</a:t>
            </a:r>
          </a:p>
          <a:p>
            <a:pPr marL="0" indent="0">
              <a:buNone/>
            </a:pPr>
            <a:r>
              <a:rPr lang="en-US" sz="1400" u="sng" dirty="0"/>
              <a:t>Pursuit Intervention Tactics:</a:t>
            </a:r>
          </a:p>
          <a:p>
            <a:pPr marL="0" indent="0">
              <a:buNone/>
            </a:pPr>
            <a:r>
              <a:rPr lang="en-US" sz="1400" dirty="0"/>
              <a:t>Any intervention tactics may present dangers to the officers and the public. Certain applications may be considered a use of force, including deadly force, and should follow agency policies. </a:t>
            </a:r>
            <a:r>
              <a:rPr lang="en-US" sz="1400" b="1" dirty="0"/>
              <a:t>Officers shall consider these facts and requirements prior to deciding how, when, where and if an intervention tactic should be employed. </a:t>
            </a:r>
          </a:p>
          <a:p>
            <a:pPr marL="342900" indent="-342900">
              <a:buFont typeface="+mj-lt"/>
              <a:buAutoNum type="arabicPeriod"/>
            </a:pPr>
            <a:r>
              <a:rPr lang="en-US" sz="1400" dirty="0"/>
              <a:t>Blocking or vehicle intercept should only be considered in cases involving felony suspects or impaired drivers who pose a significant threat to public safety, and when officers reasonably believe that attempting a conventional enforcement stop will likely result in the driver attempting to flee in the vehicle. Because of the potential risk involved, this technique should only be employed by officers who have received training in such tactics and after giving consideration to the following:</a:t>
            </a:r>
          </a:p>
          <a:p>
            <a:pPr marL="585216" lvl="2" indent="-228600">
              <a:buFont typeface="+mj-lt"/>
              <a:buAutoNum type="alphaLcPeriod"/>
            </a:pPr>
            <a:r>
              <a:rPr lang="en-US" sz="1250" dirty="0"/>
              <a:t>The need to immediately stop the driver substantially outweighs the risk of injury or death to occupants of the suspect vehicle, officers or public.</a:t>
            </a:r>
          </a:p>
          <a:p>
            <a:pPr marL="585216" lvl="2" indent="-228600">
              <a:buFont typeface="+mj-lt"/>
              <a:buAutoNum type="alphaLcPeriod"/>
            </a:pPr>
            <a:r>
              <a:rPr lang="en-US" sz="1250" dirty="0"/>
              <a:t>All other reasonable techniques have failed or appear ineffective.</a:t>
            </a:r>
          </a:p>
          <a:p>
            <a:pPr marL="585216" lvl="2" indent="-228600">
              <a:buFont typeface="+mj-lt"/>
              <a:buAutoNum type="alphaLcPeriod"/>
            </a:pPr>
            <a:r>
              <a:rPr lang="en-US" sz="1250" dirty="0"/>
              <a:t>Employing the blocking maneuver does not unreasonably increase the risk to officer safety.</a:t>
            </a:r>
          </a:p>
          <a:p>
            <a:pPr marL="585216" lvl="2" indent="-228600">
              <a:buFont typeface="+mj-lt"/>
              <a:buAutoNum type="alphaLcPeriod"/>
            </a:pPr>
            <a:r>
              <a:rPr lang="en-US" sz="1250" dirty="0"/>
              <a:t>The target vehicle is stopped or traveling at a low speed.</a:t>
            </a:r>
          </a:p>
          <a:p>
            <a:pPr marL="585216" lvl="2" indent="-228600">
              <a:buFont typeface="+mj-lt"/>
              <a:buAutoNum type="alphaLcPeriod"/>
            </a:pPr>
            <a:r>
              <a:rPr lang="en-US" sz="1250" dirty="0"/>
              <a:t>At no time should civilian vehicles be used to deploy this technique.</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2567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935126"/>
            <a:ext cx="6013703" cy="4374234"/>
          </a:xfrm>
        </p:spPr>
        <p:txBody>
          <a:bodyPr>
            <a:normAutofit fontScale="92500" lnSpcReduction="10000"/>
          </a:bodyPr>
          <a:lstStyle/>
          <a:p>
            <a:pPr marL="0" indent="0">
              <a:buNone/>
            </a:pPr>
            <a:r>
              <a:rPr lang="en-US" sz="1900" b="1" dirty="0"/>
              <a:t>Vehicular Pursuit Model Policy</a:t>
            </a:r>
          </a:p>
          <a:p>
            <a:pPr marL="0" indent="0">
              <a:buNone/>
            </a:pPr>
            <a:r>
              <a:rPr lang="en-US" sz="1500" u="sng" dirty="0"/>
              <a:t>Pursuit Intervention Tactics (continued):</a:t>
            </a:r>
          </a:p>
          <a:p>
            <a:pPr marL="342900" indent="-342900">
              <a:buFont typeface="+mj-lt"/>
              <a:buAutoNum type="arabicPeriod" startAt="2"/>
            </a:pPr>
            <a:r>
              <a:rPr lang="en-US" sz="1500" dirty="0"/>
              <a:t>Only those officers trained in the use of the </a:t>
            </a:r>
            <a:r>
              <a:rPr lang="en-US" sz="1500" dirty="0" err="1"/>
              <a:t>PlT</a:t>
            </a:r>
            <a:r>
              <a:rPr lang="en-US" sz="1500" dirty="0"/>
              <a:t> will be authorized to use this procedure and only then with approval of a supervisor (if feasible) upon consideration of the circumstances and conditions presented at the time, including the potential for injury to others, the public and occupants of the pursued vehicle. </a:t>
            </a:r>
          </a:p>
          <a:p>
            <a:pPr marL="342900" indent="-342900">
              <a:buFont typeface="+mj-lt"/>
              <a:buAutoNum type="arabicPeriod" startAt="2"/>
            </a:pPr>
            <a:r>
              <a:rPr lang="en-US" sz="1500" dirty="0"/>
              <a:t>Intentional contact-Ramming a fleeing vehicle should be done only after other reasonable tactical means at the officer’s disposal have been exhausted. This tactic should be reserved for situations where there does not appear to be another reasonable alternative method. This policy is an administrative guide to direct officers in their decision-making process before ramming another vehicle. </a:t>
            </a:r>
            <a:r>
              <a:rPr lang="en-US" sz="1500" b="1" dirty="0"/>
              <a:t>When ramming is used as a means to stop a fleeing vehicle, one or more of the following factors should be present:</a:t>
            </a:r>
          </a:p>
          <a:p>
            <a:pPr lvl="2">
              <a:buFont typeface="Arial" panose="020B0604020202020204" pitchFamily="34" charset="0"/>
              <a:buChar char="•"/>
            </a:pPr>
            <a:r>
              <a:rPr lang="en-US" sz="1500" dirty="0"/>
              <a:t>The suspect is an actual or suspected felon who reasonably appears to represent a serious threat to the public if not apprehended.</a:t>
            </a:r>
          </a:p>
          <a:p>
            <a:pPr lvl="2">
              <a:buFont typeface="Arial" panose="020B0604020202020204" pitchFamily="34" charset="0"/>
              <a:buChar char="•"/>
            </a:pPr>
            <a:r>
              <a:rPr lang="en-US" sz="1500" dirty="0"/>
              <a:t>The suspect is driving with willful or wonton disregard for the safety of other persons or is driving in a reckless and life-endangering manner. </a:t>
            </a:r>
          </a:p>
          <a:p>
            <a:pPr marL="356616" lvl="2" indent="0">
              <a:buNone/>
            </a:pPr>
            <a:r>
              <a:rPr lang="en-US" sz="1500" dirty="0"/>
              <a:t>If there does not appear to be a present/immediate serious threat to the public, ramming is not authorized. </a:t>
            </a:r>
          </a:p>
          <a:p>
            <a:pPr marL="0" indent="0">
              <a:buNone/>
            </a:pPr>
            <a:endParaRPr lang="en-US" sz="500" dirty="0"/>
          </a:p>
          <a:p>
            <a:pPr marL="0" indent="0">
              <a:buNone/>
            </a:pPr>
            <a:endParaRPr lang="en-US" sz="500"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027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627223" y="1626780"/>
            <a:ext cx="6560288" cy="4491193"/>
          </a:xfrm>
        </p:spPr>
        <p:txBody>
          <a:bodyPr>
            <a:noAutofit/>
          </a:bodyPr>
          <a:lstStyle/>
          <a:p>
            <a:pPr marL="0" indent="0">
              <a:buNone/>
            </a:pPr>
            <a:r>
              <a:rPr lang="en-US" sz="1800" b="1" dirty="0"/>
              <a:t>Vehicular Pursuit Model Policy</a:t>
            </a:r>
          </a:p>
          <a:p>
            <a:pPr marL="0" indent="0">
              <a:buNone/>
            </a:pPr>
            <a:r>
              <a:rPr lang="en-US" sz="1500" u="sng" dirty="0"/>
              <a:t>Pursuit Intervention Tactics (continued):</a:t>
            </a:r>
          </a:p>
          <a:p>
            <a:pPr marL="342900" indent="-342900">
              <a:buFont typeface="+mj-lt"/>
              <a:buAutoNum type="arabicPeriod" startAt="4"/>
            </a:pPr>
            <a:r>
              <a:rPr lang="en-US" sz="1300" dirty="0"/>
              <a:t>As with all intervention techniques, pursuing officers should obtain supervisor approval before attempting to box a suspect vehicle during a pursuit. The use of such a technique must be carefully coordinated with all involved units, taking into consideration the circumstances and conditions apparent at the time, as well as the potential risk of injury to officers, the public and occupants of the pursued vehicle.</a:t>
            </a:r>
          </a:p>
          <a:p>
            <a:pPr marL="342900" indent="-342900">
              <a:buFont typeface="+mj-lt"/>
              <a:buAutoNum type="arabicPeriod" startAt="4"/>
            </a:pPr>
            <a:r>
              <a:rPr lang="en-US" sz="1300" dirty="0"/>
              <a:t>Tire Deflation Devices may be authorized under the following circumstances:</a:t>
            </a:r>
          </a:p>
          <a:p>
            <a:pPr marL="342900" indent="-342900">
              <a:buFont typeface="+mj-lt"/>
              <a:buAutoNum type="arabicPeriod" startAt="4"/>
            </a:pPr>
            <a:r>
              <a:rPr lang="en-US" sz="1300" dirty="0"/>
              <a:t>With approval of a supervisor (if feasible)</a:t>
            </a:r>
          </a:p>
          <a:p>
            <a:pPr lvl="2">
              <a:buFont typeface="Arial" panose="020B0604020202020204" pitchFamily="34" charset="0"/>
              <a:buChar char="•"/>
            </a:pPr>
            <a:r>
              <a:rPr lang="en-US" sz="1300" dirty="0"/>
              <a:t>Evaluation of the circumstances and conditions presented at the time, including the potential for injury to others, the public and occupants of the pursued vehicle.</a:t>
            </a:r>
          </a:p>
          <a:p>
            <a:pPr lvl="2">
              <a:buFont typeface="Arial" panose="020B0604020202020204" pitchFamily="34" charset="0"/>
              <a:buChar char="•"/>
            </a:pPr>
            <a:r>
              <a:rPr lang="en-US" sz="1300" dirty="0"/>
              <a:t>Tire deflation devices should only be deployed when it is reasonably apparent that only the pursued vehicle will be affected by their use.</a:t>
            </a:r>
          </a:p>
          <a:p>
            <a:pPr lvl="2">
              <a:buFont typeface="Arial" panose="020B0604020202020204" pitchFamily="34" charset="0"/>
              <a:buChar char="•"/>
            </a:pPr>
            <a:r>
              <a:rPr lang="en-US" sz="1300" dirty="0"/>
              <a:t>Prior to the deployment of stop sticks, the officer should notify pursuing units and the supervisor of the intent and location. Officers should carefully consider the limitations of such devices as well as the potential risks to all.</a:t>
            </a:r>
          </a:p>
          <a:p>
            <a:pPr lvl="2">
              <a:buFont typeface="Arial" panose="020B0604020202020204" pitchFamily="34" charset="0"/>
              <a:buChar char="•"/>
            </a:pPr>
            <a:r>
              <a:rPr lang="en-US" sz="1300" dirty="0"/>
              <a:t>If the pursued vehicle is a motorcycle, three-wheeled vehicle, all-terrain vehicle, a vehicle transporting hazardous materials or a school bus transporting children, officers and supervisors should weigh the potential consequences against the need for immediate stoppage of the vehicle.</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5724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629873" y="1691427"/>
            <a:ext cx="6013703" cy="4732836"/>
          </a:xfrm>
        </p:spPr>
        <p:txBody>
          <a:bodyPr>
            <a:noAutofit/>
          </a:bodyPr>
          <a:lstStyle/>
          <a:p>
            <a:pPr marL="0" indent="0">
              <a:buNone/>
            </a:pPr>
            <a:r>
              <a:rPr lang="en-US" sz="1800" b="1" dirty="0"/>
              <a:t>Vehicular Pursuit Model Policy</a:t>
            </a:r>
          </a:p>
          <a:p>
            <a:pPr marL="0" indent="0">
              <a:buNone/>
            </a:pPr>
            <a:r>
              <a:rPr lang="en-US" sz="1500" u="sng" dirty="0"/>
              <a:t>Pursuit Intervention Tactics (continued):</a:t>
            </a:r>
          </a:p>
          <a:p>
            <a:pPr marL="342900" indent="-342900">
              <a:buFont typeface="+mj-lt"/>
              <a:buAutoNum type="arabicPeriod" startAt="7"/>
            </a:pPr>
            <a:r>
              <a:rPr lang="en-US" sz="1500" dirty="0"/>
              <a:t>The use of roadblocks for stopping fleeing offenders may be used under the following circumstances:</a:t>
            </a:r>
          </a:p>
          <a:p>
            <a:pPr lvl="2">
              <a:buFont typeface="Arial" panose="020B0604020202020204" pitchFamily="34" charset="0"/>
              <a:buChar char="•"/>
            </a:pPr>
            <a:r>
              <a:rPr lang="en-US" sz="1250" dirty="0"/>
              <a:t>Based on safety-If a roadblock will expose any person to a clear and unreasonable risk of injury, it shall not be used. The risk of safety to the public must be the determining factor. The risk of continuing a pursuit must be greater than the risk of deploying roadblock tactics.</a:t>
            </a:r>
          </a:p>
          <a:p>
            <a:pPr lvl="2">
              <a:buFont typeface="Arial" panose="020B0604020202020204" pitchFamily="34" charset="0"/>
              <a:buChar char="•"/>
            </a:pPr>
            <a:r>
              <a:rPr lang="en-US" sz="1250" dirty="0"/>
              <a:t>The type of fleeing vehicle should be considered. If the fleeing vehicle is a motorcycle, all-terrain vehicle, or similar, a roadblock should be avoided.</a:t>
            </a:r>
          </a:p>
          <a:p>
            <a:pPr lvl="2">
              <a:buFont typeface="Arial" panose="020B0604020202020204" pitchFamily="34" charset="0"/>
              <a:buChar char="•"/>
            </a:pPr>
            <a:r>
              <a:rPr lang="en-US" sz="1250" dirty="0"/>
              <a:t>If other traffic is affected, the roadblock must be established in an area that allows other traffic ample warning to identify the roadblock and stop within a safe distance.</a:t>
            </a:r>
          </a:p>
          <a:p>
            <a:pPr lvl="2">
              <a:buFont typeface="Arial" panose="020B0604020202020204" pitchFamily="34" charset="0"/>
              <a:buChar char="•"/>
            </a:pPr>
            <a:r>
              <a:rPr lang="en-US" sz="1250" dirty="0"/>
              <a:t>The roadblock should be constructed in such a manner as to leave a route through the area, but designed to force vehicles to slow down considerably in order to proceed.</a:t>
            </a:r>
          </a:p>
          <a:p>
            <a:pPr lvl="2">
              <a:buFont typeface="Arial" panose="020B0604020202020204" pitchFamily="34" charset="0"/>
              <a:buChar char="•"/>
            </a:pPr>
            <a:r>
              <a:rPr lang="en-US" sz="1250" dirty="0"/>
              <a:t>Stationary roadblocks will be located in an area which provides safe stopping distance for traffic. </a:t>
            </a:r>
          </a:p>
          <a:p>
            <a:pPr lvl="2">
              <a:buFont typeface="Arial" panose="020B0604020202020204" pitchFamily="34" charset="0"/>
              <a:buChar char="•"/>
            </a:pPr>
            <a:r>
              <a:rPr lang="en-US" sz="1250" dirty="0"/>
              <a:t>Officers should place themselves in a position of safety, as well as tactically available to make apprehension of the suspect if the vehicle does stop.</a:t>
            </a:r>
          </a:p>
          <a:p>
            <a:pPr lvl="2">
              <a:buFont typeface="Arial" panose="020B0604020202020204" pitchFamily="34" charset="0"/>
              <a:buChar char="•"/>
            </a:pPr>
            <a:r>
              <a:rPr lang="en-US" sz="1250" dirty="0"/>
              <a:t>All patrol vehicles used or adjacent to the pursuit should have emergency lights activated.</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899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5C2A5-72C5-E617-DE1F-7188BCD5F87E}"/>
              </a:ext>
            </a:extLst>
          </p:cNvPr>
          <p:cNvSpPr>
            <a:spLocks noGrp="1"/>
          </p:cNvSpPr>
          <p:nvPr>
            <p:ph type="title"/>
          </p:nvPr>
        </p:nvSpPr>
        <p:spPr>
          <a:xfrm>
            <a:off x="768096" y="106751"/>
            <a:ext cx="6013704" cy="1499616"/>
          </a:xfrm>
        </p:spPr>
        <p:txBody>
          <a:bodyPr>
            <a:normAutofit/>
          </a:bodyPr>
          <a:lstStyle/>
          <a:p>
            <a:r>
              <a:rPr lang="en-US" b="1" dirty="0">
                <a:solidFill>
                  <a:schemeClr val="bg1"/>
                </a:solidFill>
              </a:rPr>
              <a:t>Vehicular Pursuit</a:t>
            </a:r>
            <a:endParaRPr lang="en-US" dirty="0">
              <a:solidFill>
                <a:schemeClr val="bg1"/>
              </a:solidFill>
            </a:endParaRPr>
          </a:p>
        </p:txBody>
      </p:sp>
      <p:sp>
        <p:nvSpPr>
          <p:cNvPr id="3" name="Content Placeholder 2">
            <a:extLst>
              <a:ext uri="{FF2B5EF4-FFF2-40B4-BE49-F238E27FC236}">
                <a16:creationId xmlns:a16="http://schemas.microsoft.com/office/drawing/2014/main" id="{F5FE7854-F781-2A82-63D1-8FF45E6C2BB9}"/>
              </a:ext>
            </a:extLst>
          </p:cNvPr>
          <p:cNvSpPr>
            <a:spLocks noGrp="1"/>
          </p:cNvSpPr>
          <p:nvPr>
            <p:ph idx="1"/>
          </p:nvPr>
        </p:nvSpPr>
        <p:spPr>
          <a:xfrm>
            <a:off x="768096" y="2286000"/>
            <a:ext cx="6013703" cy="4023360"/>
          </a:xfrm>
        </p:spPr>
        <p:txBody>
          <a:bodyPr>
            <a:normAutofit/>
          </a:bodyPr>
          <a:lstStyle/>
          <a:p>
            <a:pPr>
              <a:buFont typeface="Wingdings" panose="05000000000000000000" pitchFamily="2" charset="2"/>
              <a:buChar char="q"/>
            </a:pPr>
            <a:r>
              <a:rPr lang="en-US" dirty="0"/>
              <a:t>21</a:t>
            </a:r>
            <a:r>
              <a:rPr lang="en-US" baseline="30000" dirty="0"/>
              <a:t>st</a:t>
            </a:r>
            <a:r>
              <a:rPr lang="en-US" dirty="0"/>
              <a:t> Century Policing</a:t>
            </a:r>
          </a:p>
          <a:p>
            <a:pPr>
              <a:buFont typeface="Wingdings" panose="05000000000000000000" pitchFamily="2" charset="2"/>
              <a:buChar char="q"/>
            </a:pPr>
            <a:endParaRPr lang="en-US" dirty="0"/>
          </a:p>
          <a:p>
            <a:pPr>
              <a:buFont typeface="Wingdings" panose="05000000000000000000" pitchFamily="2" charset="2"/>
              <a:buChar char="q"/>
            </a:pPr>
            <a:r>
              <a:rPr lang="en-US" dirty="0"/>
              <a:t>1.6.1 Action Item: Research conducted to evaluate the effectiveness of crime fighting strategies should look at the potential for collateral damage of any given strategy on community trust and legitimacy.</a:t>
            </a:r>
          </a:p>
          <a:p>
            <a:pPr marL="0" indent="0">
              <a:buNone/>
            </a:pPr>
            <a:endParaRPr lang="en-US" dirty="0"/>
          </a:p>
          <a:p>
            <a:pPr marL="457200" lvl="1" indent="0">
              <a:buNone/>
            </a:pPr>
            <a:endParaRPr lang="en-US" dirty="0"/>
          </a:p>
          <a:p>
            <a:endParaRPr lang="en-US"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3848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084831"/>
            <a:ext cx="6013703" cy="4339431"/>
          </a:xfrm>
        </p:spPr>
        <p:txBody>
          <a:bodyPr vert="horz" lIns="91440" tIns="45720" rIns="91440" bIns="45720" rtlCol="0">
            <a:normAutofit/>
          </a:bodyPr>
          <a:lstStyle/>
          <a:p>
            <a:pPr marL="0" indent="0">
              <a:buNone/>
            </a:pPr>
            <a:r>
              <a:rPr lang="en-US" b="1" dirty="0"/>
              <a:t>Vehicular Pursuit Model Policy</a:t>
            </a:r>
          </a:p>
          <a:p>
            <a:pPr marL="0" indent="0">
              <a:buNone/>
            </a:pPr>
            <a:r>
              <a:rPr lang="en-US" sz="1600" u="sng" dirty="0"/>
              <a:t>Pursuit Intervention Tactics (continued):</a:t>
            </a:r>
          </a:p>
          <a:p>
            <a:pPr marL="342900" indent="-342900">
              <a:buFont typeface="+mj-lt"/>
              <a:buAutoNum type="arabicPeriod" startAt="8"/>
            </a:pPr>
            <a:r>
              <a:rPr lang="en-US" sz="1600" dirty="0"/>
              <a:t>Supervisor considerations related to roadblocks:</a:t>
            </a:r>
          </a:p>
          <a:p>
            <a:pPr lvl="2">
              <a:buFont typeface="Arial" panose="020B0604020202020204" pitchFamily="34" charset="0"/>
              <a:buChar char="•"/>
            </a:pPr>
            <a:r>
              <a:rPr lang="en-US" sz="1600" dirty="0"/>
              <a:t>Decide what type of roadblock to use, if any.</a:t>
            </a:r>
          </a:p>
          <a:p>
            <a:pPr lvl="2">
              <a:buFont typeface="Arial" panose="020B0604020202020204" pitchFamily="34" charset="0"/>
              <a:buChar char="•"/>
            </a:pPr>
            <a:r>
              <a:rPr lang="en-US" sz="1600" dirty="0"/>
              <a:t>Provide direction and control with safety being the primary concern. </a:t>
            </a:r>
          </a:p>
          <a:p>
            <a:pPr lvl="2">
              <a:buFont typeface="Arial" panose="020B0604020202020204" pitchFamily="34" charset="0"/>
              <a:buChar char="•"/>
            </a:pPr>
            <a:r>
              <a:rPr lang="en-US" sz="1600" dirty="0"/>
              <a:t>Be aware of existing conditions such as traffic volume, type of area, availability of back-up officers, and nature of the violation.</a:t>
            </a:r>
          </a:p>
          <a:p>
            <a:pPr marL="0" indent="0">
              <a:buNone/>
            </a:pPr>
            <a:endParaRPr lang="en-US" sz="1600" dirty="0"/>
          </a:p>
          <a:p>
            <a:pPr marL="342900" indent="-342900">
              <a:buFont typeface="+mj-lt"/>
              <a:buAutoNum type="arabicPeriod" startAt="9"/>
            </a:pPr>
            <a:r>
              <a:rPr lang="en-US" sz="1600" dirty="0"/>
              <a:t>Constitutional requirements and deadly force policy should be considered when using firearms to terminate a pursuit. Shooting at, or from moving vehicles increases the risk of injury to others, may be prohibited.</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7565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606055" y="468258"/>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606055" y="1743740"/>
            <a:ext cx="6175743" cy="4848446"/>
          </a:xfrm>
        </p:spPr>
        <p:txBody>
          <a:bodyPr>
            <a:noAutofit/>
          </a:bodyPr>
          <a:lstStyle/>
          <a:p>
            <a:pPr marL="0" indent="0">
              <a:buNone/>
            </a:pPr>
            <a:r>
              <a:rPr lang="en-US" sz="1800" b="1" dirty="0"/>
              <a:t>Vehicular Pursuit Model Policy</a:t>
            </a:r>
          </a:p>
          <a:p>
            <a:pPr marL="0" indent="0">
              <a:buNone/>
            </a:pPr>
            <a:r>
              <a:rPr lang="en-US" sz="1600" u="sng" dirty="0"/>
              <a:t>Post Pursuit Reporting and Review:</a:t>
            </a:r>
          </a:p>
          <a:p>
            <a:pPr>
              <a:buFont typeface="Arial" panose="020B0604020202020204" pitchFamily="34" charset="0"/>
              <a:buChar char="•"/>
            </a:pPr>
            <a:r>
              <a:rPr lang="en-US" sz="1400" dirty="0"/>
              <a:t>All reports shall be completed to comply with local and state regulations.</a:t>
            </a:r>
          </a:p>
          <a:p>
            <a:pPr>
              <a:buFont typeface="Arial" panose="020B0604020202020204" pitchFamily="34" charset="0"/>
              <a:buChar char="•"/>
            </a:pPr>
            <a:r>
              <a:rPr lang="en-US" sz="1400" dirty="0"/>
              <a:t>The primary officer shall complete appropriate crime/arrest reports and complete summary of the pursuit.</a:t>
            </a:r>
          </a:p>
          <a:p>
            <a:pPr>
              <a:buFont typeface="Arial" panose="020B0604020202020204" pitchFamily="34" charset="0"/>
              <a:buChar char="•"/>
            </a:pPr>
            <a:r>
              <a:rPr lang="en-US" sz="1400" dirty="0"/>
              <a:t>The officer and/or supervisor shall complete a memorandum summarizing the pursuit to the CEO. The following should be included, at a minimum:</a:t>
            </a:r>
          </a:p>
          <a:p>
            <a:pPr lvl="2">
              <a:lnSpc>
                <a:spcPct val="100000"/>
              </a:lnSpc>
              <a:spcBef>
                <a:spcPts val="0"/>
              </a:spcBef>
              <a:buFont typeface="Arial" panose="020B0604020202020204" pitchFamily="34" charset="0"/>
              <a:buChar char="•"/>
            </a:pPr>
            <a:r>
              <a:rPr lang="en-US" sz="1300" dirty="0"/>
              <a:t>Date/Time</a:t>
            </a:r>
          </a:p>
          <a:p>
            <a:pPr lvl="2">
              <a:lnSpc>
                <a:spcPct val="100000"/>
              </a:lnSpc>
              <a:spcBef>
                <a:spcPts val="0"/>
              </a:spcBef>
              <a:buFont typeface="Arial" panose="020B0604020202020204" pitchFamily="34" charset="0"/>
              <a:buChar char="•"/>
            </a:pPr>
            <a:r>
              <a:rPr lang="en-US" sz="1300" dirty="0"/>
              <a:t>Length of pursuit in distance and time.</a:t>
            </a:r>
          </a:p>
          <a:p>
            <a:pPr lvl="2">
              <a:lnSpc>
                <a:spcPct val="100000"/>
              </a:lnSpc>
              <a:spcBef>
                <a:spcPts val="0"/>
              </a:spcBef>
              <a:buFont typeface="Arial" panose="020B0604020202020204" pitchFamily="34" charset="0"/>
              <a:buChar char="•"/>
            </a:pPr>
            <a:r>
              <a:rPr lang="en-US" sz="1300" dirty="0"/>
              <a:t>Involved units and officers.</a:t>
            </a:r>
          </a:p>
          <a:p>
            <a:pPr lvl="2">
              <a:lnSpc>
                <a:spcPct val="100000"/>
              </a:lnSpc>
              <a:spcBef>
                <a:spcPts val="0"/>
              </a:spcBef>
              <a:buFont typeface="Arial" panose="020B0604020202020204" pitchFamily="34" charset="0"/>
              <a:buChar char="•"/>
            </a:pPr>
            <a:r>
              <a:rPr lang="en-US" sz="1300" dirty="0"/>
              <a:t>Initial reason and circumstances surrounding the pursuit.</a:t>
            </a:r>
          </a:p>
          <a:p>
            <a:pPr lvl="2">
              <a:lnSpc>
                <a:spcPct val="100000"/>
              </a:lnSpc>
              <a:spcBef>
                <a:spcPts val="0"/>
              </a:spcBef>
              <a:buFont typeface="Arial" panose="020B0604020202020204" pitchFamily="34" charset="0"/>
              <a:buChar char="•"/>
            </a:pPr>
            <a:r>
              <a:rPr lang="en-US" sz="1300" dirty="0"/>
              <a:t>Starting/termination points.</a:t>
            </a:r>
          </a:p>
          <a:p>
            <a:pPr lvl="2">
              <a:lnSpc>
                <a:spcPct val="100000"/>
              </a:lnSpc>
              <a:spcBef>
                <a:spcPts val="0"/>
              </a:spcBef>
              <a:buFont typeface="Arial" panose="020B0604020202020204" pitchFamily="34" charset="0"/>
              <a:buChar char="•"/>
            </a:pPr>
            <a:r>
              <a:rPr lang="en-US" sz="1300" dirty="0"/>
              <a:t>Alleged offense, charges filed or disposition; arrest, citation, or other release.</a:t>
            </a:r>
          </a:p>
          <a:p>
            <a:pPr lvl="2">
              <a:lnSpc>
                <a:spcPct val="100000"/>
              </a:lnSpc>
              <a:spcBef>
                <a:spcPts val="0"/>
              </a:spcBef>
              <a:buFont typeface="Arial" panose="020B0604020202020204" pitchFamily="34" charset="0"/>
              <a:buChar char="•"/>
            </a:pPr>
            <a:r>
              <a:rPr lang="en-US" sz="1300" dirty="0"/>
              <a:t>Arrestee information should be provided if applicable.</a:t>
            </a:r>
          </a:p>
          <a:p>
            <a:pPr lvl="2">
              <a:lnSpc>
                <a:spcPct val="100000"/>
              </a:lnSpc>
              <a:spcBef>
                <a:spcPts val="0"/>
              </a:spcBef>
              <a:buFont typeface="Arial" panose="020B0604020202020204" pitchFamily="34" charset="0"/>
              <a:buChar char="•"/>
            </a:pPr>
            <a:r>
              <a:rPr lang="en-US" sz="1300" dirty="0"/>
              <a:t>Injuries and/or property damage. Medical treatment if any.</a:t>
            </a:r>
          </a:p>
          <a:p>
            <a:pPr lvl="2">
              <a:lnSpc>
                <a:spcPct val="100000"/>
              </a:lnSpc>
              <a:spcBef>
                <a:spcPts val="0"/>
              </a:spcBef>
              <a:buFont typeface="Arial" panose="020B0604020202020204" pitchFamily="34" charset="0"/>
              <a:buChar char="•"/>
            </a:pPr>
            <a:r>
              <a:rPr lang="en-US" sz="1300" dirty="0"/>
              <a:t>Outcome of the pursuit.</a:t>
            </a:r>
          </a:p>
          <a:p>
            <a:pPr lvl="2">
              <a:lnSpc>
                <a:spcPct val="100000"/>
              </a:lnSpc>
              <a:spcBef>
                <a:spcPts val="0"/>
              </a:spcBef>
              <a:buFont typeface="Arial" panose="020B0604020202020204" pitchFamily="34" charset="0"/>
              <a:buChar char="•"/>
            </a:pPr>
            <a:r>
              <a:rPr lang="en-US" sz="1300" dirty="0"/>
              <a:t>Name of supervisor(s).</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7893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860698"/>
            <a:ext cx="6013703" cy="4023360"/>
          </a:xfrm>
        </p:spPr>
        <p:txBody>
          <a:bodyPr>
            <a:normAutofit/>
          </a:bodyPr>
          <a:lstStyle/>
          <a:p>
            <a:pPr marL="0" indent="0">
              <a:buNone/>
            </a:pPr>
            <a:r>
              <a:rPr lang="en-US" b="1" dirty="0"/>
              <a:t>Vehicular Pursuit Model Policy</a:t>
            </a:r>
          </a:p>
          <a:p>
            <a:pPr marL="0" indent="0">
              <a:buNone/>
            </a:pPr>
            <a:r>
              <a:rPr lang="en-US" sz="1600" u="sng" dirty="0"/>
              <a:t>Post Pursuit Reporting and Review (continued):</a:t>
            </a:r>
          </a:p>
          <a:p>
            <a:pPr>
              <a:buFont typeface="Arial" panose="020B0604020202020204" pitchFamily="34" charset="0"/>
              <a:buChar char="•"/>
            </a:pPr>
            <a:r>
              <a:rPr lang="en-US" sz="1600" dirty="0"/>
              <a:t>A preliminary determination that the pursuit appears to be in compliance with this policy or that additional review and/or follow-up is warranted.</a:t>
            </a:r>
          </a:p>
          <a:p>
            <a:pPr>
              <a:buFont typeface="Arial" panose="020B0604020202020204" pitchFamily="34" charset="0"/>
              <a:buChar char="•"/>
            </a:pPr>
            <a:r>
              <a:rPr lang="en-US" sz="1600" dirty="0"/>
              <a:t>All units involved directly or indirectly in this pursuit shall complete a written report documenting their actions in the pursuit.</a:t>
            </a:r>
          </a:p>
          <a:p>
            <a:pPr>
              <a:buFont typeface="Arial" panose="020B0604020202020204" pitchFamily="34" charset="0"/>
              <a:buChar char="•"/>
            </a:pPr>
            <a:r>
              <a:rPr lang="en-US" sz="1600" dirty="0"/>
              <a:t>After receiving copies of reports, logs and other pertinent information, the CEO shall conduct or assign the completion of a post-pursuit review as appropriate to the circumstances.</a:t>
            </a:r>
          </a:p>
          <a:p>
            <a:pPr>
              <a:buFont typeface="Arial" panose="020B0604020202020204" pitchFamily="34" charset="0"/>
              <a:buChar char="•"/>
            </a:pPr>
            <a:r>
              <a:rPr lang="en-US" sz="1600" dirty="0"/>
              <a:t>Ensure collection of all available audio and video recordings are retained for evidentiary value.</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67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a:normAutofit/>
          </a:bodyPr>
          <a:lstStyle/>
          <a:p>
            <a:pPr marL="0" indent="0">
              <a:buNone/>
            </a:pPr>
            <a:r>
              <a:rPr lang="en-US" sz="2400" b="1" dirty="0"/>
              <a:t>Vehicular Pursuit Model Policy</a:t>
            </a:r>
          </a:p>
          <a:p>
            <a:pPr marL="0" indent="0">
              <a:buNone/>
            </a:pPr>
            <a:r>
              <a:rPr lang="en-US" sz="1800" u="sng" dirty="0"/>
              <a:t>Regular and Periodic Pursuit Training:</a:t>
            </a:r>
            <a:endParaRPr lang="en-US" sz="1800" dirty="0"/>
          </a:p>
          <a:p>
            <a:pPr marL="0" indent="0">
              <a:buNone/>
            </a:pPr>
            <a:r>
              <a:rPr lang="en-US" sz="1800" dirty="0"/>
              <a:t>All officers should be provided periodic training on this vehicle pursuit policy, best practices and safe driving techniques. Training will include a recognition of the need to balance the known offense and the need for immediate capture against the risks to officers and others. Training officers and administrators should consider the use of the Ohio Peace Officers Training Academy’s judgmental driving simulators.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1697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084832"/>
            <a:ext cx="6013703" cy="4023360"/>
          </a:xfrm>
        </p:spPr>
        <p:txBody>
          <a:bodyPr>
            <a:normAutofit/>
          </a:bodyPr>
          <a:lstStyle/>
          <a:p>
            <a:pPr marL="0" indent="0">
              <a:buNone/>
            </a:pPr>
            <a:r>
              <a:rPr lang="en-US" sz="2400" b="1" dirty="0"/>
              <a:t>Vehicular Pursuit Model Policy</a:t>
            </a:r>
          </a:p>
          <a:p>
            <a:pPr marL="0" indent="0">
              <a:buNone/>
            </a:pPr>
            <a:r>
              <a:rPr lang="en-US" sz="1800" u="sng" dirty="0"/>
              <a:t>Policy Review and Analysis:</a:t>
            </a:r>
            <a:endParaRPr lang="en-US" sz="1800" dirty="0"/>
          </a:p>
          <a:p>
            <a:pPr>
              <a:buFont typeface="Arial" panose="020B0604020202020204" pitchFamily="34" charset="0"/>
              <a:buChar char="•"/>
            </a:pPr>
            <a:r>
              <a:rPr lang="en-US" sz="1800" dirty="0"/>
              <a:t>At least annually, sworn member shall review and complete an acknowledgement (Read &amp; Sign) for this policy.</a:t>
            </a:r>
          </a:p>
          <a:p>
            <a:pPr>
              <a:buFont typeface="Arial" panose="020B0604020202020204" pitchFamily="34" charset="0"/>
              <a:buChar char="•"/>
            </a:pPr>
            <a:r>
              <a:rPr lang="en-US" sz="1800" dirty="0"/>
              <a:t>A documented annual analysis of pursuit reports, to include a review of this policy and reporting procedures, shall be conducted at the direction of the Chief/Sheriff. </a:t>
            </a:r>
          </a:p>
          <a:p>
            <a:pPr marL="0" indent="0">
              <a:buNone/>
            </a:pPr>
            <a:r>
              <a:rPr lang="en-US" sz="1800" dirty="0"/>
              <a:t>*</a:t>
            </a:r>
            <a:r>
              <a:rPr lang="en-US" sz="1800" b="1" dirty="0"/>
              <a:t>For intent of this standard, an analysis should be considered a review*</a:t>
            </a:r>
            <a:endParaRPr lang="en-US" sz="1800"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893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a:t>Vehicular Pursuit</a:t>
            </a:r>
            <a:br>
              <a:rPr lang="en-US" b="1"/>
            </a:br>
            <a:endParaRPr lang="en-US"/>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084832"/>
            <a:ext cx="6013703" cy="4023360"/>
          </a:xfrm>
        </p:spPr>
        <p:txBody>
          <a:bodyPr>
            <a:normAutofit/>
          </a:bodyPr>
          <a:lstStyle/>
          <a:p>
            <a:pPr marL="0" indent="0">
              <a:buNone/>
            </a:pPr>
            <a:r>
              <a:rPr lang="en-US" sz="2400" u="sng" dirty="0"/>
              <a:t>Vehicular Pursuit Annual Compliance:</a:t>
            </a:r>
            <a:endParaRPr lang="en-US" sz="2400" dirty="0"/>
          </a:p>
          <a:p>
            <a:pPr>
              <a:buFont typeface="Arial" panose="020B0604020202020204" pitchFamily="34" charset="0"/>
              <a:buChar char="•"/>
            </a:pPr>
            <a:r>
              <a:rPr lang="en-US" sz="1800" dirty="0"/>
              <a:t>Current year report and/or administrative review of a pursuit (bullet B)</a:t>
            </a:r>
          </a:p>
          <a:p>
            <a:pPr>
              <a:buFont typeface="Arial" panose="020B0604020202020204" pitchFamily="34" charset="0"/>
              <a:buChar char="•"/>
            </a:pPr>
            <a:r>
              <a:rPr lang="en-US" sz="1800" dirty="0"/>
              <a:t>Current year training records (bullet C)</a:t>
            </a:r>
          </a:p>
          <a:p>
            <a:pPr>
              <a:buFont typeface="Arial" panose="020B0604020202020204" pitchFamily="34" charset="0"/>
              <a:buChar char="•"/>
            </a:pPr>
            <a:r>
              <a:rPr lang="en-US" sz="1800" dirty="0"/>
              <a:t>Annual review (bullet D)</a:t>
            </a:r>
          </a:p>
          <a:p>
            <a:pPr>
              <a:buFont typeface="Arial" panose="020B0604020202020204" pitchFamily="34" charset="0"/>
              <a:buChar char="•"/>
            </a:pPr>
            <a:r>
              <a:rPr lang="en-US" sz="1800" dirty="0"/>
              <a:t>Current year read and sign (bullet E)</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7707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616688" y="1807535"/>
            <a:ext cx="6165111" cy="4253023"/>
          </a:xfrm>
        </p:spPr>
        <p:txBody>
          <a:bodyPr vert="horz" lIns="91440" tIns="45720" rIns="91440" bIns="45720" rtlCol="0">
            <a:noAutofit/>
          </a:bodyPr>
          <a:lstStyle/>
          <a:p>
            <a:pPr marL="0" indent="0">
              <a:buNone/>
            </a:pPr>
            <a:r>
              <a:rPr lang="en-US" sz="1800" u="sng" dirty="0"/>
              <a:t>Ohio Collaborative Annual Pursuit Standard Review</a:t>
            </a:r>
          </a:p>
          <a:p>
            <a:pPr>
              <a:buFont typeface="Arial" panose="020B0604020202020204" pitchFamily="34" charset="0"/>
              <a:buChar char="•"/>
            </a:pPr>
            <a:r>
              <a:rPr lang="en-US" sz="1800" dirty="0"/>
              <a:t>The intent of </a:t>
            </a:r>
            <a:r>
              <a:rPr lang="en-US" sz="1800" b="1" dirty="0"/>
              <a:t>any</a:t>
            </a:r>
            <a:r>
              <a:rPr lang="en-US" sz="1800" dirty="0"/>
              <a:t> Ohio Collaborative Annual Review is to :</a:t>
            </a:r>
          </a:p>
          <a:p>
            <a:pPr lvl="1">
              <a:buFont typeface="Arial" panose="020B0604020202020204" pitchFamily="34" charset="0"/>
              <a:buChar char="•"/>
            </a:pPr>
            <a:r>
              <a:rPr lang="en-US" sz="1800" dirty="0"/>
              <a:t>Review policy and reporting procedures to determine if agency needs are being met;</a:t>
            </a:r>
          </a:p>
          <a:p>
            <a:pPr lvl="1">
              <a:buFont typeface="Arial" panose="020B0604020202020204" pitchFamily="34" charset="0"/>
              <a:buChar char="•"/>
            </a:pPr>
            <a:r>
              <a:rPr lang="en-US" sz="1800" dirty="0"/>
              <a:t>Review patterns and trends with any data collected;</a:t>
            </a:r>
          </a:p>
          <a:p>
            <a:pPr lvl="1">
              <a:buFont typeface="Arial" panose="020B0604020202020204" pitchFamily="34" charset="0"/>
              <a:buChar char="•"/>
            </a:pPr>
            <a:r>
              <a:rPr lang="en-US" sz="1800" dirty="0"/>
              <a:t>Review training needs if any;</a:t>
            </a:r>
          </a:p>
          <a:p>
            <a:pPr lvl="1">
              <a:buFont typeface="Arial" panose="020B0604020202020204" pitchFamily="34" charset="0"/>
              <a:buChar char="•"/>
            </a:pPr>
            <a:r>
              <a:rPr lang="en-US" sz="1800" dirty="0"/>
              <a:t>Review equipment needs if any;</a:t>
            </a:r>
          </a:p>
          <a:p>
            <a:pPr>
              <a:buFont typeface="Arial" panose="020B0604020202020204" pitchFamily="34" charset="0"/>
              <a:buChar char="•"/>
            </a:pPr>
            <a:r>
              <a:rPr lang="en-US" sz="1800" dirty="0"/>
              <a:t>This information is crucial in assisting the CEO and command staff with making informed decisions for agencies. Each agency has unique challenges and circumstances in providing their citizens with the best service possible. Ensure your agency is using this template, and any other information gathering deemed necessary by the agency, to ascertain best results.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0876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A540FAC9-3505-49ED-9B06-A0F8C1485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879B3CD-E329-42F5-B136-BA1F37EC0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9098" y="484632"/>
            <a:ext cx="5590153" cy="58809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
        <p:nvSpPr>
          <p:cNvPr id="2" name="Title 1">
            <a:extLst>
              <a:ext uri="{FF2B5EF4-FFF2-40B4-BE49-F238E27FC236}">
                <a16:creationId xmlns:a16="http://schemas.microsoft.com/office/drawing/2014/main" id="{1C8249C7-496A-802F-552A-590B7EBAFF33}"/>
              </a:ext>
            </a:extLst>
          </p:cNvPr>
          <p:cNvSpPr>
            <a:spLocks noGrp="1"/>
          </p:cNvSpPr>
          <p:nvPr>
            <p:ph type="title"/>
          </p:nvPr>
        </p:nvSpPr>
        <p:spPr>
          <a:xfrm>
            <a:off x="742572" y="977900"/>
            <a:ext cx="4904668" cy="3327734"/>
          </a:xfrm>
        </p:spPr>
        <p:txBody>
          <a:bodyPr vert="horz" lIns="91440" tIns="45720" rIns="91440" bIns="45720" rtlCol="0" anchor="b">
            <a:normAutofit fontScale="90000"/>
          </a:bodyPr>
          <a:lstStyle/>
          <a:p>
            <a:pPr algn="r"/>
            <a:r>
              <a:rPr lang="en-US" sz="2200" spc="200" dirty="0">
                <a:solidFill>
                  <a:schemeClr val="tx1"/>
                </a:solidFill>
              </a:rPr>
              <a:t>For more information on the Ohio Collaborative or other OCJS Law enforcement initiatives, contact</a:t>
            </a:r>
            <a:br>
              <a:rPr lang="en-US" sz="2200" spc="200" dirty="0">
                <a:solidFill>
                  <a:schemeClr val="tx1"/>
                </a:solidFill>
              </a:rPr>
            </a:br>
            <a:br>
              <a:rPr lang="en-US" sz="2200" spc="200" dirty="0">
                <a:solidFill>
                  <a:schemeClr val="tx1"/>
                </a:solidFill>
              </a:rPr>
            </a:br>
            <a:r>
              <a:rPr lang="en-US" sz="2200" spc="200" dirty="0">
                <a:solidFill>
                  <a:schemeClr val="tx1"/>
                </a:solidFill>
              </a:rPr>
              <a:t>Ed Burkhammer</a:t>
            </a:r>
            <a:br>
              <a:rPr lang="en-US" sz="2200" spc="200" dirty="0">
                <a:solidFill>
                  <a:schemeClr val="tx1"/>
                </a:solidFill>
              </a:rPr>
            </a:br>
            <a:r>
              <a:rPr lang="en-US" sz="2200" spc="200" dirty="0">
                <a:solidFill>
                  <a:schemeClr val="tx1"/>
                </a:solidFill>
              </a:rPr>
              <a:t>Director of LE services</a:t>
            </a:r>
            <a:br>
              <a:rPr lang="en-US" sz="2200" spc="200" dirty="0">
                <a:solidFill>
                  <a:schemeClr val="tx1"/>
                </a:solidFill>
              </a:rPr>
            </a:br>
            <a:r>
              <a:rPr lang="en-US" sz="2200" spc="200" dirty="0">
                <a:solidFill>
                  <a:schemeClr val="tx1"/>
                </a:solidFill>
              </a:rPr>
              <a:t>Office of criminal justice services</a:t>
            </a:r>
            <a:br>
              <a:rPr lang="en-US" sz="2200" spc="200" dirty="0">
                <a:solidFill>
                  <a:schemeClr val="tx1"/>
                </a:solidFill>
              </a:rPr>
            </a:br>
            <a:r>
              <a:rPr lang="en-US" sz="2200" spc="200" dirty="0">
                <a:solidFill>
                  <a:schemeClr val="tx1"/>
                </a:solidFill>
              </a:rPr>
              <a:t>edburkhammer@dps.ohio.gov</a:t>
            </a:r>
            <a:br>
              <a:rPr lang="en-US" sz="2200" spc="200" dirty="0">
                <a:solidFill>
                  <a:schemeClr val="tx2">
                    <a:lumMod val="75000"/>
                  </a:schemeClr>
                </a:solidFill>
              </a:rPr>
            </a:br>
            <a:br>
              <a:rPr lang="en-US" sz="2200" spc="200" dirty="0"/>
            </a:br>
            <a:r>
              <a:rPr lang="en-US" sz="2200" spc="200" dirty="0">
                <a:solidFill>
                  <a:schemeClr val="tx1"/>
                </a:solidFill>
              </a:rPr>
              <a:t>or visit </a:t>
            </a:r>
            <a:r>
              <a:rPr lang="en-US" sz="2200" spc="200" dirty="0">
                <a:ea typeface="+mj-lt"/>
                <a:cs typeface="+mj-lt"/>
              </a:rPr>
              <a:t>https://ocjs.ohio.gov/law-enforcement-services</a:t>
            </a:r>
            <a:br>
              <a:rPr lang="en-US" sz="2200" spc="200" dirty="0">
                <a:solidFill>
                  <a:srgbClr val="0D0D0D"/>
                </a:solidFill>
              </a:rPr>
            </a:br>
            <a:r>
              <a:rPr lang="en-US" sz="2200" spc="200" dirty="0">
                <a:solidFill>
                  <a:schemeClr val="tx1"/>
                </a:solidFill>
              </a:rPr>
              <a:t> </a:t>
            </a:r>
            <a:br>
              <a:rPr lang="en-US" sz="2200" spc="200" dirty="0"/>
            </a:br>
            <a:endParaRPr lang="en-US" sz="2200" spc="200"/>
          </a:p>
        </p:txBody>
      </p:sp>
      <p:cxnSp>
        <p:nvCxnSpPr>
          <p:cNvPr id="17" name="Straight Connector 16">
            <a:extLst>
              <a:ext uri="{FF2B5EF4-FFF2-40B4-BE49-F238E27FC236}">
                <a16:creationId xmlns:a16="http://schemas.microsoft.com/office/drawing/2014/main" id="{51B042EF-3024-4C57-B282-1B30607FB7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19010" y="4476657"/>
            <a:ext cx="4028230"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EA0B4097-B645-43E0-A2B5-B8D688E7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902" y="484632"/>
            <a:ext cx="2688168" cy="588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25737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21992"/>
            <a:ext cx="6013703" cy="4023360"/>
          </a:xfrm>
        </p:spPr>
        <p:txBody>
          <a:bodyPr>
            <a:normAutofit/>
          </a:bodyPr>
          <a:lstStyle/>
          <a:p>
            <a:pPr marL="0" indent="0">
              <a:buNone/>
            </a:pPr>
            <a:r>
              <a:rPr lang="en-US" dirty="0"/>
              <a:t>In 2020, The Ohio Collaborative Community-Police Advisory Board adopted the State of Ohio Standard for Vehicular Pursuit.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1191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a:normAutofit/>
          </a:bodyPr>
          <a:lstStyle/>
          <a:p>
            <a:pPr marL="0" indent="0">
              <a:buNone/>
            </a:pPr>
            <a:r>
              <a:rPr lang="en-US" u="sng" dirty="0"/>
              <a:t>Purpose:</a:t>
            </a:r>
          </a:p>
          <a:p>
            <a:pPr marL="0" indent="0">
              <a:buNone/>
            </a:pPr>
            <a:r>
              <a:rPr lang="en-US" dirty="0"/>
              <a:t>Vehicle pursuits are dangerous and pose a high risk for officers and the community. Both law enforcement personnel and the general public will benefit from a Law Enforcement Vehicular Pursuit Standard. </a:t>
            </a:r>
          </a:p>
          <a:p>
            <a:pPr marL="0" indent="0">
              <a:buNone/>
            </a:pPr>
            <a:endParaRPr lang="en-US" dirty="0"/>
          </a:p>
          <a:p>
            <a:pPr marL="0" indent="0">
              <a:buNone/>
            </a:pPr>
            <a:endParaRPr lang="en-US"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9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084832"/>
            <a:ext cx="6013703" cy="4023360"/>
          </a:xfrm>
        </p:spPr>
        <p:txBody>
          <a:bodyPr>
            <a:normAutofit/>
          </a:bodyPr>
          <a:lstStyle/>
          <a:p>
            <a:pPr marL="0" indent="0">
              <a:buNone/>
            </a:pPr>
            <a:r>
              <a:rPr lang="en-US" u="sng" dirty="0"/>
              <a:t>Standard:</a:t>
            </a:r>
          </a:p>
          <a:p>
            <a:pPr marL="0" indent="0">
              <a:buNone/>
            </a:pPr>
            <a:r>
              <a:rPr lang="en-US" dirty="0"/>
              <a:t>Law enforcement agencies shall establish a written policy that governs the pursuit of motor vehicles. The policy, at a minimum, shall include the following:</a:t>
            </a:r>
          </a:p>
          <a:p>
            <a:pPr>
              <a:buFont typeface="Arial" panose="020B0604020202020204" pitchFamily="34" charset="0"/>
              <a:buChar char="•"/>
            </a:pPr>
            <a:r>
              <a:rPr lang="en-US" dirty="0"/>
              <a:t>Definition of a motor vehicle pursuit;</a:t>
            </a:r>
          </a:p>
          <a:p>
            <a:pPr>
              <a:buFont typeface="Arial" panose="020B0604020202020204" pitchFamily="34" charset="0"/>
              <a:buChar char="•"/>
            </a:pPr>
            <a:r>
              <a:rPr lang="en-US" dirty="0"/>
              <a:t>Defining the criteria under which a pursuit can be initiated;</a:t>
            </a:r>
          </a:p>
          <a:p>
            <a:pPr marL="0" indent="0">
              <a:buNone/>
            </a:pPr>
            <a:endParaRPr lang="en-US" dirty="0"/>
          </a:p>
          <a:p>
            <a:pPr marL="0" indent="0">
              <a:buNone/>
            </a:pPr>
            <a:endParaRPr lang="en-US"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14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1956391"/>
            <a:ext cx="6013703" cy="4023360"/>
          </a:xfrm>
        </p:spPr>
        <p:txBody>
          <a:bodyPr>
            <a:normAutofit/>
          </a:bodyPr>
          <a:lstStyle/>
          <a:p>
            <a:pPr marL="0" indent="0">
              <a:buNone/>
            </a:pPr>
            <a:r>
              <a:rPr lang="en-US" u="sng" dirty="0"/>
              <a:t>Standard (continued):</a:t>
            </a:r>
          </a:p>
          <a:p>
            <a:pPr>
              <a:buFont typeface="Arial" panose="020B0604020202020204" pitchFamily="34" charset="0"/>
              <a:buChar char="•"/>
            </a:pPr>
            <a:r>
              <a:rPr lang="en-US" dirty="0"/>
              <a:t>Evaluating the circumstances (seriousness of the alleged offense, conditions of the road and location of the pursuit, time of day and weather conditions);</a:t>
            </a:r>
          </a:p>
          <a:p>
            <a:pPr>
              <a:buFont typeface="Arial" panose="020B0604020202020204" pitchFamily="34" charset="0"/>
              <a:buChar char="•"/>
            </a:pPr>
            <a:r>
              <a:rPr lang="en-US" dirty="0"/>
              <a:t>A provision that prohibits or discourages pursuits when the suspect is known to the officers or easily identifiable, unless the officers have probable cause to believe the suspect’s escape poses a significant threat of death or serious physical injury to officers or others;</a:t>
            </a:r>
          </a:p>
          <a:p>
            <a:pPr>
              <a:buFont typeface="Arial" panose="020B0604020202020204" pitchFamily="34" charset="0"/>
              <a:buChar char="•"/>
            </a:pPr>
            <a:r>
              <a:rPr lang="en-US" dirty="0"/>
              <a:t>Responsibilities of the initiating unit and secondary units;</a:t>
            </a:r>
          </a:p>
          <a:p>
            <a:pPr marL="0" indent="0">
              <a:buNone/>
            </a:pPr>
            <a:endParaRPr lang="en-US" dirty="0"/>
          </a:p>
          <a:p>
            <a:pPr marL="0" indent="0">
              <a:buNone/>
            </a:pPr>
            <a:endParaRPr lang="en-US" dirty="0"/>
          </a:p>
          <a:p>
            <a:pPr marL="0" indent="0">
              <a:buNone/>
            </a:pPr>
            <a:endParaRPr lang="en-US"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034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solidFill>
                  <a:schemeClr val="bg1"/>
                </a:solidFill>
              </a:rPr>
              <a:t>Vehicular Pursuit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7" y="2084832"/>
            <a:ext cx="6013703" cy="4160520"/>
          </a:xfrm>
        </p:spPr>
        <p:txBody>
          <a:bodyPr>
            <a:normAutofit/>
          </a:bodyPr>
          <a:lstStyle/>
          <a:p>
            <a:pPr marL="0" indent="0">
              <a:buNone/>
            </a:pPr>
            <a:r>
              <a:rPr lang="en-US" u="sng" dirty="0"/>
              <a:t>Standard (continued):</a:t>
            </a:r>
          </a:p>
          <a:p>
            <a:pPr>
              <a:buFont typeface="Arial" panose="020B0604020202020204" pitchFamily="34" charset="0"/>
              <a:buChar char="•"/>
            </a:pPr>
            <a:r>
              <a:rPr lang="en-US" dirty="0"/>
              <a:t>Specifying the roles and restrictions pertinent to marked, unmarked, or other types of police vehicle involvement in the pursuit;</a:t>
            </a:r>
          </a:p>
          <a:p>
            <a:pPr>
              <a:buFont typeface="Arial" panose="020B0604020202020204" pitchFamily="34" charset="0"/>
              <a:buChar char="•"/>
            </a:pPr>
            <a:r>
              <a:rPr lang="en-US" dirty="0"/>
              <a:t>Provide communication protocols addressing responsibilities for officers and telecommunicators;</a:t>
            </a:r>
          </a:p>
          <a:p>
            <a:pPr>
              <a:buFont typeface="Arial" panose="020B0604020202020204" pitchFamily="34" charset="0"/>
              <a:buChar char="•"/>
            </a:pPr>
            <a:r>
              <a:rPr lang="en-US" dirty="0"/>
              <a:t>Describing supervisors’ responsibilities;</a:t>
            </a:r>
          </a:p>
          <a:p>
            <a:pPr>
              <a:buFont typeface="Arial" panose="020B0604020202020204" pitchFamily="34" charset="0"/>
              <a:buChar char="•"/>
            </a:pPr>
            <a:r>
              <a:rPr lang="en-US" dirty="0"/>
              <a:t>Specifying when and who has the authority to terminate pursuit;</a:t>
            </a:r>
          </a:p>
          <a:p>
            <a:pPr>
              <a:buFont typeface="Arial" panose="020B0604020202020204" pitchFamily="34" charset="0"/>
              <a:buChar char="•"/>
            </a:pPr>
            <a:r>
              <a:rPr lang="en-US" dirty="0"/>
              <a:t>Engaging in inter and intra-jurisdictional pursuits involving personnel from the agency and/or other jurisdictions; </a:t>
            </a:r>
          </a:p>
          <a:p>
            <a:endParaRPr lang="en-US" sz="1700" dirty="0"/>
          </a:p>
          <a:p>
            <a:pPr marL="0" indent="0">
              <a:buNone/>
            </a:pPr>
            <a:endParaRPr lang="en-US" sz="1700" dirty="0"/>
          </a:p>
          <a:p>
            <a:pPr marL="0" indent="0">
              <a:buNone/>
            </a:pPr>
            <a:endParaRPr lang="en-US" sz="1700"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7416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OPOTA PowerPoint Theme (1)">
  <a:themeElements>
    <a:clrScheme name="Custom 33">
      <a:dk1>
        <a:sysClr val="windowText" lastClr="000000"/>
      </a:dk1>
      <a:lt1>
        <a:sysClr val="window" lastClr="FFFFFF"/>
      </a:lt1>
      <a:dk2>
        <a:srgbClr val="1F497D"/>
      </a:dk2>
      <a:lt2>
        <a:srgbClr val="EEECE1"/>
      </a:lt2>
      <a:accent1>
        <a:srgbClr val="002060"/>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c81a4df-36f1-46cf-a686-06862dc644dc" xsi:nil="true"/>
    <lcf76f155ced4ddcb4097134ff3c332f xmlns="08836923-30ca-4c96-8109-3859969b22a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0DED0BCE6FF564CB64B928E5DD13FE7" ma:contentTypeVersion="13" ma:contentTypeDescription="Create a new document." ma:contentTypeScope="" ma:versionID="3567712d243dc52dce82b4fc060ab0b6">
  <xsd:schema xmlns:xsd="http://www.w3.org/2001/XMLSchema" xmlns:xs="http://www.w3.org/2001/XMLSchema" xmlns:p="http://schemas.microsoft.com/office/2006/metadata/properties" xmlns:ns2="08836923-30ca-4c96-8109-3859969b22a7" xmlns:ns3="fc81a4df-36f1-46cf-a686-06862dc644dc" targetNamespace="http://schemas.microsoft.com/office/2006/metadata/properties" ma:root="true" ma:fieldsID="735edf6dd572a15c6974422b06972eee" ns2:_="" ns3:_="">
    <xsd:import namespace="08836923-30ca-4c96-8109-3859969b22a7"/>
    <xsd:import namespace="fc81a4df-36f1-46cf-a686-06862dc644d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836923-30ca-4c96-8109-3859969b22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234c9c0-dc82-4bd3-8448-fd5c6ce0fb7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c81a4df-36f1-46cf-a686-06862dc644d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7a7480b-84d5-4677-9c49-0e90422508b8}" ma:internalName="TaxCatchAll" ma:showField="CatchAllData" ma:web="fc81a4df-36f1-46cf-a686-06862dc644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79BAE1-2C3B-464D-BE56-A3AB02261264}">
  <ds:schemaRefs>
    <ds:schemaRef ds:uri="http://schemas.microsoft.com/sharepoint/v3/contenttype/forms"/>
  </ds:schemaRefs>
</ds:datastoreItem>
</file>

<file path=customXml/itemProps2.xml><?xml version="1.0" encoding="utf-8"?>
<ds:datastoreItem xmlns:ds="http://schemas.openxmlformats.org/officeDocument/2006/customXml" ds:itemID="{88416F4D-99E5-4F8E-9A21-6FCEF36BC3C2}">
  <ds:schemaRefs>
    <ds:schemaRef ds:uri="http://schemas.microsoft.com/office/2006/metadata/properties"/>
    <ds:schemaRef ds:uri="http://schemas.microsoft.com/office/infopath/2007/PartnerControls"/>
    <ds:schemaRef ds:uri="fc81a4df-36f1-46cf-a686-06862dc644dc"/>
    <ds:schemaRef ds:uri="08836923-30ca-4c96-8109-3859969b22a7"/>
  </ds:schemaRefs>
</ds:datastoreItem>
</file>

<file path=customXml/itemProps3.xml><?xml version="1.0" encoding="utf-8"?>
<ds:datastoreItem xmlns:ds="http://schemas.openxmlformats.org/officeDocument/2006/customXml" ds:itemID="{AFE6F8AD-BE27-40C8-9B31-6B5325C3CC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836923-30ca-4c96-8109-3859969b22a7"/>
    <ds:schemaRef ds:uri="fc81a4df-36f1-46cf-a686-06862dc644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14787</TotalTime>
  <Words>5271</Words>
  <Application>Microsoft Office PowerPoint</Application>
  <PresentationFormat>On-screen Show (4:3)</PresentationFormat>
  <Paragraphs>423</Paragraphs>
  <Slides>47</Slides>
  <Notes>46</Notes>
  <HiddenSlides>1</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47</vt:i4>
      </vt:variant>
    </vt:vector>
  </HeadingPairs>
  <TitlesOfParts>
    <vt:vector size="59" baseType="lpstr">
      <vt:lpstr>Arial</vt:lpstr>
      <vt:lpstr>Calibri</vt:lpstr>
      <vt:lpstr>Franklin Gothic Book</vt:lpstr>
      <vt:lpstr>Franklin Gothic Medium</vt:lpstr>
      <vt:lpstr>Myriad Pro</vt:lpstr>
      <vt:lpstr>Oxygen</vt:lpstr>
      <vt:lpstr>Tw Cen MT</vt:lpstr>
      <vt:lpstr>Tw Cen MT Condensed</vt:lpstr>
      <vt:lpstr>Wingdings</vt:lpstr>
      <vt:lpstr>Wingdings 3</vt:lpstr>
      <vt:lpstr>OPOTA PowerPoint Theme (1)</vt:lpstr>
      <vt:lpstr>Integral</vt:lpstr>
      <vt:lpstr>PowerPoint Presentation</vt:lpstr>
      <vt:lpstr>Learning  Objectives</vt:lpstr>
      <vt:lpstr>Vehicular Pursuit</vt:lpstr>
      <vt:lpstr>Vehicular Pursuit</vt:lpstr>
      <vt:lpstr>Vehicular Pursuit </vt:lpstr>
      <vt:lpstr>Vehicular Pursuit </vt:lpstr>
      <vt:lpstr>Vehicular Pursuit </vt:lpstr>
      <vt:lpstr>Vehicular Pursuit </vt:lpstr>
      <vt:lpstr>Vehicular Pursuit </vt:lpstr>
      <vt:lpstr>Vehicular Pursuit </vt:lpstr>
      <vt:lpstr>Vehicular Pursuit</vt:lpstr>
      <vt:lpstr>Vehicular Pursuit</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Vehicular Pursuit </vt:lpstr>
      <vt:lpstr>For more information on the Ohio Collaborative or other OCJS Law enforcement initiatives, contact  Ed Burkhammer Director of LE services Office of criminal justice services edburkhammer@dps.ohio.gov  or visit https://ocjs.ohio.gov/law-enforcement-services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Hoeppner</dc:creator>
  <cp:lastModifiedBy>Wesseler, Phillip</cp:lastModifiedBy>
  <cp:revision>442</cp:revision>
  <cp:lastPrinted>2022-09-14T14:29:51Z</cp:lastPrinted>
  <dcterms:created xsi:type="dcterms:W3CDTF">2015-12-11T21:56:45Z</dcterms:created>
  <dcterms:modified xsi:type="dcterms:W3CDTF">2023-04-26T15:13:07Z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0x01010090DED0BCE6FF564CB64B928E5DD13FE7</vt:lpwstr>
  </property>
  <property fmtid="{D5CDD505-2E9C-101B-9397-08002B2CF9AE}" pid="3" name="MediaServiceImageTags">
    <vt:lpwstr/>
  </property>
</Properties>
</file>