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25F7"/>
    <a:srgbClr val="1F6FE9"/>
    <a:srgbClr val="740000"/>
    <a:srgbClr val="6E40F7"/>
    <a:srgbClr val="FF8000"/>
    <a:srgbClr val="FF7F00"/>
    <a:srgbClr val="FE7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0" autoAdjust="0"/>
    <p:restoredTop sz="94660"/>
  </p:normalViewPr>
  <p:slideViewPr>
    <p:cSldViewPr snapToGrid="0">
      <p:cViewPr varScale="1">
        <p:scale>
          <a:sx n="157" d="100"/>
          <a:sy n="157" d="100"/>
        </p:scale>
        <p:origin x="156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7639B-E891-40AA-9955-568910CC9C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7F35B3-C3AA-428F-A6B3-95FE9B96F3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93513-7B15-41D2-B932-0E86F27D1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0E754-651D-48D5-B407-86F4FC18F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73F24B-DFB1-4639-8BDD-04AD6D668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226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6DAAD-F7E6-42E8-8121-B1354903A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3435FE-5794-4040-817F-DA9168C804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527D1-406A-454B-8F9B-22D3BD891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53A6C7-727B-4BC8-B440-F9FB9E487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F46058-AEE9-4A19-89BB-7BD28C339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72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CC65C2-5EB3-466D-A8B2-AFAF674347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F05C16-92BD-45BB-B311-CF21F84412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D925B9-F06D-453B-9ADF-D442A219F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E31CE-CC41-4630-BB89-4B837944E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ED838-D95C-4CE5-B043-FCC9E1BE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109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27F79-B9C5-4569-96FB-0EAA57A1C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70ECF-D19A-4B2B-9783-C95A42E1A0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2B1B8-CA6D-44C3-B276-0371ED443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08377-8AD1-4522-B743-19D636BE6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EB36F-839C-4611-B9D6-FED57E74D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87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DE566-C42A-450A-A768-1056BA17E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27483-B7A4-4D66-B07E-DAB390770B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62632-3EA5-4BD5-9E71-F7E7D5447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431222-0CE3-4512-8F3C-9629A6B0A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D6394-729E-4BE2-85D5-D885C9968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881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6976C-30C6-42F7-83B5-F1473A5A4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0F0818-BB0A-4F6D-8927-FD2F6B0CE5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FE4FD2-D70E-470B-83A4-74E213EF59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03524F-9C26-432B-A159-9275C625B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C42BA2-AA8D-416E-980B-37EC1C69E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20963D-1EE7-42DA-9AF1-6D8D353D9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88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DB867-35FC-47EA-B921-D57A75241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EA778A-ABAE-4CAB-818B-29C3023B8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2E67AD-27DA-448B-8D7B-EF69207A3C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90A846-264F-4786-A8D3-1E6600C487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69838D-5B55-4D43-992C-0CE12D8DE9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3C812D-6104-4B53-8427-0EBB6BB8C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9EBE44-3122-4749-88C2-B2A7258EE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AB7535-E275-43B2-B181-1271E6E2C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72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8133D-65FB-4F33-9937-0BD070280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2AEFF2-4EB0-49A7-9A70-1E3046B5D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C8FF1F-484F-400F-A1D4-2C05FA965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400C62-22C8-4CB3-8605-3B22108D7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279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4F1BD8-DE0F-4D48-BD8D-AD0D7CCE5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852FE1-4894-4F0D-810C-2A8DE42E4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75AC69-D0F0-4ECE-93D3-B85C41259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748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12BB9-BDE5-41B2-8E86-0909C3B3C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2F88E-9592-4690-9A7B-CBCDFE417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EA4E73-9514-4953-8674-F4C9BC6E7D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E43851-8E2A-48CB-84BA-2DCD0760C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3BEDDD-BAFE-4DD7-B17D-8BAA02A84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184EE7-59E1-4CC2-84C1-DB02497B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740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782BD-2739-4A86-A07D-1BDBF62CC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23DA83-C32D-4487-A7AC-CD4D421EB3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8E8E7A-E06D-4F7A-AF84-91B2BF72F2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E9EDB3-8D90-4233-8744-30A66F824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DB0FB-46BB-439B-B671-0645CEB7F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D76C2E-D028-4337-AC96-C3319B7EB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907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B28553-78AC-4027-8242-8BD922C5A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63ACC-9898-44F1-A040-2B9638099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F64D90-1127-45CD-AC66-B2E2086D54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9AFE9-7662-4880-8133-073FE50EC7E6}" type="datetimeFigureOut">
              <a:rPr lang="en-US" smtClean="0"/>
              <a:t>9/22/2025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C66403-6093-4C79-9FDC-B1D23E0593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6B1F67-D4E1-4DEA-B9E1-0DF87E92FC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77D0B-51F0-4FD3-9663-E6B1209390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975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3F58FD-1BC9-840C-8644-60ED6ED93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49749" y="855437"/>
            <a:ext cx="8564164" cy="6002562"/>
          </a:xfrm>
          <a:prstGeom prst="rect">
            <a:avLst/>
          </a:prstGeom>
        </p:spPr>
      </p:pic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20593F87-2AC5-49F9-9F30-D34EB8B2D165}"/>
              </a:ext>
            </a:extLst>
          </p:cNvPr>
          <p:cNvCxnSpPr>
            <a:cxnSpLocks/>
          </p:cNvCxnSpPr>
          <p:nvPr/>
        </p:nvCxnSpPr>
        <p:spPr>
          <a:xfrm>
            <a:off x="6547383" y="1587996"/>
            <a:ext cx="1567601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CB7518A8-C47E-4A76-B7CA-7EAD86814652}"/>
              </a:ext>
            </a:extLst>
          </p:cNvPr>
          <p:cNvSpPr txBox="1"/>
          <p:nvPr/>
        </p:nvSpPr>
        <p:spPr>
          <a:xfrm>
            <a:off x="8339905" y="496427"/>
            <a:ext cx="1777950" cy="369374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62509" tIns="81254" rIns="162509" bIns="81254" rtlCol="0" anchor="ctr">
            <a:noAutofit/>
          </a:bodyPr>
          <a:lstStyle/>
          <a:p>
            <a:pPr algn="ctr"/>
            <a:r>
              <a:rPr lang="en-US" sz="1000" b="1" dirty="0"/>
              <a:t>Zechman Thomas Unit 1</a:t>
            </a:r>
          </a:p>
          <a:p>
            <a:pPr algn="ctr"/>
            <a:r>
              <a:rPr lang="en-US" sz="1000" b="1" dirty="0"/>
              <a:t>API#: 34067207370000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71473ED-78E8-4D70-BB31-2E0502B60AD0}"/>
              </a:ext>
            </a:extLst>
          </p:cNvPr>
          <p:cNvSpPr txBox="1"/>
          <p:nvPr/>
        </p:nvSpPr>
        <p:spPr>
          <a:xfrm>
            <a:off x="2469879" y="549378"/>
            <a:ext cx="1777949" cy="31625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162509" tIns="81254" rIns="162509" bIns="81254" rtlCol="0" anchor="ctr">
            <a:noAutofit/>
          </a:bodyPr>
          <a:lstStyle/>
          <a:p>
            <a:pPr algn="ctr"/>
            <a:r>
              <a:rPr lang="en-US" sz="1000" b="1" dirty="0"/>
              <a:t>E Clark South 7</a:t>
            </a:r>
          </a:p>
          <a:p>
            <a:pPr algn="ctr"/>
            <a:r>
              <a:rPr lang="en-US" sz="1000" b="1" dirty="0"/>
              <a:t>API#: 34067212350000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BAB2BD4-F37E-4A66-9C29-3BBE2D22C31C}"/>
              </a:ext>
            </a:extLst>
          </p:cNvPr>
          <p:cNvSpPr txBox="1"/>
          <p:nvPr/>
        </p:nvSpPr>
        <p:spPr>
          <a:xfrm>
            <a:off x="3211038" y="284730"/>
            <a:ext cx="295633" cy="316259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pPr algn="ctr"/>
            <a:r>
              <a:rPr lang="en-US" b="1" dirty="0"/>
              <a:t>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DE8B338-1044-4062-887D-2BDA3413AEED}"/>
              </a:ext>
            </a:extLst>
          </p:cNvPr>
          <p:cNvSpPr txBox="1"/>
          <p:nvPr/>
        </p:nvSpPr>
        <p:spPr>
          <a:xfrm>
            <a:off x="8954445" y="240759"/>
            <a:ext cx="548870" cy="316259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r>
              <a:rPr lang="en-US" b="1" dirty="0"/>
              <a:t>A’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B963CB8-F81E-41CD-949D-98427ADD9481}"/>
              </a:ext>
            </a:extLst>
          </p:cNvPr>
          <p:cNvSpPr txBox="1"/>
          <p:nvPr/>
        </p:nvSpPr>
        <p:spPr>
          <a:xfrm>
            <a:off x="6901977" y="1319467"/>
            <a:ext cx="915306" cy="316259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pPr algn="ctr"/>
            <a:r>
              <a:rPr lang="en-US" sz="1100" b="1" dirty="0"/>
              <a:t>3.9 miles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D386182-A018-4428-B849-05F2D3B991AC}"/>
              </a:ext>
            </a:extLst>
          </p:cNvPr>
          <p:cNvSpPr txBox="1"/>
          <p:nvPr/>
        </p:nvSpPr>
        <p:spPr>
          <a:xfrm>
            <a:off x="5356557" y="740977"/>
            <a:ext cx="2211618" cy="426828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pPr algn="ctr"/>
            <a:r>
              <a:rPr lang="en-US" sz="1200" b="1" dirty="0"/>
              <a:t>Approx. Location of</a:t>
            </a:r>
          </a:p>
          <a:p>
            <a:pPr algn="ctr"/>
            <a:r>
              <a:rPr lang="en-US" sz="1200" b="1" dirty="0"/>
              <a:t>Bertram NW LND GR Unit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054274C-CE1E-4C53-8191-DDD52717C439}"/>
              </a:ext>
            </a:extLst>
          </p:cNvPr>
          <p:cNvCxnSpPr>
            <a:cxnSpLocks/>
          </p:cNvCxnSpPr>
          <p:nvPr/>
        </p:nvCxnSpPr>
        <p:spPr>
          <a:xfrm>
            <a:off x="4940710" y="1587996"/>
            <a:ext cx="1407487" cy="0"/>
          </a:xfrm>
          <a:prstGeom prst="straightConnector1">
            <a:avLst/>
          </a:prstGeom>
          <a:ln w="285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50E04FB2-1CA4-4334-ABBD-BEC9A4199CF5}"/>
              </a:ext>
            </a:extLst>
          </p:cNvPr>
          <p:cNvSpPr/>
          <p:nvPr/>
        </p:nvSpPr>
        <p:spPr>
          <a:xfrm>
            <a:off x="6354642" y="1143072"/>
            <a:ext cx="185625" cy="5402197"/>
          </a:xfrm>
          <a:prstGeom prst="rect">
            <a:avLst/>
          </a:prstGeom>
          <a:noFill/>
          <a:ln w="1905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9522F2B-F910-41A2-AA90-283297504D9D}"/>
              </a:ext>
            </a:extLst>
          </p:cNvPr>
          <p:cNvSpPr txBox="1"/>
          <p:nvPr/>
        </p:nvSpPr>
        <p:spPr>
          <a:xfrm>
            <a:off x="5255088" y="1319467"/>
            <a:ext cx="878442" cy="316259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r>
              <a:rPr lang="en-US" sz="1100" b="1" dirty="0"/>
              <a:t>2.7 miles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CB407B0-A35C-4E0D-9462-DEF2FA1B1B37}"/>
              </a:ext>
            </a:extLst>
          </p:cNvPr>
          <p:cNvSpPr txBox="1"/>
          <p:nvPr/>
        </p:nvSpPr>
        <p:spPr>
          <a:xfrm>
            <a:off x="6868440" y="3209854"/>
            <a:ext cx="1017832" cy="732916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r>
              <a:rPr lang="en-US" sz="1200" b="1" dirty="0"/>
              <a:t>Proposed Unitized Formation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58556E9-5AC6-4801-BE6E-8F922A05C285}"/>
              </a:ext>
            </a:extLst>
          </p:cNvPr>
          <p:cNvSpPr txBox="1"/>
          <p:nvPr/>
        </p:nvSpPr>
        <p:spPr>
          <a:xfrm>
            <a:off x="4700950" y="130772"/>
            <a:ext cx="349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Exhibit E</a:t>
            </a:r>
          </a:p>
        </p:txBody>
      </p:sp>
      <p:sp>
        <p:nvSpPr>
          <p:cNvPr id="63" name="Right Brace 62">
            <a:extLst>
              <a:ext uri="{FF2B5EF4-FFF2-40B4-BE49-F238E27FC236}">
                <a16:creationId xmlns:a16="http://schemas.microsoft.com/office/drawing/2014/main" id="{A26DAA88-7FCF-40D0-AA13-C69B9042D062}"/>
              </a:ext>
            </a:extLst>
          </p:cNvPr>
          <p:cNvSpPr/>
          <p:nvPr/>
        </p:nvSpPr>
        <p:spPr>
          <a:xfrm>
            <a:off x="6609116" y="2478391"/>
            <a:ext cx="378457" cy="2928758"/>
          </a:xfrm>
          <a:prstGeom prst="rightBrace">
            <a:avLst>
              <a:gd name="adj1" fmla="val 8333"/>
              <a:gd name="adj2" fmla="val 38040"/>
            </a:avLst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F4388E8-BAA8-4ABB-9B0E-7EA91D383B70}"/>
              </a:ext>
            </a:extLst>
          </p:cNvPr>
          <p:cNvSpPr txBox="1"/>
          <p:nvPr/>
        </p:nvSpPr>
        <p:spPr>
          <a:xfrm>
            <a:off x="930041" y="2299318"/>
            <a:ext cx="1307972" cy="732916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pPr algn="r"/>
            <a:r>
              <a:rPr lang="en-US" sz="1050" b="1" dirty="0"/>
              <a:t>Top of the Utica</a:t>
            </a:r>
          </a:p>
          <a:p>
            <a:pPr algn="r"/>
            <a:r>
              <a:rPr lang="en-US" sz="1050" b="1" dirty="0"/>
              <a:t>7,366’ TVD</a:t>
            </a:r>
          </a:p>
          <a:p>
            <a:pPr algn="r"/>
            <a:r>
              <a:rPr lang="en-US" sz="1050" b="1" dirty="0"/>
              <a:t>-6,137’ Subsea</a:t>
            </a:r>
          </a:p>
          <a:p>
            <a:pPr algn="r"/>
            <a:endParaRPr lang="en-US" sz="1050" b="1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463D0E9-4675-448A-9E98-88607E6CBE8A}"/>
              </a:ext>
            </a:extLst>
          </p:cNvPr>
          <p:cNvSpPr txBox="1"/>
          <p:nvPr/>
        </p:nvSpPr>
        <p:spPr>
          <a:xfrm>
            <a:off x="185766" y="3758486"/>
            <a:ext cx="931121" cy="302033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pPr algn="ctr"/>
            <a:r>
              <a:rPr lang="en-US" sz="1100" b="1" dirty="0"/>
              <a:t>Utica Shale Formation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2561C1C8-CE82-4B5E-8764-1239780D19E7}"/>
              </a:ext>
            </a:extLst>
          </p:cNvPr>
          <p:cNvSpPr txBox="1"/>
          <p:nvPr/>
        </p:nvSpPr>
        <p:spPr>
          <a:xfrm>
            <a:off x="1140182" y="4442817"/>
            <a:ext cx="807919" cy="440308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pPr algn="ctr"/>
            <a:r>
              <a:rPr lang="en-US" sz="1000" b="1" dirty="0"/>
              <a:t>Point Pleasant Interval</a:t>
            </a: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74D43E2A-C041-46D8-85DB-607A7202A933}"/>
              </a:ext>
            </a:extLst>
          </p:cNvPr>
          <p:cNvCxnSpPr>
            <a:cxnSpLocks/>
          </p:cNvCxnSpPr>
          <p:nvPr/>
        </p:nvCxnSpPr>
        <p:spPr>
          <a:xfrm>
            <a:off x="2055265" y="5391102"/>
            <a:ext cx="202264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5827FA45-692B-48EC-8546-D93A77171F37}"/>
              </a:ext>
            </a:extLst>
          </p:cNvPr>
          <p:cNvCxnSpPr>
            <a:cxnSpLocks/>
            <a:stCxn id="81" idx="0"/>
          </p:cNvCxnSpPr>
          <p:nvPr/>
        </p:nvCxnSpPr>
        <p:spPr>
          <a:xfrm flipV="1">
            <a:off x="2136054" y="3901494"/>
            <a:ext cx="119094" cy="6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3D11D68A-4AA6-4B62-95FE-4D85BEAB112D}"/>
              </a:ext>
            </a:extLst>
          </p:cNvPr>
          <p:cNvCxnSpPr>
            <a:cxnSpLocks/>
          </p:cNvCxnSpPr>
          <p:nvPr/>
        </p:nvCxnSpPr>
        <p:spPr>
          <a:xfrm>
            <a:off x="2055265" y="2515002"/>
            <a:ext cx="202264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Left Brace 79">
            <a:extLst>
              <a:ext uri="{FF2B5EF4-FFF2-40B4-BE49-F238E27FC236}">
                <a16:creationId xmlns:a16="http://schemas.microsoft.com/office/drawing/2014/main" id="{88D42577-CBAF-4152-BFB7-BE8D9914E2C5}"/>
              </a:ext>
            </a:extLst>
          </p:cNvPr>
          <p:cNvSpPr/>
          <p:nvPr/>
        </p:nvSpPr>
        <p:spPr>
          <a:xfrm>
            <a:off x="855688" y="2514969"/>
            <a:ext cx="522399" cy="2875868"/>
          </a:xfrm>
          <a:prstGeom prst="leftBrace">
            <a:avLst>
              <a:gd name="adj1" fmla="val 63394"/>
              <a:gd name="adj2" fmla="val 4894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 dirty="0"/>
          </a:p>
        </p:txBody>
      </p:sp>
      <p:sp>
        <p:nvSpPr>
          <p:cNvPr id="81" name="Left Brace 80">
            <a:extLst>
              <a:ext uri="{FF2B5EF4-FFF2-40B4-BE49-F238E27FC236}">
                <a16:creationId xmlns:a16="http://schemas.microsoft.com/office/drawing/2014/main" id="{DE1ACC09-98E4-4A13-9EBA-957061B4C96C}"/>
              </a:ext>
            </a:extLst>
          </p:cNvPr>
          <p:cNvSpPr/>
          <p:nvPr/>
        </p:nvSpPr>
        <p:spPr>
          <a:xfrm>
            <a:off x="1843187" y="3901555"/>
            <a:ext cx="292867" cy="1489433"/>
          </a:xfrm>
          <a:prstGeom prst="leftBrace">
            <a:avLst>
              <a:gd name="adj1" fmla="val 69638"/>
              <a:gd name="adj2" fmla="val 54502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 dirty="0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D0BCD96D-4B60-4B4D-81A1-7C958E8E34CD}"/>
              </a:ext>
            </a:extLst>
          </p:cNvPr>
          <p:cNvCxnSpPr>
            <a:cxnSpLocks/>
          </p:cNvCxnSpPr>
          <p:nvPr/>
        </p:nvCxnSpPr>
        <p:spPr>
          <a:xfrm flipV="1">
            <a:off x="1335254" y="2514968"/>
            <a:ext cx="736225" cy="3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448C4A15-5449-4328-ADFE-237689D9E00C}"/>
              </a:ext>
            </a:extLst>
          </p:cNvPr>
          <p:cNvCxnSpPr>
            <a:cxnSpLocks/>
          </p:cNvCxnSpPr>
          <p:nvPr/>
        </p:nvCxnSpPr>
        <p:spPr>
          <a:xfrm flipV="1">
            <a:off x="1378087" y="5390951"/>
            <a:ext cx="736225" cy="37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4F59755C-ACC3-45EA-9EC8-55DA202174C1}"/>
              </a:ext>
            </a:extLst>
          </p:cNvPr>
          <p:cNvSpPr txBox="1"/>
          <p:nvPr/>
        </p:nvSpPr>
        <p:spPr>
          <a:xfrm>
            <a:off x="1001671" y="5084388"/>
            <a:ext cx="1145679" cy="732916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pPr algn="r"/>
            <a:r>
              <a:rPr lang="en-US" sz="1050" b="1" dirty="0"/>
              <a:t>Base of Utica</a:t>
            </a:r>
          </a:p>
          <a:p>
            <a:pPr algn="r"/>
            <a:r>
              <a:rPr lang="en-US" sz="1050" b="1" dirty="0"/>
              <a:t>7,591’ TVD</a:t>
            </a:r>
          </a:p>
          <a:p>
            <a:pPr algn="r"/>
            <a:r>
              <a:rPr lang="en-US" sz="1050" b="1" dirty="0"/>
              <a:t>-6,362’ Subsea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B7CD04E-7074-4D3E-ADDA-88C3CCBD0D46}"/>
              </a:ext>
            </a:extLst>
          </p:cNvPr>
          <p:cNvSpPr txBox="1"/>
          <p:nvPr/>
        </p:nvSpPr>
        <p:spPr>
          <a:xfrm>
            <a:off x="10978048" y="2197278"/>
            <a:ext cx="1172296" cy="732916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r>
              <a:rPr lang="en-US" sz="1050" b="1" dirty="0"/>
              <a:t>Top of Utica</a:t>
            </a:r>
          </a:p>
          <a:p>
            <a:r>
              <a:rPr lang="en-US" sz="1050" b="1" dirty="0"/>
              <a:t>7,612’ TVD</a:t>
            </a:r>
          </a:p>
          <a:p>
            <a:r>
              <a:rPr lang="en-US" sz="1050" b="1" dirty="0"/>
              <a:t>-6,714’ Subsea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8CEC50F7-817E-4C34-B1AC-0A18F79BB812}"/>
              </a:ext>
            </a:extLst>
          </p:cNvPr>
          <p:cNvSpPr txBox="1"/>
          <p:nvPr/>
        </p:nvSpPr>
        <p:spPr>
          <a:xfrm>
            <a:off x="10978048" y="5118922"/>
            <a:ext cx="1172296" cy="759706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r>
              <a:rPr lang="en-US" sz="1050" b="1" dirty="0"/>
              <a:t>Base of Utica</a:t>
            </a:r>
          </a:p>
          <a:p>
            <a:r>
              <a:rPr lang="en-US" sz="1050" b="1" dirty="0"/>
              <a:t>7,843’ TVD</a:t>
            </a:r>
          </a:p>
          <a:p>
            <a:r>
              <a:rPr lang="en-US" sz="1050" b="1" dirty="0"/>
              <a:t>-6,945’ Subsea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70930C3A-A6B5-4DDD-8610-96ECE799D13D}"/>
              </a:ext>
            </a:extLst>
          </p:cNvPr>
          <p:cNvCxnSpPr>
            <a:cxnSpLocks/>
          </p:cNvCxnSpPr>
          <p:nvPr/>
        </p:nvCxnSpPr>
        <p:spPr>
          <a:xfrm flipH="1">
            <a:off x="10793938" y="2467535"/>
            <a:ext cx="314967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5F6FD4CE-E39B-4046-90AF-CA9A7272D398}"/>
              </a:ext>
            </a:extLst>
          </p:cNvPr>
          <p:cNvCxnSpPr>
            <a:cxnSpLocks/>
          </p:cNvCxnSpPr>
          <p:nvPr/>
        </p:nvCxnSpPr>
        <p:spPr>
          <a:xfrm flipH="1">
            <a:off x="10793938" y="5411757"/>
            <a:ext cx="314967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740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DC70B1-CB72-BF05-0272-DB6B71709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5762" y="231554"/>
            <a:ext cx="8676307" cy="638663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DB219D-D4D9-4852-9F63-A31F49798193}"/>
              </a:ext>
            </a:extLst>
          </p:cNvPr>
          <p:cNvCxnSpPr>
            <a:cxnSpLocks/>
            <a:endCxn id="18" idx="1"/>
          </p:cNvCxnSpPr>
          <p:nvPr/>
        </p:nvCxnSpPr>
        <p:spPr>
          <a:xfrm flipH="1" flipV="1">
            <a:off x="4961265" y="2126185"/>
            <a:ext cx="1070764" cy="1468876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CBB3B79D-3494-439C-8772-7232C18CFAF7}"/>
              </a:ext>
            </a:extLst>
          </p:cNvPr>
          <p:cNvSpPr txBox="1"/>
          <p:nvPr/>
        </p:nvSpPr>
        <p:spPr>
          <a:xfrm>
            <a:off x="4840842" y="1852361"/>
            <a:ext cx="295633" cy="316259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pPr algn="ctr"/>
            <a:r>
              <a:rPr lang="en-US" b="1" dirty="0"/>
              <a:t>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8D2BDDA-B79A-4FFA-AED5-1149282CF86B}"/>
              </a:ext>
            </a:extLst>
          </p:cNvPr>
          <p:cNvSpPr txBox="1"/>
          <p:nvPr/>
        </p:nvSpPr>
        <p:spPr>
          <a:xfrm>
            <a:off x="8454155" y="3266742"/>
            <a:ext cx="524527" cy="316259"/>
          </a:xfrm>
          <a:prstGeom prst="rect">
            <a:avLst/>
          </a:prstGeom>
        </p:spPr>
        <p:txBody>
          <a:bodyPr vert="horz" wrap="square" lIns="162509" tIns="81254" rIns="162509" bIns="81254" rtlCol="0" anchor="ctr">
            <a:noAutofit/>
          </a:bodyPr>
          <a:lstStyle/>
          <a:p>
            <a:pPr algn="ctr"/>
            <a:r>
              <a:rPr lang="en-US" b="1" dirty="0"/>
              <a:t>A’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BD1BCDE-A765-4F23-8F3B-0440EFB01D69}"/>
              </a:ext>
            </a:extLst>
          </p:cNvPr>
          <p:cNvSpPr txBox="1"/>
          <p:nvPr/>
        </p:nvSpPr>
        <p:spPr>
          <a:xfrm rot="3282891">
            <a:off x="5061962" y="2720134"/>
            <a:ext cx="600265" cy="2509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1000" b="1" dirty="0"/>
              <a:t>2.7 mi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2EEE8B8-C675-4C87-93CD-FD32DA2D477F}"/>
              </a:ext>
            </a:extLst>
          </p:cNvPr>
          <p:cNvSpPr txBox="1"/>
          <p:nvPr/>
        </p:nvSpPr>
        <p:spPr>
          <a:xfrm>
            <a:off x="8958625" y="231460"/>
            <a:ext cx="1523444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Exhibit F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70022F7-ABE8-4907-B5A4-CC1927F0D8A4}"/>
              </a:ext>
            </a:extLst>
          </p:cNvPr>
          <p:cNvCxnSpPr>
            <a:cxnSpLocks/>
            <a:stCxn id="14" idx="6"/>
          </p:cNvCxnSpPr>
          <p:nvPr/>
        </p:nvCxnSpPr>
        <p:spPr>
          <a:xfrm flipH="1">
            <a:off x="6032029" y="3595061"/>
            <a:ext cx="2684390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2A2EAF6A-C830-45D7-964B-62AB122A3ECC}"/>
              </a:ext>
            </a:extLst>
          </p:cNvPr>
          <p:cNvSpPr txBox="1"/>
          <p:nvPr/>
        </p:nvSpPr>
        <p:spPr>
          <a:xfrm>
            <a:off x="7210610" y="3404017"/>
            <a:ext cx="600265" cy="2375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sz="1000" b="1" dirty="0"/>
              <a:t>3.9 mi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CB3EEB9-5692-4727-AB2A-F263C7530922}"/>
              </a:ext>
            </a:extLst>
          </p:cNvPr>
          <p:cNvSpPr/>
          <p:nvPr/>
        </p:nvSpPr>
        <p:spPr>
          <a:xfrm>
            <a:off x="8571183" y="3522799"/>
            <a:ext cx="145236" cy="144524"/>
          </a:xfrm>
          <a:prstGeom prst="ellipse">
            <a:avLst/>
          </a:prstGeom>
          <a:solidFill>
            <a:srgbClr val="FF80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097F20B-30AE-4D30-8BCE-3F97C5C82ABD}"/>
              </a:ext>
            </a:extLst>
          </p:cNvPr>
          <p:cNvSpPr txBox="1"/>
          <p:nvPr/>
        </p:nvSpPr>
        <p:spPr>
          <a:xfrm>
            <a:off x="8571183" y="3396779"/>
            <a:ext cx="1632012" cy="48960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81254" rIns="91440" bIns="81254" rtlCol="0" anchor="ctr">
            <a:noAutofit/>
          </a:bodyPr>
          <a:lstStyle/>
          <a:p>
            <a:pPr algn="ctr"/>
            <a:r>
              <a:rPr lang="en-US" sz="1000" b="1" dirty="0"/>
              <a:t>Zechman Thomas Unit 1</a:t>
            </a:r>
          </a:p>
          <a:p>
            <a:pPr algn="ctr"/>
            <a:r>
              <a:rPr lang="en-US" sz="1000" b="1" dirty="0"/>
              <a:t>API#: 34067207370000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E5DC6E-68CC-4E45-9249-0683123736B1}"/>
              </a:ext>
            </a:extLst>
          </p:cNvPr>
          <p:cNvSpPr txBox="1"/>
          <p:nvPr/>
        </p:nvSpPr>
        <p:spPr>
          <a:xfrm>
            <a:off x="4912594" y="1862616"/>
            <a:ext cx="1588912" cy="48960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81254" rIns="91440" bIns="81254" rtlCol="0" anchor="ctr">
            <a:noAutofit/>
          </a:bodyPr>
          <a:lstStyle/>
          <a:p>
            <a:pPr algn="ctr"/>
            <a:r>
              <a:rPr lang="en-US" sz="1000" b="1" dirty="0"/>
              <a:t>E Clark South 7</a:t>
            </a:r>
          </a:p>
          <a:p>
            <a:pPr algn="ctr"/>
            <a:r>
              <a:rPr lang="en-US" sz="1000" b="1" dirty="0"/>
              <a:t>API#: 34067212350000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1E4B862-9526-49F5-B51A-269201CC32EB}"/>
              </a:ext>
            </a:extLst>
          </p:cNvPr>
          <p:cNvSpPr/>
          <p:nvPr/>
        </p:nvSpPr>
        <p:spPr>
          <a:xfrm>
            <a:off x="4939996" y="2105020"/>
            <a:ext cx="145236" cy="144524"/>
          </a:xfrm>
          <a:prstGeom prst="ellipse">
            <a:avLst/>
          </a:prstGeom>
          <a:solidFill>
            <a:srgbClr val="FF80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B8EF2C5-47A7-450E-9FE6-60B6B6FD2D9B}"/>
              </a:ext>
            </a:extLst>
          </p:cNvPr>
          <p:cNvGrpSpPr/>
          <p:nvPr/>
        </p:nvGrpSpPr>
        <p:grpSpPr>
          <a:xfrm>
            <a:off x="7600273" y="4630654"/>
            <a:ext cx="2692821" cy="255941"/>
            <a:chOff x="10192260" y="4897827"/>
            <a:chExt cx="2692821" cy="25594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6EFDC0F-D455-424D-8744-6C9BBFD42196}"/>
                </a:ext>
              </a:extLst>
            </p:cNvPr>
            <p:cNvSpPr txBox="1"/>
            <p:nvPr/>
          </p:nvSpPr>
          <p:spPr>
            <a:xfrm>
              <a:off x="10216142" y="4948770"/>
              <a:ext cx="2668939" cy="2028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txBody>
            <a:bodyPr vert="horz" wrap="square" lIns="91440" tIns="81254" rIns="91440" bIns="81254" rtlCol="0" anchor="ctr">
              <a:noAutofit/>
            </a:bodyPr>
            <a:lstStyle/>
            <a:p>
              <a:pPr algn="r"/>
              <a:r>
                <a:rPr lang="en-US" sz="1000" b="1" dirty="0"/>
                <a:t>Point Pleasant Interval SubSea Control Point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5CFAECA-DF55-4EC5-BB4A-15AC5E511773}"/>
                </a:ext>
              </a:extLst>
            </p:cNvPr>
            <p:cNvSpPr txBox="1"/>
            <p:nvPr/>
          </p:nvSpPr>
          <p:spPr>
            <a:xfrm>
              <a:off x="10192260" y="4897827"/>
              <a:ext cx="319088" cy="2559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dirty="0">
                  <a:solidFill>
                    <a:srgbClr val="5925F7"/>
                  </a:solidFill>
                </a:rPr>
                <a:t>+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9759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7D5289F0F2024D87D0A23869FAD118" ma:contentTypeVersion="13" ma:contentTypeDescription="Create a new document." ma:contentTypeScope="" ma:versionID="db4b587ad010462caefb518d96dbbf6b">
  <xsd:schema xmlns:xsd="http://www.w3.org/2001/XMLSchema" xmlns:xs="http://www.w3.org/2001/XMLSchema" xmlns:p="http://schemas.microsoft.com/office/2006/metadata/properties" xmlns:ns2="060e55ff-e580-435e-9997-38ddcfca3ee8" xmlns:ns3="ff522152-9836-4f72-9908-1e914d7eadd0" targetNamespace="http://schemas.microsoft.com/office/2006/metadata/properties" ma:root="true" ma:fieldsID="269de85acc058953ffe9f653ed60cb13" ns2:_="" ns3:_="">
    <xsd:import namespace="060e55ff-e580-435e-9997-38ddcfca3ee8"/>
    <xsd:import namespace="ff522152-9836-4f72-9908-1e914d7ead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0e55ff-e580-435e-9997-38ddcfca3e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01c2fefa-cfc6-490b-abb6-496dd28b12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522152-9836-4f72-9908-1e914d7eadd0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7bfc50f9-a1c3-4738-b2a7-ec4e9526b815}" ma:internalName="TaxCatchAll" ma:showField="CatchAllData" ma:web="ff522152-9836-4f72-9908-1e914d7ead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f522152-9836-4f72-9908-1e914d7eadd0" xsi:nil="true"/>
    <lcf76f155ced4ddcb4097134ff3c332f xmlns="060e55ff-e580-435e-9997-38ddcfca3ee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C37A9E1-21AF-4668-AA26-DD79294E410C}"/>
</file>

<file path=customXml/itemProps2.xml><?xml version="1.0" encoding="utf-8"?>
<ds:datastoreItem xmlns:ds="http://schemas.openxmlformats.org/officeDocument/2006/customXml" ds:itemID="{CDEAB2D4-8441-41ED-B4AF-B64DC85A2042}"/>
</file>

<file path=customXml/itemProps3.xml><?xml version="1.0" encoding="utf-8"?>
<ds:datastoreItem xmlns:ds="http://schemas.openxmlformats.org/officeDocument/2006/customXml" ds:itemID="{C65E7018-35EA-4CA3-8072-EF511BA39A51}"/>
</file>

<file path=docProps/app.xml><?xml version="1.0" encoding="utf-8"?>
<Properties xmlns="http://schemas.openxmlformats.org/officeDocument/2006/extended-properties" xmlns:vt="http://schemas.openxmlformats.org/officeDocument/2006/docPropsVTypes">
  <TotalTime>14258</TotalTime>
  <Words>112</Words>
  <Application>Microsoft Office PowerPoint</Application>
  <PresentationFormat>Widescreen</PresentationFormat>
  <Paragraphs>37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Cooper</dc:creator>
  <cp:lastModifiedBy>Dilyn Delval</cp:lastModifiedBy>
  <cp:revision>286</cp:revision>
  <dcterms:created xsi:type="dcterms:W3CDTF">2018-11-27T01:48:06Z</dcterms:created>
  <dcterms:modified xsi:type="dcterms:W3CDTF">2025-09-22T19:23:36Z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0x010100C47D5289F0F2024D87D0A23869FAD118</vt:lpwstr>
  </property>
</Properties>
</file>