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19" r:id="rId2"/>
    <p:sldId id="320" r:id="rId3"/>
    <p:sldId id="321" r:id="rId4"/>
    <p:sldId id="256" r:id="rId5"/>
    <p:sldId id="322" r:id="rId6"/>
    <p:sldId id="323" r:id="rId7"/>
    <p:sldId id="300" r:id="rId8"/>
    <p:sldId id="324" r:id="rId9"/>
    <p:sldId id="257" r:id="rId10"/>
    <p:sldId id="325" r:id="rId11"/>
    <p:sldId id="326" r:id="rId12"/>
    <p:sldId id="261" r:id="rId13"/>
    <p:sldId id="262" r:id="rId14"/>
    <p:sldId id="327" r:id="rId15"/>
    <p:sldId id="328" r:id="rId16"/>
    <p:sldId id="329" r:id="rId17"/>
    <p:sldId id="330" r:id="rId18"/>
    <p:sldId id="258" r:id="rId19"/>
    <p:sldId id="302" r:id="rId20"/>
    <p:sldId id="331" r:id="rId21"/>
    <p:sldId id="265" r:id="rId22"/>
    <p:sldId id="271" r:id="rId23"/>
    <p:sldId id="303" r:id="rId24"/>
    <p:sldId id="274" r:id="rId25"/>
    <p:sldId id="275" r:id="rId26"/>
    <p:sldId id="276" r:id="rId27"/>
    <p:sldId id="338" r:id="rId28"/>
    <p:sldId id="266" r:id="rId29"/>
    <p:sldId id="272" r:id="rId30"/>
    <p:sldId id="306" r:id="rId31"/>
    <p:sldId id="277" r:id="rId32"/>
    <p:sldId id="278" r:id="rId33"/>
    <p:sldId id="279" r:id="rId34"/>
    <p:sldId id="307" r:id="rId35"/>
    <p:sldId id="270" r:id="rId36"/>
    <p:sldId id="273" r:id="rId37"/>
    <p:sldId id="308" r:id="rId38"/>
    <p:sldId id="280" r:id="rId39"/>
    <p:sldId id="309" r:id="rId40"/>
    <p:sldId id="281" r:id="rId41"/>
    <p:sldId id="269" r:id="rId42"/>
    <p:sldId id="332" r:id="rId43"/>
    <p:sldId id="333" r:id="rId44"/>
    <p:sldId id="334" r:id="rId45"/>
    <p:sldId id="335" r:id="rId46"/>
    <p:sldId id="336" r:id="rId47"/>
    <p:sldId id="337" r:id="rId48"/>
    <p:sldId id="26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J. Collins" initials="KJC" lastIdx="12" clrIdx="0">
    <p:extLst>
      <p:ext uri="{19B8F6BF-5375-455C-9EA6-DF929625EA0E}">
        <p15:presenceInfo xmlns:p15="http://schemas.microsoft.com/office/powerpoint/2012/main" userId="S-1-5-21-1004336348-261478967-1801674531-87456" providerId="AD"/>
      </p:ext>
    </p:extLst>
  </p:cmAuthor>
  <p:cmAuthor id="2" name="Alissa Jephcott" initials="AJ" lastIdx="3" clrIdx="1">
    <p:extLst>
      <p:ext uri="{19B8F6BF-5375-455C-9EA6-DF929625EA0E}">
        <p15:presenceInfo xmlns:p15="http://schemas.microsoft.com/office/powerpoint/2012/main" userId="S-1-5-21-1004336348-261478967-1801674531-70879" providerId="AD"/>
      </p:ext>
    </p:extLst>
  </p:cmAuthor>
  <p:cmAuthor id="3" name="Collins, Katherine" initials="CK" lastIdx="1" clrIdx="2">
    <p:extLst>
      <p:ext uri="{19B8F6BF-5375-455C-9EA6-DF929625EA0E}">
        <p15:presenceInfo xmlns:p15="http://schemas.microsoft.com/office/powerpoint/2012/main" userId="S::10182490@id.ohio.gov::265f4140-375d-4481-856a-29cd2ed6b6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3" autoAdjust="0"/>
    <p:restoredTop sz="69902" autoAdjust="0"/>
  </p:normalViewPr>
  <p:slideViewPr>
    <p:cSldViewPr snapToGrid="0">
      <p:cViewPr varScale="1">
        <p:scale>
          <a:sx n="79" d="100"/>
          <a:sy n="79" d="100"/>
        </p:scale>
        <p:origin x="17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2-05-11T13:58:40.524" idx="1">
    <p:pos x="10" y="10"/>
    <p:text>This slide as been updated for finalization.</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3A60F-3392-4422-A5AF-CFA645786FE9}" type="datetimeFigureOut">
              <a:rPr lang="en-US" smtClean="0"/>
              <a:t>6/13/2022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256EF7-8523-41C4-B762-643B82EC76A3}" type="slidenum">
              <a:rPr lang="en-US" smtClean="0"/>
              <a:t>‹#›</a:t>
            </a:fld>
            <a:endParaRPr lang="en-US" dirty="0"/>
          </a:p>
        </p:txBody>
      </p:sp>
    </p:spTree>
    <p:extLst>
      <p:ext uri="{BB962C8B-B14F-4D97-AF65-F5344CB8AC3E}">
        <p14:creationId xmlns:p14="http://schemas.microsoft.com/office/powerpoint/2010/main" val="163511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Template</a:t>
            </a:r>
            <a:r>
              <a:rPr lang="en-US" baseline="0" dirty="0"/>
              <a:t> revision date </a:t>
            </a:r>
            <a:r>
              <a:rPr lang="en-US" baseline="0"/>
              <a:t>of 6/13/2022.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a:t>
            </a:r>
            <a:r>
              <a:rPr lang="en-US" b="1" baseline="0" dirty="0"/>
              <a:t>Please delete this slide prior to finalizing slide deck.*</a:t>
            </a:r>
            <a:endParaRPr lang="en-US" b="1" dirty="0"/>
          </a:p>
        </p:txBody>
      </p:sp>
      <p:sp>
        <p:nvSpPr>
          <p:cNvPr id="4" name="Slide Number Placeholder 3"/>
          <p:cNvSpPr>
            <a:spLocks noGrp="1"/>
          </p:cNvSpPr>
          <p:nvPr>
            <p:ph type="sldNum" sz="quarter" idx="10"/>
          </p:nvPr>
        </p:nvSpPr>
        <p:spPr/>
        <p:txBody>
          <a:bodyPr/>
          <a:lstStyle/>
          <a:p>
            <a:fld id="{BD256EF7-8523-41C4-B762-643B82EC76A3}" type="slidenum">
              <a:rPr lang="en-US" smtClean="0"/>
              <a:t>1</a:t>
            </a:fld>
            <a:endParaRPr lang="en-US" dirty="0"/>
          </a:p>
        </p:txBody>
      </p:sp>
    </p:spTree>
    <p:extLst>
      <p:ext uri="{BB962C8B-B14F-4D97-AF65-F5344CB8AC3E}">
        <p14:creationId xmlns:p14="http://schemas.microsoft.com/office/powerpoint/2010/main" val="1313090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Introduce</a:t>
            </a:r>
            <a:r>
              <a:rPr lang="en-US" b="1" baseline="0" dirty="0"/>
              <a:t> the different types of p</a:t>
            </a:r>
            <a:r>
              <a:rPr lang="en-US" b="1" dirty="0"/>
              <a:t>articipants </a:t>
            </a:r>
            <a:r>
              <a:rPr lang="en-US" b="1" baseline="0" dirty="0"/>
              <a:t>that are included in today’s exercise. Edit the table based upon the expected exercise participants. If participants are removed or added, the script language below will need to be adjusted.*</a:t>
            </a:r>
          </a:p>
          <a:p>
            <a:endParaRPr lang="en-US" baseline="0" dirty="0"/>
          </a:p>
          <a:p>
            <a:r>
              <a:rPr lang="en-US" baseline="0" dirty="0"/>
              <a:t>I will be facilitating todays exercise. My role is to introduce the scenario, any scenario updates, and guide the discussion. </a:t>
            </a:r>
          </a:p>
          <a:p>
            <a:endParaRPr lang="en-US" baseline="0" dirty="0"/>
          </a:p>
          <a:p>
            <a:r>
              <a:rPr lang="en-US" baseline="0" dirty="0"/>
              <a:t>The players will be participating in the exercise today. As players you have a role in </a:t>
            </a:r>
            <a:r>
              <a:rPr lang="en-US" u="sng" baseline="0" dirty="0"/>
              <a:t>[our organizations/your organizations/name of organization]</a:t>
            </a:r>
            <a:r>
              <a:rPr lang="en-US" baseline="0" dirty="0"/>
              <a:t> response and today we will talk through how to respond to a </a:t>
            </a:r>
            <a:r>
              <a:rPr lang="en-US" u="sng" baseline="0" dirty="0"/>
              <a:t>[exercise scenario]</a:t>
            </a:r>
            <a:r>
              <a:rPr lang="en-US" baseline="0" dirty="0"/>
              <a:t> scenario. </a:t>
            </a:r>
          </a:p>
          <a:p>
            <a:endParaRPr lang="en-US" baseline="0" dirty="0"/>
          </a:p>
          <a:p>
            <a:r>
              <a:rPr lang="en-US" baseline="0" dirty="0"/>
              <a:t>We have designated participants that will be evaluating the exercise. They are here to assess the discussion based upon our objectives and emergency procedures. </a:t>
            </a:r>
          </a:p>
          <a:p>
            <a:endParaRPr lang="en-US" baseline="0" dirty="0"/>
          </a:p>
          <a:p>
            <a:r>
              <a:rPr lang="en-US" dirty="0"/>
              <a:t>Additionally, we have note takers assigned to scribe the discussion</a:t>
            </a:r>
            <a:r>
              <a:rPr lang="en-US" baseline="0" dirty="0"/>
              <a:t> that occurs during the exercise. This note taking is important for documentation in creating the after-action report and improvement plan. </a:t>
            </a:r>
          </a:p>
          <a:p>
            <a:endParaRPr lang="en-US" baseline="0" dirty="0"/>
          </a:p>
          <a:p>
            <a:r>
              <a:rPr lang="en-US" baseline="0" dirty="0"/>
              <a:t>We have some observers in the exercise as well.</a:t>
            </a:r>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10</a:t>
            </a:fld>
            <a:endParaRPr lang="en-US" dirty="0"/>
          </a:p>
        </p:txBody>
      </p:sp>
    </p:spTree>
    <p:extLst>
      <p:ext uri="{BB962C8B-B14F-4D97-AF65-F5344CB8AC3E}">
        <p14:creationId xmlns:p14="http://schemas.microsoft.com/office/powerpoint/2010/main" val="3453885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transition slide is optional to include in your slide deck.*</a:t>
            </a:r>
            <a:endParaRPr lang="en-US" dirty="0"/>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11</a:t>
            </a:fld>
            <a:endParaRPr lang="en-US" dirty="0"/>
          </a:p>
        </p:txBody>
      </p:sp>
    </p:spTree>
    <p:extLst>
      <p:ext uri="{BB962C8B-B14F-4D97-AF65-F5344CB8AC3E}">
        <p14:creationId xmlns:p14="http://schemas.microsoft.com/office/powerpoint/2010/main" val="3160396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10"/>
          </p:nvPr>
        </p:nvSpPr>
        <p:spPr/>
        <p:txBody>
          <a:bodyPr/>
          <a:lstStyle/>
          <a:p>
            <a:fld id="{BD256EF7-8523-41C4-B762-643B82EC76A3}" type="slidenum">
              <a:rPr lang="en-US" smtClean="0"/>
              <a:t>13</a:t>
            </a:fld>
            <a:endParaRPr lang="en-US" dirty="0"/>
          </a:p>
        </p:txBody>
      </p:sp>
    </p:spTree>
    <p:extLst>
      <p:ext uri="{BB962C8B-B14F-4D97-AF65-F5344CB8AC3E}">
        <p14:creationId xmlns:p14="http://schemas.microsoft.com/office/powerpoint/2010/main" val="4168406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14</a:t>
            </a:fld>
            <a:endParaRPr lang="en-US" dirty="0"/>
          </a:p>
        </p:txBody>
      </p:sp>
    </p:spTree>
    <p:extLst>
      <p:ext uri="{BB962C8B-B14F-4D97-AF65-F5344CB8AC3E}">
        <p14:creationId xmlns:p14="http://schemas.microsoft.com/office/powerpoint/2010/main" val="104270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transition slide is optional to include in your slide deck.*</a:t>
            </a:r>
            <a:endParaRPr lang="en-US" dirty="0"/>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17</a:t>
            </a:fld>
            <a:endParaRPr lang="en-US" dirty="0"/>
          </a:p>
        </p:txBody>
      </p:sp>
    </p:spTree>
    <p:extLst>
      <p:ext uri="{BB962C8B-B14F-4D97-AF65-F5344CB8AC3E}">
        <p14:creationId xmlns:p14="http://schemas.microsoft.com/office/powerpoint/2010/main" val="3842643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transition slide is optional to include in your slide deck.*</a:t>
            </a:r>
            <a:endParaRPr lang="en-US" dirty="0"/>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20</a:t>
            </a:fld>
            <a:endParaRPr lang="en-US" dirty="0"/>
          </a:p>
        </p:txBody>
      </p:sp>
    </p:spTree>
    <p:extLst>
      <p:ext uri="{BB962C8B-B14F-4D97-AF65-F5344CB8AC3E}">
        <p14:creationId xmlns:p14="http://schemas.microsoft.com/office/powerpoint/2010/main" val="3427751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a:t>
            </a:r>
            <a:r>
              <a:rPr lang="en-US" b="1" dirty="0">
                <a:solidFill>
                  <a:srgbClr val="FF0000"/>
                </a:solidFill>
              </a:rPr>
              <a:t>This</a:t>
            </a:r>
            <a:r>
              <a:rPr lang="en-US" b="1" baseline="0" dirty="0">
                <a:solidFill>
                  <a:srgbClr val="FF0000"/>
                </a:solidFill>
              </a:rPr>
              <a:t> slide contains an overview of the hotwash process. It is important to go over the ground rules to the hotwash so that helpful and appropriate discussion can occur. The focus of the hotwash [strengths, weaknesses, gaps, areas for improvement, etc.] should be on processes, policies, plans, etc. and not actual people.*</a:t>
            </a:r>
            <a:endParaRPr lang="en-US" b="1" dirty="0"/>
          </a:p>
        </p:txBody>
      </p:sp>
      <p:sp>
        <p:nvSpPr>
          <p:cNvPr id="4" name="Slide Number Placeholder 3"/>
          <p:cNvSpPr>
            <a:spLocks noGrp="1"/>
          </p:cNvSpPr>
          <p:nvPr>
            <p:ph type="sldNum" sz="quarter" idx="10"/>
          </p:nvPr>
        </p:nvSpPr>
        <p:spPr/>
        <p:txBody>
          <a:bodyPr/>
          <a:lstStyle/>
          <a:p>
            <a:fld id="{BD256EF7-8523-41C4-B762-643B82EC76A3}" type="slidenum">
              <a:rPr lang="en-US" smtClean="0"/>
              <a:t>42</a:t>
            </a:fld>
            <a:endParaRPr lang="en-US" dirty="0"/>
          </a:p>
        </p:txBody>
      </p:sp>
    </p:spTree>
    <p:extLst>
      <p:ext uri="{BB962C8B-B14F-4D97-AF65-F5344CB8AC3E}">
        <p14:creationId xmlns:p14="http://schemas.microsoft.com/office/powerpoint/2010/main" val="1591852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slide groups together questions</a:t>
            </a:r>
            <a:r>
              <a:rPr lang="en-US" b="1" u="none" baseline="0" dirty="0"/>
              <a:t> related strengths found throughout the exercise</a:t>
            </a:r>
            <a:r>
              <a:rPr lang="en-US" b="1" u="none" dirty="0"/>
              <a:t>. </a:t>
            </a:r>
            <a:r>
              <a:rPr lang="en-US" b="1" dirty="0">
                <a:solidFill>
                  <a:srgbClr val="FF0000"/>
                </a:solidFill>
              </a:rPr>
              <a:t>The slides contains questions that could be included in your hotwash. Please review the questions provided and add/adjust to tailor to your exercise and participants.*</a:t>
            </a:r>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43</a:t>
            </a:fld>
            <a:endParaRPr lang="en-US" dirty="0"/>
          </a:p>
        </p:txBody>
      </p:sp>
    </p:spTree>
    <p:extLst>
      <p:ext uri="{BB962C8B-B14F-4D97-AF65-F5344CB8AC3E}">
        <p14:creationId xmlns:p14="http://schemas.microsoft.com/office/powerpoint/2010/main" val="2355789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slide groups together questions</a:t>
            </a:r>
            <a:r>
              <a:rPr lang="en-US" b="1" u="none" baseline="0" dirty="0"/>
              <a:t> related weakness found throughout the exercise</a:t>
            </a:r>
            <a:r>
              <a:rPr lang="en-US" b="1" u="none" dirty="0"/>
              <a:t>. </a:t>
            </a:r>
            <a:r>
              <a:rPr lang="en-US" b="1" dirty="0">
                <a:solidFill>
                  <a:srgbClr val="FF0000"/>
                </a:solidFill>
              </a:rPr>
              <a:t>The slides contains questions that could be included in your hotwash. Please review the questions provided and add/adjust to tailor to your exercise and participants.*</a:t>
            </a:r>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44</a:t>
            </a:fld>
            <a:endParaRPr lang="en-US" dirty="0"/>
          </a:p>
        </p:txBody>
      </p:sp>
    </p:spTree>
    <p:extLst>
      <p:ext uri="{BB962C8B-B14F-4D97-AF65-F5344CB8AC3E}">
        <p14:creationId xmlns:p14="http://schemas.microsoft.com/office/powerpoint/2010/main" val="3018372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slide groups together questions</a:t>
            </a:r>
            <a:r>
              <a:rPr lang="en-US" b="1" u="none" baseline="0" dirty="0"/>
              <a:t> related gaps or issues needing to be addressed</a:t>
            </a:r>
            <a:r>
              <a:rPr lang="en-US" b="1" u="none" dirty="0"/>
              <a:t>. </a:t>
            </a:r>
            <a:r>
              <a:rPr lang="en-US" b="1" dirty="0">
                <a:solidFill>
                  <a:srgbClr val="FF0000"/>
                </a:solidFill>
              </a:rPr>
              <a:t>The slides contains questions that could be included in your hotwash. Please review the questions provided and add/adjust to tailor to your exercise and participants.*</a:t>
            </a:r>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45</a:t>
            </a:fld>
            <a:endParaRPr lang="en-US" dirty="0"/>
          </a:p>
        </p:txBody>
      </p:sp>
    </p:spTree>
    <p:extLst>
      <p:ext uri="{BB962C8B-B14F-4D97-AF65-F5344CB8AC3E}">
        <p14:creationId xmlns:p14="http://schemas.microsoft.com/office/powerpoint/2010/main" val="2667496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a:t>
            </a:r>
            <a:r>
              <a:rPr lang="en-US" b="1" baseline="0" dirty="0"/>
              <a:t>Please delete this slide prior to finalizing slide deck.*</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Based upon this tabletop exercise PowerPoint template, additional scenario-specific tabletop exercise PowerPoint templates have been created. The available scenarios are listed on this slide. The scenario-specific tabletop exercise PowerPoint templates and additional resources can be found at: https://ohioschoolsafetycenter.ohio.gov/college-and-universities/emergency-management</a:t>
            </a:r>
          </a:p>
        </p:txBody>
      </p:sp>
      <p:sp>
        <p:nvSpPr>
          <p:cNvPr id="4" name="Slide Number Placeholder 3"/>
          <p:cNvSpPr>
            <a:spLocks noGrp="1"/>
          </p:cNvSpPr>
          <p:nvPr>
            <p:ph type="sldNum" sz="quarter" idx="10"/>
          </p:nvPr>
        </p:nvSpPr>
        <p:spPr/>
        <p:txBody>
          <a:bodyPr/>
          <a:lstStyle/>
          <a:p>
            <a:fld id="{BD256EF7-8523-41C4-B762-643B82EC76A3}" type="slidenum">
              <a:rPr lang="en-US" smtClean="0"/>
              <a:t>2</a:t>
            </a:fld>
            <a:endParaRPr lang="en-US" dirty="0"/>
          </a:p>
        </p:txBody>
      </p:sp>
    </p:spTree>
    <p:extLst>
      <p:ext uri="{BB962C8B-B14F-4D97-AF65-F5344CB8AC3E}">
        <p14:creationId xmlns:p14="http://schemas.microsoft.com/office/powerpoint/2010/main" val="16918146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slide groups together questions</a:t>
            </a:r>
            <a:r>
              <a:rPr lang="en-US" b="1" u="none" baseline="0" dirty="0"/>
              <a:t> related to areas for improvement found throughout the exercise</a:t>
            </a:r>
            <a:r>
              <a:rPr lang="en-US" b="1" u="none" dirty="0"/>
              <a:t>. </a:t>
            </a:r>
            <a:r>
              <a:rPr lang="en-US" b="1" dirty="0">
                <a:solidFill>
                  <a:srgbClr val="FF0000"/>
                </a:solidFill>
              </a:rPr>
              <a:t>The slides contains questions that could be included in your hotwash. Please review the questions provided and add/adjust to tailor to your exercise and participants.*</a:t>
            </a:r>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46</a:t>
            </a:fld>
            <a:endParaRPr lang="en-US" dirty="0"/>
          </a:p>
        </p:txBody>
      </p:sp>
    </p:spTree>
    <p:extLst>
      <p:ext uri="{BB962C8B-B14F-4D97-AF65-F5344CB8AC3E}">
        <p14:creationId xmlns:p14="http://schemas.microsoft.com/office/powerpoint/2010/main" val="4277834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*Instructions: This slide guides participants on what to expect after the conclusion of the exercise.*</a:t>
            </a:r>
            <a:endParaRPr lang="en-US" dirty="0"/>
          </a:p>
          <a:p>
            <a:endParaRPr lang="en-US" dirty="0"/>
          </a:p>
          <a:p>
            <a:r>
              <a:rPr lang="en-US" dirty="0"/>
              <a:t>The Next Steps will be to:</a:t>
            </a:r>
          </a:p>
          <a:p>
            <a:endParaRPr lang="en-US" dirty="0"/>
          </a:p>
          <a:p>
            <a:pPr marL="228600" indent="-228600" algn="l">
              <a:buFont typeface="+mj-lt"/>
              <a:buAutoNum type="arabicPeriod"/>
            </a:pPr>
            <a:r>
              <a:rPr lang="en-US" u="sng" dirty="0">
                <a:solidFill>
                  <a:srgbClr val="FF0000"/>
                </a:solidFill>
              </a:rPr>
              <a:t>[Who]</a:t>
            </a:r>
            <a:r>
              <a:rPr lang="en-US" u="none" dirty="0">
                <a:solidFill>
                  <a:srgbClr val="FF0000"/>
                </a:solidFill>
              </a:rPr>
              <a:t> </a:t>
            </a:r>
            <a:r>
              <a:rPr lang="en-US" dirty="0">
                <a:solidFill>
                  <a:srgbClr val="FF0000"/>
                </a:solidFill>
              </a:rPr>
              <a:t>will compile and organize notes</a:t>
            </a:r>
            <a:r>
              <a:rPr lang="en-US" baseline="0" dirty="0">
                <a:solidFill>
                  <a:srgbClr val="FF0000"/>
                </a:solidFill>
              </a:rPr>
              <a:t> and r</a:t>
            </a:r>
            <a:r>
              <a:rPr lang="en-US" dirty="0">
                <a:solidFill>
                  <a:srgbClr val="FF0000"/>
                </a:solidFill>
              </a:rPr>
              <a:t>eview participant feedback forms. </a:t>
            </a:r>
          </a:p>
          <a:p>
            <a:pPr marL="228600" indent="-228600" algn="l">
              <a:buFont typeface="+mj-lt"/>
              <a:buAutoNum type="arabicPeriod"/>
            </a:pPr>
            <a:r>
              <a:rPr lang="en-US" u="sng" dirty="0">
                <a:solidFill>
                  <a:srgbClr val="FF0000"/>
                </a:solidFill>
              </a:rPr>
              <a:t>[Who]</a:t>
            </a:r>
            <a:r>
              <a:rPr lang="en-US" u="none" dirty="0">
                <a:solidFill>
                  <a:srgbClr val="FF0000"/>
                </a:solidFill>
              </a:rPr>
              <a:t> </a:t>
            </a:r>
            <a:r>
              <a:rPr lang="en-US" dirty="0">
                <a:solidFill>
                  <a:srgbClr val="FF0000"/>
                </a:solidFill>
              </a:rPr>
              <a:t>will complete the After-Action Report</a:t>
            </a:r>
            <a:r>
              <a:rPr lang="en-US" baseline="0" dirty="0">
                <a:solidFill>
                  <a:srgbClr val="FF0000"/>
                </a:solidFill>
              </a:rPr>
              <a:t> and Improvement Plan.</a:t>
            </a:r>
            <a:endParaRPr lang="en-US" dirty="0">
              <a:solidFill>
                <a:srgbClr val="FF0000"/>
              </a:solidFill>
            </a:endParaRPr>
          </a:p>
          <a:p>
            <a:pPr marL="228600" indent="-228600" algn="l">
              <a:buFont typeface="+mj-lt"/>
              <a:buAutoNum type="arabicPeriod"/>
            </a:pPr>
            <a:r>
              <a:rPr lang="en-US" u="sng" dirty="0">
                <a:solidFill>
                  <a:srgbClr val="FF0000"/>
                </a:solidFill>
              </a:rPr>
              <a:t>[Who]</a:t>
            </a:r>
            <a:r>
              <a:rPr lang="en-US" u="none" baseline="0" dirty="0">
                <a:solidFill>
                  <a:srgbClr val="FF0000"/>
                </a:solidFill>
              </a:rPr>
              <a:t> </a:t>
            </a:r>
            <a:r>
              <a:rPr lang="en-US" baseline="0" dirty="0">
                <a:solidFill>
                  <a:srgbClr val="FF0000"/>
                </a:solidFill>
              </a:rPr>
              <a:t>will send t</a:t>
            </a:r>
            <a:r>
              <a:rPr lang="en-US" dirty="0">
                <a:solidFill>
                  <a:srgbClr val="FF0000"/>
                </a:solidFill>
              </a:rPr>
              <a:t>he AAR/IP to participants for review and finalization.</a:t>
            </a:r>
          </a:p>
          <a:p>
            <a:pPr marL="228600" indent="-228600" algn="l">
              <a:buFont typeface="+mj-lt"/>
              <a:buAutoNum type="arabicPeriod"/>
            </a:pPr>
            <a:r>
              <a:rPr lang="en-US" u="sng" dirty="0">
                <a:solidFill>
                  <a:srgbClr val="FF0000"/>
                </a:solidFill>
              </a:rPr>
              <a:t>[Who]</a:t>
            </a:r>
            <a:r>
              <a:rPr lang="en-US" u="none" baseline="0" dirty="0">
                <a:solidFill>
                  <a:srgbClr val="FF0000"/>
                </a:solidFill>
              </a:rPr>
              <a:t> </a:t>
            </a:r>
            <a:r>
              <a:rPr lang="en-US" baseline="0" dirty="0">
                <a:solidFill>
                  <a:srgbClr val="FF0000"/>
                </a:solidFill>
              </a:rPr>
              <a:t>will track </a:t>
            </a:r>
            <a:r>
              <a:rPr lang="en-US" dirty="0">
                <a:solidFill>
                  <a:srgbClr val="FF0000"/>
                </a:solidFill>
              </a:rPr>
              <a:t>IP corrective action items for completion and closeout. </a:t>
            </a:r>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47</a:t>
            </a:fld>
            <a:endParaRPr lang="en-US" dirty="0"/>
          </a:p>
        </p:txBody>
      </p:sp>
    </p:spTree>
    <p:extLst>
      <p:ext uri="{BB962C8B-B14F-4D97-AF65-F5344CB8AC3E}">
        <p14:creationId xmlns:p14="http://schemas.microsoft.com/office/powerpoint/2010/main" val="759821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participating in today’s exercise. Are there any questions at this time?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1FDD47-404A-443F-B506-6B55DEE76A9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1756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This is the final instructional</a:t>
            </a:r>
            <a:r>
              <a:rPr lang="en-US" b="1" baseline="0" dirty="0"/>
              <a:t> slide. Please delete this slide prior to finalizing slide deck.*</a:t>
            </a:r>
            <a:endParaRPr lang="en-US" b="1" dirty="0"/>
          </a:p>
        </p:txBody>
      </p:sp>
      <p:sp>
        <p:nvSpPr>
          <p:cNvPr id="4" name="Slide Number Placeholder 3"/>
          <p:cNvSpPr>
            <a:spLocks noGrp="1"/>
          </p:cNvSpPr>
          <p:nvPr>
            <p:ph type="sldNum" sz="quarter" idx="10"/>
          </p:nvPr>
        </p:nvSpPr>
        <p:spPr/>
        <p:txBody>
          <a:bodyPr/>
          <a:lstStyle/>
          <a:p>
            <a:fld id="{BD256EF7-8523-41C4-B762-643B82EC76A3}" type="slidenum">
              <a:rPr lang="en-US" smtClean="0"/>
              <a:t>3</a:t>
            </a:fld>
            <a:endParaRPr lang="en-US" dirty="0"/>
          </a:p>
        </p:txBody>
      </p:sp>
    </p:spTree>
    <p:extLst>
      <p:ext uri="{BB962C8B-B14F-4D97-AF65-F5344CB8AC3E}">
        <p14:creationId xmlns:p14="http://schemas.microsoft.com/office/powerpoint/2010/main" val="3884895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 Enter</a:t>
            </a:r>
            <a:r>
              <a:rPr lang="en-US" b="1" baseline="0" dirty="0"/>
              <a:t> in your exercise title, date of exercise, and the sponsor institution or organization’s name. You could customize this slide with logos from the sponsor organization.*</a:t>
            </a:r>
            <a:endParaRPr lang="en-US" b="1" dirty="0"/>
          </a:p>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4</a:t>
            </a:fld>
            <a:endParaRPr lang="en-US" dirty="0"/>
          </a:p>
        </p:txBody>
      </p:sp>
    </p:spTree>
    <p:extLst>
      <p:ext uri="{BB962C8B-B14F-4D97-AF65-F5344CB8AC3E}">
        <p14:creationId xmlns:p14="http://schemas.microsoft.com/office/powerpoint/2010/main" val="786955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This slide</a:t>
            </a:r>
            <a:r>
              <a:rPr lang="en-US" b="1" baseline="0" dirty="0"/>
              <a:t> contains administrative functions that should occur prior to any exercise including going over the sign-in sheet, any breaks that may occur during the exercise, where the bathrooms are located, and where the exits are located in case of an emergency. It is recommended that Participant Feedback Forms be provided to all participants. This slide can introduce participants to the participant feedback form, instruct how to complete the form, and where to return the form at the end of the exercise.* </a:t>
            </a:r>
            <a:endParaRPr lang="en-US" b="1" dirty="0"/>
          </a:p>
          <a:p>
            <a:endParaRPr lang="en-US" dirty="0"/>
          </a:p>
          <a:p>
            <a:r>
              <a:rPr lang="en-US" dirty="0"/>
              <a:t>Before we begin</a:t>
            </a:r>
            <a:r>
              <a:rPr lang="en-US" baseline="0" dirty="0"/>
              <a:t>, let us go over some general administrative items for today. </a:t>
            </a:r>
          </a:p>
          <a:p>
            <a:endParaRPr lang="en-US" baseline="0" dirty="0"/>
          </a:p>
          <a:p>
            <a:pPr marL="228600" indent="-228600">
              <a:buFont typeface="+mj-lt"/>
              <a:buAutoNum type="arabicPeriod"/>
            </a:pPr>
            <a:r>
              <a:rPr lang="en-US" baseline="0" dirty="0"/>
              <a:t>Please make sure you have signed in on the sign-in sheet </a:t>
            </a:r>
            <a:r>
              <a:rPr lang="en-US" baseline="0" dirty="0">
                <a:solidFill>
                  <a:schemeClr val="tx1"/>
                </a:solidFill>
              </a:rPr>
              <a:t>located </a:t>
            </a:r>
            <a:r>
              <a:rPr lang="en-US" u="sng" baseline="0" dirty="0">
                <a:solidFill>
                  <a:schemeClr val="tx1"/>
                </a:solidFill>
              </a:rPr>
              <a:t>[insert location of sign in sheet]</a:t>
            </a:r>
            <a:r>
              <a:rPr lang="en-US" baseline="0" dirty="0">
                <a:solidFill>
                  <a:schemeClr val="tx1"/>
                </a:solidFill>
              </a:rPr>
              <a:t> if </a:t>
            </a:r>
            <a:r>
              <a:rPr lang="en-US" baseline="0" dirty="0"/>
              <a:t>you have not done so already. </a:t>
            </a:r>
            <a:r>
              <a:rPr lang="en-US" u="sng" baseline="0" dirty="0"/>
              <a:t>[The sign-in sheet will be passed around.] [The sign-in sheet will be available during the break.]</a:t>
            </a:r>
          </a:p>
          <a:p>
            <a:pPr marL="228600" indent="-228600">
              <a:buFont typeface="+mj-lt"/>
              <a:buAutoNum type="arabicPeriod"/>
            </a:pPr>
            <a:r>
              <a:rPr lang="en-US" u="sng" baseline="0" dirty="0"/>
              <a:t>[There will be breaks during this exercise, which will be reviewed on the next slide.] [There will be no breaks during the exercise.]</a:t>
            </a:r>
          </a:p>
          <a:p>
            <a:pPr marL="228600" indent="-228600">
              <a:buFont typeface="+mj-lt"/>
              <a:buAutoNum type="arabicPeriod"/>
            </a:pPr>
            <a:r>
              <a:rPr lang="en-US" baseline="0" dirty="0"/>
              <a:t>The restrooms are located </a:t>
            </a:r>
            <a:r>
              <a:rPr lang="en-US" u="sng" baseline="0" dirty="0"/>
              <a:t>[insert location of nearest restroom]</a:t>
            </a:r>
            <a:r>
              <a:rPr lang="en-US" baseline="0" dirty="0"/>
              <a:t>. </a:t>
            </a:r>
          </a:p>
          <a:p>
            <a:pPr marL="228600" indent="-228600">
              <a:buFont typeface="+mj-lt"/>
              <a:buAutoNum type="arabicPeriod"/>
            </a:pPr>
            <a:r>
              <a:rPr lang="en-US" baseline="0" dirty="0"/>
              <a:t>To exit the room, please use </a:t>
            </a:r>
            <a:r>
              <a:rPr lang="en-US" u="sng" baseline="0" dirty="0"/>
              <a:t>[insert exit location to room]</a:t>
            </a:r>
            <a:r>
              <a:rPr lang="en-US" u="none" baseline="0" dirty="0"/>
              <a:t>. </a:t>
            </a:r>
            <a:r>
              <a:rPr lang="en-US" baseline="0" dirty="0"/>
              <a:t>If an emergency evacuation of this room is needed, please use those exits and </a:t>
            </a:r>
            <a:r>
              <a:rPr lang="en-US" u="sng" baseline="0" dirty="0"/>
              <a:t>[insert evacuate route]</a:t>
            </a:r>
            <a:r>
              <a:rPr lang="en-US" baseline="0" dirty="0"/>
              <a:t> and meet at the assembly point located </a:t>
            </a:r>
            <a:r>
              <a:rPr lang="en-US" u="sng" baseline="0" dirty="0"/>
              <a:t>[insert assembly point location]</a:t>
            </a:r>
            <a:r>
              <a:rPr lang="en-US" baseline="0" dirty="0"/>
              <a:t>. </a:t>
            </a:r>
          </a:p>
          <a:p>
            <a:pPr marL="228600" indent="-228600">
              <a:buFont typeface="+mj-lt"/>
              <a:buAutoNum type="arabicPeriod"/>
            </a:pPr>
            <a:r>
              <a:rPr lang="en-US" baseline="0" dirty="0"/>
              <a:t>Please complete the Participant Feedback Forms, which supports the After-Action Report and Improvement Plan. </a:t>
            </a:r>
          </a:p>
          <a:p>
            <a:pPr marL="0" indent="0">
              <a:buFont typeface="+mj-lt"/>
              <a:buNone/>
            </a:pPr>
            <a:r>
              <a:rPr lang="en-US" baseline="0" dirty="0"/>
              <a:t> </a:t>
            </a:r>
          </a:p>
        </p:txBody>
      </p:sp>
      <p:sp>
        <p:nvSpPr>
          <p:cNvPr id="4" name="Slide Number Placeholder 3"/>
          <p:cNvSpPr>
            <a:spLocks noGrp="1"/>
          </p:cNvSpPr>
          <p:nvPr>
            <p:ph type="sldNum" sz="quarter" idx="10"/>
          </p:nvPr>
        </p:nvSpPr>
        <p:spPr/>
        <p:txBody>
          <a:bodyPr/>
          <a:lstStyle/>
          <a:p>
            <a:fld id="{BD256EF7-8523-41C4-B762-643B82EC76A3}" type="slidenum">
              <a:rPr lang="en-US" smtClean="0"/>
              <a:t>5</a:t>
            </a:fld>
            <a:endParaRPr lang="en-US" dirty="0"/>
          </a:p>
        </p:txBody>
      </p:sp>
    </p:spTree>
    <p:extLst>
      <p:ext uri="{BB962C8B-B14F-4D97-AF65-F5344CB8AC3E}">
        <p14:creationId xmlns:p14="http://schemas.microsoft.com/office/powerpoint/2010/main" val="2878673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Edit the table to reflect the exercise schedule including times, breaks, activities.* </a:t>
            </a:r>
          </a:p>
          <a:p>
            <a:endParaRPr lang="en-US" dirty="0"/>
          </a:p>
          <a:p>
            <a:r>
              <a:rPr lang="en-US" dirty="0"/>
              <a:t>On this slide you will see the schedule for today’s exercise.</a:t>
            </a:r>
            <a:r>
              <a:rPr lang="en-US" baseline="0" dirty="0"/>
              <a:t> </a:t>
            </a:r>
          </a:p>
        </p:txBody>
      </p:sp>
      <p:sp>
        <p:nvSpPr>
          <p:cNvPr id="4" name="Slide Number Placeholder 3"/>
          <p:cNvSpPr>
            <a:spLocks noGrp="1"/>
          </p:cNvSpPr>
          <p:nvPr>
            <p:ph type="sldNum" sz="quarter" idx="10"/>
          </p:nvPr>
        </p:nvSpPr>
        <p:spPr/>
        <p:txBody>
          <a:bodyPr/>
          <a:lstStyle/>
          <a:p>
            <a:fld id="{BD256EF7-8523-41C4-B762-643B82EC76A3}" type="slidenum">
              <a:rPr lang="en-US" smtClean="0"/>
              <a:t>6</a:t>
            </a:fld>
            <a:endParaRPr lang="en-US" dirty="0"/>
          </a:p>
        </p:txBody>
      </p:sp>
    </p:spTree>
    <p:extLst>
      <p:ext uri="{BB962C8B-B14F-4D97-AF65-F5344CB8AC3E}">
        <p14:creationId xmlns:p14="http://schemas.microsoft.com/office/powerpoint/2010/main" val="1805336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a:t>*Instructions: Welcome the</a:t>
            </a:r>
            <a:r>
              <a:rPr lang="en-US" b="1" u="none" baseline="0" dirty="0"/>
              <a:t> exercise participants to the exercise and thank them for participating. Introduce the facilitator(s) and any additional staff that will be assisting with the exercise. Then go around the room and ask participations to briefly introduce themselves with their name, the organization or department they are from, their known or expected role during the exercise, and something the participant would like to take-away from the exercise.*</a:t>
            </a:r>
            <a:endParaRPr lang="en-US" b="1" u="none" dirty="0"/>
          </a:p>
        </p:txBody>
      </p:sp>
      <p:sp>
        <p:nvSpPr>
          <p:cNvPr id="4" name="Slide Number Placeholder 3"/>
          <p:cNvSpPr>
            <a:spLocks noGrp="1"/>
          </p:cNvSpPr>
          <p:nvPr>
            <p:ph type="sldNum" sz="quarter" idx="10"/>
          </p:nvPr>
        </p:nvSpPr>
        <p:spPr/>
        <p:txBody>
          <a:bodyPr/>
          <a:lstStyle/>
          <a:p>
            <a:fld id="{BD256EF7-8523-41C4-B762-643B82EC76A3}" type="slidenum">
              <a:rPr lang="en-US" smtClean="0"/>
              <a:t>7</a:t>
            </a:fld>
            <a:endParaRPr lang="en-US" dirty="0"/>
          </a:p>
        </p:txBody>
      </p:sp>
    </p:spTree>
    <p:extLst>
      <p:ext uri="{BB962C8B-B14F-4D97-AF65-F5344CB8AC3E}">
        <p14:creationId xmlns:p14="http://schemas.microsoft.com/office/powerpoint/2010/main" val="2798632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a:t>*Instructions: This transition slide is optional to include in your slide deck.*</a:t>
            </a:r>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8</a:t>
            </a:fld>
            <a:endParaRPr lang="en-US" dirty="0"/>
          </a:p>
        </p:txBody>
      </p:sp>
    </p:spTree>
    <p:extLst>
      <p:ext uri="{BB962C8B-B14F-4D97-AF65-F5344CB8AC3E}">
        <p14:creationId xmlns:p14="http://schemas.microsoft.com/office/powerpoint/2010/main" val="3857820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56EF7-8523-41C4-B762-643B82EC76A3}" type="slidenum">
              <a:rPr lang="en-US" smtClean="0"/>
              <a:t>9</a:t>
            </a:fld>
            <a:endParaRPr lang="en-US" dirty="0"/>
          </a:p>
        </p:txBody>
      </p:sp>
    </p:spTree>
    <p:extLst>
      <p:ext uri="{BB962C8B-B14F-4D97-AF65-F5344CB8AC3E}">
        <p14:creationId xmlns:p14="http://schemas.microsoft.com/office/powerpoint/2010/main" val="3564529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78599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246637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183199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602044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328313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2200489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1239739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3831303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121526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120835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230B47-F741-43DA-B4CB-51CDCF1DC5A8}"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95DAE9-DC1C-41C6-AA71-EEDFD98C4EBB}" type="slidenum">
              <a:rPr lang="en-US" smtClean="0"/>
              <a:t>‹#›</a:t>
            </a:fld>
            <a:endParaRPr lang="en-US" dirty="0"/>
          </a:p>
        </p:txBody>
      </p:sp>
    </p:spTree>
    <p:extLst>
      <p:ext uri="{BB962C8B-B14F-4D97-AF65-F5344CB8AC3E}">
        <p14:creationId xmlns:p14="http://schemas.microsoft.com/office/powerpoint/2010/main" val="3701713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30B47-F741-43DA-B4CB-51CDCF1DC5A8}" type="datetimeFigureOut">
              <a:rPr lang="en-US" smtClean="0"/>
              <a:t>6/13/2022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5DAE9-DC1C-41C6-AA71-EEDFD98C4EBB}" type="slidenum">
              <a:rPr lang="en-US" smtClean="0"/>
              <a:t>‹#›</a:t>
            </a:fld>
            <a:endParaRPr lang="en-US" dirty="0"/>
          </a:p>
        </p:txBody>
      </p:sp>
    </p:spTree>
    <p:extLst>
      <p:ext uri="{BB962C8B-B14F-4D97-AF65-F5344CB8AC3E}">
        <p14:creationId xmlns:p14="http://schemas.microsoft.com/office/powerpoint/2010/main" val="2602701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fema.gov/emergency-managers/national-preparedness/mission-core-capabiliti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ohioschoolsafetycenter.ohio.gov/college-and-universities/emergency-manage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How to use the Tabletop Exercise PowerPoint Template</a:t>
            </a:r>
          </a:p>
        </p:txBody>
      </p:sp>
      <p:sp>
        <p:nvSpPr>
          <p:cNvPr id="3" name="Content Placeholder 2"/>
          <p:cNvSpPr>
            <a:spLocks noGrp="1"/>
          </p:cNvSpPr>
          <p:nvPr>
            <p:ph idx="1"/>
          </p:nvPr>
        </p:nvSpPr>
        <p:spPr>
          <a:xfrm>
            <a:off x="838200" y="1825624"/>
            <a:ext cx="10515600" cy="5032375"/>
          </a:xfrm>
        </p:spPr>
        <p:txBody>
          <a:bodyPr>
            <a:normAutofit fontScale="77500" lnSpcReduction="20000"/>
          </a:bodyPr>
          <a:lstStyle/>
          <a:p>
            <a:r>
              <a:rPr lang="en-US" dirty="0">
                <a:solidFill>
                  <a:srgbClr val="FF0000"/>
                </a:solidFill>
              </a:rPr>
              <a:t>This template was designed to assist institutions with developing a tabletop exercise. All content found throughout this presentation follows the guidance provided by the Homeland Security Exercise and Evaluation Program (HSEEP). </a:t>
            </a:r>
          </a:p>
          <a:p>
            <a:r>
              <a:rPr lang="en-US" dirty="0">
                <a:solidFill>
                  <a:srgbClr val="FF0000"/>
                </a:solidFill>
              </a:rPr>
              <a:t>For a more in-depth look at this content, please review the </a:t>
            </a:r>
            <a:r>
              <a:rPr lang="en-US" i="1" dirty="0">
                <a:solidFill>
                  <a:srgbClr val="FF0000"/>
                </a:solidFill>
              </a:rPr>
              <a:t>Discussion-Based Tabletop Exercise: Design Template and Documentation </a:t>
            </a:r>
            <a:r>
              <a:rPr lang="en-US" dirty="0">
                <a:solidFill>
                  <a:srgbClr val="FF0000"/>
                </a:solidFill>
              </a:rPr>
              <a:t>developed by the Ohio Schools Safety Center and Institutions of Higher Education Emergency Management Collaboration Group. </a:t>
            </a:r>
          </a:p>
          <a:p>
            <a:r>
              <a:rPr lang="en-US" dirty="0">
                <a:solidFill>
                  <a:srgbClr val="FF0000"/>
                </a:solidFill>
              </a:rPr>
              <a:t>RED TEXT throughout this PowerPoint represent instructional language for guidance or slide implementation. Prior to official use, remove RED TEXT. </a:t>
            </a:r>
          </a:p>
          <a:p>
            <a:r>
              <a:rPr lang="en-US" dirty="0">
                <a:solidFill>
                  <a:srgbClr val="FF0000"/>
                </a:solidFill>
              </a:rPr>
              <a:t>Prior to official use, delete all slides marked with an “!!” in the bottom right corner.</a:t>
            </a:r>
          </a:p>
          <a:p>
            <a:r>
              <a:rPr lang="en-US" dirty="0">
                <a:solidFill>
                  <a:srgbClr val="FF0000"/>
                </a:solidFill>
              </a:rPr>
              <a:t>The slides throughout this PowerPoint are not copyrighted.  If preferred, slides may be copied to your organization's template and/or customized to your preference. </a:t>
            </a:r>
          </a:p>
          <a:p>
            <a:r>
              <a:rPr lang="en-US" dirty="0">
                <a:solidFill>
                  <a:srgbClr val="FF0000"/>
                </a:solidFill>
              </a:rPr>
              <a:t>Instructional language can be found in the note section of applicable slides. Instructional language is marked with an “*Instruction: …* and is </a:t>
            </a:r>
            <a:r>
              <a:rPr lang="en-US" b="1" dirty="0">
                <a:solidFill>
                  <a:srgbClr val="FF0000"/>
                </a:solidFill>
              </a:rPr>
              <a:t>bolded</a:t>
            </a:r>
            <a:r>
              <a:rPr lang="en-US" dirty="0">
                <a:solidFill>
                  <a:srgbClr val="FF0000"/>
                </a:solidFill>
              </a:rPr>
              <a:t>. </a:t>
            </a:r>
          </a:p>
          <a:p>
            <a:r>
              <a:rPr lang="en-US" dirty="0">
                <a:solidFill>
                  <a:srgbClr val="FF0000"/>
                </a:solidFill>
              </a:rPr>
              <a:t>Slides may include template scripts, which can be found in the slide’s notes section. Language that is underlined indicates exercise-specific information is needed. </a:t>
            </a:r>
          </a:p>
        </p:txBody>
      </p:sp>
      <p:sp>
        <p:nvSpPr>
          <p:cNvPr id="5" name="Rectangle 4"/>
          <p:cNvSpPr/>
          <p:nvPr/>
        </p:nvSpPr>
        <p:spPr>
          <a:xfrm>
            <a:off x="11547248" y="6150114"/>
            <a:ext cx="518091" cy="707886"/>
          </a:xfrm>
          <a:prstGeom prst="rect">
            <a:avLst/>
          </a:prstGeom>
        </p:spPr>
        <p:txBody>
          <a:bodyPr wrap="none">
            <a:spAutoFit/>
          </a:bodyPr>
          <a:lstStyle/>
          <a:p>
            <a:r>
              <a:rPr lang="en-US" sz="4000" dirty="0">
                <a:solidFill>
                  <a:srgbClr val="FF0000"/>
                </a:solidFill>
              </a:rPr>
              <a:t>!!</a:t>
            </a:r>
            <a:endParaRPr lang="en-US" sz="4000" dirty="0"/>
          </a:p>
        </p:txBody>
      </p:sp>
    </p:spTree>
    <p:extLst>
      <p:ext uri="{BB962C8B-B14F-4D97-AF65-F5344CB8AC3E}">
        <p14:creationId xmlns:p14="http://schemas.microsoft.com/office/powerpoint/2010/main" val="1434191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Participants</a:t>
            </a:r>
          </a:p>
        </p:txBody>
      </p:sp>
      <p:graphicFrame>
        <p:nvGraphicFramePr>
          <p:cNvPr id="4" name="Table 3"/>
          <p:cNvGraphicFramePr>
            <a:graphicFrameLocks noGrp="1"/>
          </p:cNvGraphicFramePr>
          <p:nvPr/>
        </p:nvGraphicFramePr>
        <p:xfrm>
          <a:off x="838200" y="1445380"/>
          <a:ext cx="10515600" cy="3870960"/>
        </p:xfrm>
        <a:graphic>
          <a:graphicData uri="http://schemas.openxmlformats.org/drawingml/2006/table">
            <a:tbl>
              <a:tblPr firstRow="1" bandRow="1">
                <a:tableStyleId>{9D7B26C5-4107-4FEC-AEDC-1716B250A1EF}</a:tableStyleId>
              </a:tblPr>
              <a:tblGrid>
                <a:gridCol w="2616200">
                  <a:extLst>
                    <a:ext uri="{9D8B030D-6E8A-4147-A177-3AD203B41FA5}">
                      <a16:colId xmlns:a16="http://schemas.microsoft.com/office/drawing/2014/main" val="1329111266"/>
                    </a:ext>
                  </a:extLst>
                </a:gridCol>
                <a:gridCol w="7899400">
                  <a:extLst>
                    <a:ext uri="{9D8B030D-6E8A-4147-A177-3AD203B41FA5}">
                      <a16:colId xmlns:a16="http://schemas.microsoft.com/office/drawing/2014/main" val="1028939010"/>
                    </a:ext>
                  </a:extLst>
                </a:gridCol>
              </a:tblGrid>
              <a:tr h="370840">
                <a:tc>
                  <a:txBody>
                    <a:bodyPr/>
                    <a:lstStyle/>
                    <a:p>
                      <a:r>
                        <a:rPr lang="en-US" sz="2800" dirty="0"/>
                        <a:t>Role</a:t>
                      </a:r>
                    </a:p>
                  </a:txBody>
                  <a:tcPr/>
                </a:tc>
                <a:tc>
                  <a:txBody>
                    <a:bodyPr/>
                    <a:lstStyle/>
                    <a:p>
                      <a:r>
                        <a:rPr lang="en-US" sz="2800" dirty="0"/>
                        <a:t>Description</a:t>
                      </a:r>
                    </a:p>
                  </a:txBody>
                  <a:tcPr/>
                </a:tc>
                <a:extLst>
                  <a:ext uri="{0D108BD9-81ED-4DB2-BD59-A6C34878D82A}">
                    <a16:rowId xmlns:a16="http://schemas.microsoft.com/office/drawing/2014/main" val="2815437754"/>
                  </a:ext>
                </a:extLst>
              </a:tr>
              <a:tr h="370840">
                <a:tc>
                  <a:txBody>
                    <a:bodyPr/>
                    <a:lstStyle/>
                    <a:p>
                      <a:r>
                        <a:rPr lang="en-US" sz="2800" dirty="0"/>
                        <a:t>Players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Have an active role in the exercise by either discussing or performing a regular role and responsibility in response to  the scenario. </a:t>
                      </a:r>
                    </a:p>
                  </a:txBody>
                  <a:tcPr/>
                </a:tc>
                <a:extLst>
                  <a:ext uri="{0D108BD9-81ED-4DB2-BD59-A6C34878D82A}">
                    <a16:rowId xmlns:a16="http://schemas.microsoft.com/office/drawing/2014/main" val="599485927"/>
                  </a:ext>
                </a:extLst>
              </a:tr>
              <a:tr h="370840">
                <a:tc>
                  <a:txBody>
                    <a:bodyPr/>
                    <a:lstStyle/>
                    <a:p>
                      <a:r>
                        <a:rPr lang="en-US" sz="2800" dirty="0"/>
                        <a:t>Facilitator(s)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Responsible for introducing the exercise, keeping a discussion focused on exercise objectives and exploring all issues within the time allotted	</a:t>
                      </a:r>
                    </a:p>
                  </a:txBody>
                  <a:tcPr/>
                </a:tc>
                <a:extLst>
                  <a:ext uri="{0D108BD9-81ED-4DB2-BD59-A6C34878D82A}">
                    <a16:rowId xmlns:a16="http://schemas.microsoft.com/office/drawing/2014/main" val="1832692892"/>
                  </a:ext>
                </a:extLst>
              </a:tr>
              <a:tr h="370840">
                <a:tc>
                  <a:txBody>
                    <a:bodyPr/>
                    <a:lstStyle/>
                    <a:p>
                      <a:r>
                        <a:rPr lang="en-US" sz="2800" dirty="0"/>
                        <a:t>Evaluator(s)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Collect exercise data and aid in analyzing results. 	</a:t>
                      </a:r>
                    </a:p>
                  </a:txBody>
                  <a:tcPr/>
                </a:tc>
                <a:extLst>
                  <a:ext uri="{0D108BD9-81ED-4DB2-BD59-A6C34878D82A}">
                    <a16:rowId xmlns:a16="http://schemas.microsoft.com/office/drawing/2014/main" val="1767159564"/>
                  </a:ext>
                </a:extLst>
              </a:tr>
              <a:tr h="370840">
                <a:tc>
                  <a:txBody>
                    <a:bodyPr/>
                    <a:lstStyle/>
                    <a:p>
                      <a:r>
                        <a:rPr lang="en-US" sz="2800" dirty="0"/>
                        <a:t>Note Taker(s)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Records what is said during exercise discussion, breakout groups, and hotwash discussions, allowing the facilitator, presenter, or interviewer to focus and data management throughout the evaluation process. 	</a:t>
                      </a:r>
                    </a:p>
                  </a:txBody>
                  <a:tcPr/>
                </a:tc>
                <a:extLst>
                  <a:ext uri="{0D108BD9-81ED-4DB2-BD59-A6C34878D82A}">
                    <a16:rowId xmlns:a16="http://schemas.microsoft.com/office/drawing/2014/main" val="350460443"/>
                  </a:ext>
                </a:extLst>
              </a:tr>
              <a:tr h="370840">
                <a:tc>
                  <a:txBody>
                    <a:bodyPr/>
                    <a:lstStyle/>
                    <a:p>
                      <a:r>
                        <a:rPr lang="en-US" sz="2800" dirty="0"/>
                        <a:t>Observer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mn-lt"/>
                          <a:ea typeface="+mn-ea"/>
                          <a:cs typeface="+mn-cs"/>
                        </a:rPr>
                        <a:t>An individual that does not directly participate in but may watch selected segments of the exercise as it unfolds. 	</a:t>
                      </a:r>
                    </a:p>
                  </a:txBody>
                  <a:tcPr/>
                </a:tc>
                <a:extLst>
                  <a:ext uri="{0D108BD9-81ED-4DB2-BD59-A6C34878D82A}">
                    <a16:rowId xmlns:a16="http://schemas.microsoft.com/office/drawing/2014/main" val="4161593429"/>
                  </a:ext>
                </a:extLst>
              </a:tr>
            </a:tbl>
          </a:graphicData>
        </a:graphic>
      </p:graphicFrame>
    </p:spTree>
    <p:extLst>
      <p:ext uri="{BB962C8B-B14F-4D97-AF65-F5344CB8AC3E}">
        <p14:creationId xmlns:p14="http://schemas.microsoft.com/office/powerpoint/2010/main" val="4027158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FF0000"/>
                </a:solidFill>
              </a:rPr>
              <a:t>Goals &amp; Objectives</a:t>
            </a:r>
          </a:p>
        </p:txBody>
      </p:sp>
    </p:spTree>
    <p:extLst>
      <p:ext uri="{BB962C8B-B14F-4D97-AF65-F5344CB8AC3E}">
        <p14:creationId xmlns:p14="http://schemas.microsoft.com/office/powerpoint/2010/main" val="1912857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lstStyle/>
          <a:p>
            <a:r>
              <a:rPr lang="en-US" dirty="0">
                <a:solidFill>
                  <a:srgbClr val="FF0000"/>
                </a:solidFill>
              </a:rPr>
              <a:t>Provide a statement summarizing the broad goal of the exercise.</a:t>
            </a:r>
          </a:p>
        </p:txBody>
      </p:sp>
    </p:spTree>
    <p:extLst>
      <p:ext uri="{BB962C8B-B14F-4D97-AF65-F5344CB8AC3E}">
        <p14:creationId xmlns:p14="http://schemas.microsoft.com/office/powerpoint/2010/main" val="410250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Capabilities</a:t>
            </a:r>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Describe the desired performance of the operation to be tested. </a:t>
            </a:r>
          </a:p>
          <a:p>
            <a:endParaRPr lang="en-US" dirty="0">
              <a:solidFill>
                <a:srgbClr val="FF0000"/>
              </a:solidFill>
            </a:endParaRPr>
          </a:p>
          <a:p>
            <a:pPr marL="0" indent="0">
              <a:buNone/>
            </a:pPr>
            <a:r>
              <a:rPr lang="en-US" b="1" dirty="0"/>
              <a:t>Capabilities</a:t>
            </a:r>
            <a:r>
              <a:rPr lang="en-US" dirty="0"/>
              <a:t>: </a:t>
            </a:r>
          </a:p>
          <a:p>
            <a:r>
              <a:rPr lang="en-US" dirty="0">
                <a:solidFill>
                  <a:srgbClr val="FF0000"/>
                </a:solidFill>
              </a:rPr>
              <a:t>On-Site Incident Management.</a:t>
            </a:r>
          </a:p>
          <a:p>
            <a:r>
              <a:rPr lang="en-US" dirty="0">
                <a:solidFill>
                  <a:srgbClr val="FF0000"/>
                </a:solidFill>
              </a:rPr>
              <a:t>Intelligence and Information Sharing and Dissemination.</a:t>
            </a:r>
          </a:p>
          <a:p>
            <a:r>
              <a:rPr lang="en-US" dirty="0">
                <a:solidFill>
                  <a:srgbClr val="FF0000"/>
                </a:solidFill>
              </a:rPr>
              <a:t>Communication.</a:t>
            </a:r>
          </a:p>
          <a:p>
            <a:r>
              <a:rPr lang="en-US" dirty="0">
                <a:solidFill>
                  <a:srgbClr val="FF0000"/>
                </a:solidFill>
              </a:rPr>
              <a:t>Emergency Operations Center Management.</a:t>
            </a:r>
          </a:p>
          <a:p>
            <a:r>
              <a:rPr lang="en-US" dirty="0">
                <a:solidFill>
                  <a:srgbClr val="FF0000"/>
                </a:solidFill>
              </a:rPr>
              <a:t>Additional capability resources can be found through FEMA’s Core Capabilities here: </a:t>
            </a:r>
            <a:r>
              <a:rPr lang="en-US" dirty="0">
                <a:solidFill>
                  <a:srgbClr val="FF0000"/>
                </a:solidFill>
                <a:hlinkClick r:id="rId3"/>
              </a:rPr>
              <a:t>https://www.fema.gov/emergency-managers/national-preparedness/mission-core-capabilities</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1404307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Objectives</a:t>
            </a:r>
          </a:p>
        </p:txBody>
      </p:sp>
      <p:sp>
        <p:nvSpPr>
          <p:cNvPr id="3" name="Content Placeholder 2"/>
          <p:cNvSpPr>
            <a:spLocks noGrp="1"/>
          </p:cNvSpPr>
          <p:nvPr>
            <p:ph type="body" idx="1"/>
          </p:nvPr>
        </p:nvSpPr>
        <p:spPr>
          <a:xfrm>
            <a:off x="839788" y="1681162"/>
            <a:ext cx="10515600" cy="1790907"/>
          </a:xfrm>
        </p:spPr>
        <p:txBody>
          <a:bodyPr>
            <a:noAutofit/>
          </a:bodyPr>
          <a:lstStyle/>
          <a:p>
            <a:pPr marL="342900" indent="-342900">
              <a:buFont typeface="Arial" panose="020B0604020202020204" pitchFamily="34" charset="0"/>
              <a:buChar char="•"/>
            </a:pPr>
            <a:r>
              <a:rPr lang="en-US" sz="2800" b="0" dirty="0">
                <a:solidFill>
                  <a:srgbClr val="FF0000"/>
                </a:solidFill>
              </a:rPr>
              <a:t>Describe desired performance of participants to address target capabilities. </a:t>
            </a:r>
          </a:p>
          <a:p>
            <a:pPr marL="800100" lvl="1" indent="-342900">
              <a:buFont typeface="Arial" panose="020B0604020202020204" pitchFamily="34" charset="0"/>
              <a:buChar char="•"/>
            </a:pPr>
            <a:r>
              <a:rPr lang="en-US" sz="2400" b="0" dirty="0">
                <a:solidFill>
                  <a:srgbClr val="FF0000"/>
                </a:solidFill>
              </a:rPr>
              <a:t>To learn how to create SMART objectives and to view examples of generic exercise objectives, please view the following two (2) slides titled “How to Create SMART Objectives” and “Generic Exercise Objectives.”</a:t>
            </a:r>
          </a:p>
        </p:txBody>
      </p:sp>
    </p:spTree>
    <p:extLst>
      <p:ext uri="{BB962C8B-B14F-4D97-AF65-F5344CB8AC3E}">
        <p14:creationId xmlns:p14="http://schemas.microsoft.com/office/powerpoint/2010/main" val="255033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solidFill>
                  <a:srgbClr val="FF0000"/>
                </a:solidFill>
              </a:rPr>
              <a:t>How to Create SMART Objectives</a:t>
            </a:r>
          </a:p>
        </p:txBody>
      </p:sp>
      <p:sp>
        <p:nvSpPr>
          <p:cNvPr id="8" name="Content Placeholder 7"/>
          <p:cNvSpPr>
            <a:spLocks noGrp="1"/>
          </p:cNvSpPr>
          <p:nvPr>
            <p:ph idx="1"/>
          </p:nvPr>
        </p:nvSpPr>
        <p:spPr/>
        <p:txBody>
          <a:bodyPr>
            <a:normAutofit fontScale="92500" lnSpcReduction="10000"/>
          </a:bodyPr>
          <a:lstStyle/>
          <a:p>
            <a:r>
              <a:rPr lang="en-US" b="1" dirty="0">
                <a:solidFill>
                  <a:srgbClr val="FF0000"/>
                </a:solidFill>
              </a:rPr>
              <a:t>Specific</a:t>
            </a:r>
            <a:r>
              <a:rPr lang="en-US" dirty="0">
                <a:solidFill>
                  <a:srgbClr val="FF0000"/>
                </a:solidFill>
              </a:rPr>
              <a:t> - State exactly what you want to accomplish (Who, What, Where &amp; Why).</a:t>
            </a:r>
          </a:p>
          <a:p>
            <a:r>
              <a:rPr lang="en-US" b="1" dirty="0">
                <a:solidFill>
                  <a:srgbClr val="FF0000"/>
                </a:solidFill>
              </a:rPr>
              <a:t>Measurable</a:t>
            </a:r>
            <a:r>
              <a:rPr lang="en-US" dirty="0">
                <a:solidFill>
                  <a:srgbClr val="FF0000"/>
                </a:solidFill>
              </a:rPr>
              <a:t> - How will you demonstrate and evaluate the extent to which the goal has been met?</a:t>
            </a:r>
          </a:p>
          <a:p>
            <a:r>
              <a:rPr lang="en-US" b="1" dirty="0">
                <a:solidFill>
                  <a:srgbClr val="FF0000"/>
                </a:solidFill>
              </a:rPr>
              <a:t>Achievable</a:t>
            </a:r>
            <a:r>
              <a:rPr lang="en-US" dirty="0">
                <a:solidFill>
                  <a:srgbClr val="FF0000"/>
                </a:solidFill>
              </a:rPr>
              <a:t> - Stretch and challenging goals within ability to achieve outcome. What is the action--oriented verb?</a:t>
            </a:r>
          </a:p>
          <a:p>
            <a:r>
              <a:rPr lang="en-US" b="1" dirty="0">
                <a:solidFill>
                  <a:srgbClr val="FF0000"/>
                </a:solidFill>
              </a:rPr>
              <a:t>Relevant</a:t>
            </a:r>
            <a:r>
              <a:rPr lang="en-US" dirty="0">
                <a:solidFill>
                  <a:srgbClr val="FF0000"/>
                </a:solidFill>
              </a:rPr>
              <a:t> - how does the goal tie into your key responsibilities? How is it aligned to objectives?</a:t>
            </a:r>
          </a:p>
          <a:p>
            <a:r>
              <a:rPr lang="en-US" b="1" dirty="0">
                <a:solidFill>
                  <a:srgbClr val="FF0000"/>
                </a:solidFill>
              </a:rPr>
              <a:t>Time-bound</a:t>
            </a:r>
            <a:r>
              <a:rPr lang="en-US" dirty="0">
                <a:solidFill>
                  <a:srgbClr val="FF0000"/>
                </a:solidFill>
              </a:rPr>
              <a:t> - Set 1 or more target dates, the "by when" to guide your goal to successful and timely completion (include deadlines, dates, and frequency).</a:t>
            </a:r>
          </a:p>
        </p:txBody>
      </p:sp>
      <p:sp>
        <p:nvSpPr>
          <p:cNvPr id="9" name="Rectangle 8"/>
          <p:cNvSpPr/>
          <p:nvPr/>
        </p:nvSpPr>
        <p:spPr>
          <a:xfrm>
            <a:off x="11547248" y="6150114"/>
            <a:ext cx="518091" cy="707886"/>
          </a:xfrm>
          <a:prstGeom prst="rect">
            <a:avLst/>
          </a:prstGeom>
        </p:spPr>
        <p:txBody>
          <a:bodyPr wrap="none">
            <a:spAutoFit/>
          </a:bodyPr>
          <a:lstStyle/>
          <a:p>
            <a:r>
              <a:rPr lang="en-US" sz="4000" dirty="0">
                <a:solidFill>
                  <a:srgbClr val="FF0000"/>
                </a:solidFill>
              </a:rPr>
              <a:t>!!</a:t>
            </a:r>
            <a:endParaRPr lang="en-US" sz="4000" dirty="0"/>
          </a:p>
        </p:txBody>
      </p:sp>
    </p:spTree>
    <p:extLst>
      <p:ext uri="{BB962C8B-B14F-4D97-AF65-F5344CB8AC3E}">
        <p14:creationId xmlns:p14="http://schemas.microsoft.com/office/powerpoint/2010/main" val="3118328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solidFill>
                  <a:srgbClr val="FF0000"/>
                </a:solidFill>
              </a:rPr>
              <a:t>Generic Exercise Objectives</a:t>
            </a:r>
            <a:endParaRPr lang="en-US" dirty="0"/>
          </a:p>
        </p:txBody>
      </p:sp>
      <p:sp>
        <p:nvSpPr>
          <p:cNvPr id="8" name="Content Placeholder 7"/>
          <p:cNvSpPr>
            <a:spLocks noGrp="1"/>
          </p:cNvSpPr>
          <p:nvPr>
            <p:ph idx="1"/>
          </p:nvPr>
        </p:nvSpPr>
        <p:spPr/>
        <p:txBody>
          <a:bodyPr>
            <a:normAutofit fontScale="92500"/>
          </a:bodyPr>
          <a:lstStyle/>
          <a:p>
            <a:r>
              <a:rPr lang="en-US" dirty="0">
                <a:solidFill>
                  <a:srgbClr val="FF0000"/>
                </a:solidFill>
              </a:rPr>
              <a:t>Provide an overview of the College's Campus Emergency Response Plans.</a:t>
            </a:r>
          </a:p>
          <a:p>
            <a:r>
              <a:rPr lang="en-US" dirty="0">
                <a:solidFill>
                  <a:srgbClr val="FF0000"/>
                </a:solidFill>
              </a:rPr>
              <a:t>Discuss Public Safety’s response to an emergency incident on campus.</a:t>
            </a:r>
          </a:p>
          <a:p>
            <a:r>
              <a:rPr lang="en-US" dirty="0">
                <a:solidFill>
                  <a:srgbClr val="FF0000"/>
                </a:solidFill>
              </a:rPr>
              <a:t>Evaluate campus responder’s ability to work as a team, gathering incident information and effectively conveying to the Emergency Operation’s Center (EOC).</a:t>
            </a:r>
          </a:p>
          <a:p>
            <a:r>
              <a:rPr lang="en-US" dirty="0">
                <a:solidFill>
                  <a:srgbClr val="FF0000"/>
                </a:solidFill>
              </a:rPr>
              <a:t>Evaluate the EOC’s ability to support share information and intelligence with the campus community.</a:t>
            </a:r>
          </a:p>
          <a:p>
            <a:r>
              <a:rPr lang="en-US" dirty="0">
                <a:solidFill>
                  <a:srgbClr val="FF0000"/>
                </a:solidFill>
              </a:rPr>
              <a:t>Review the college’s policies/procedures in place for an emergency response and building evacuation following an emergency incident on campus.</a:t>
            </a:r>
          </a:p>
        </p:txBody>
      </p:sp>
      <p:sp>
        <p:nvSpPr>
          <p:cNvPr id="9" name="Rectangle 8"/>
          <p:cNvSpPr/>
          <p:nvPr/>
        </p:nvSpPr>
        <p:spPr>
          <a:xfrm>
            <a:off x="11547248" y="6150114"/>
            <a:ext cx="518091" cy="707886"/>
          </a:xfrm>
          <a:prstGeom prst="rect">
            <a:avLst/>
          </a:prstGeom>
        </p:spPr>
        <p:txBody>
          <a:bodyPr wrap="none">
            <a:spAutoFit/>
          </a:bodyPr>
          <a:lstStyle/>
          <a:p>
            <a:r>
              <a:rPr lang="en-US" sz="4000" dirty="0">
                <a:solidFill>
                  <a:srgbClr val="FF0000"/>
                </a:solidFill>
              </a:rPr>
              <a:t>!!</a:t>
            </a:r>
            <a:endParaRPr lang="en-US" sz="4000" dirty="0"/>
          </a:p>
        </p:txBody>
      </p:sp>
    </p:spTree>
    <p:extLst>
      <p:ext uri="{BB962C8B-B14F-4D97-AF65-F5344CB8AC3E}">
        <p14:creationId xmlns:p14="http://schemas.microsoft.com/office/powerpoint/2010/main" val="478783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FF0000"/>
                </a:solidFill>
              </a:rPr>
              <a:t>Basic Scenario</a:t>
            </a:r>
          </a:p>
        </p:txBody>
      </p:sp>
    </p:spTree>
    <p:extLst>
      <p:ext uri="{BB962C8B-B14F-4D97-AF65-F5344CB8AC3E}">
        <p14:creationId xmlns:p14="http://schemas.microsoft.com/office/powerpoint/2010/main" val="3401400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Scenario  -- </a:t>
            </a:r>
            <a:r>
              <a:rPr lang="en-US" b="1" i="1" dirty="0"/>
              <a:t>Tuesday, 10:00 AM</a:t>
            </a:r>
          </a:p>
        </p:txBody>
      </p:sp>
      <p:sp>
        <p:nvSpPr>
          <p:cNvPr id="4" name="Content Placeholder 3"/>
          <p:cNvSpPr>
            <a:spLocks noGrp="1"/>
          </p:cNvSpPr>
          <p:nvPr>
            <p:ph idx="1"/>
          </p:nvPr>
        </p:nvSpPr>
        <p:spPr>
          <a:xfrm>
            <a:off x="838200" y="1537252"/>
            <a:ext cx="10515600" cy="4639711"/>
          </a:xfrm>
        </p:spPr>
        <p:txBody>
          <a:bodyPr>
            <a:normAutofit/>
          </a:bodyPr>
          <a:lstStyle/>
          <a:p>
            <a:pPr marL="0" indent="0">
              <a:buNone/>
            </a:pPr>
            <a:r>
              <a:rPr lang="en-US" sz="3600" dirty="0"/>
              <a:t>Heavy rains over the past several days have saturated the ground, leaving waterways in the area at dangerously high levels. The National Weather Service issues a Flood Watch for </a:t>
            </a:r>
            <a:r>
              <a:rPr lang="en-US" sz="3600" dirty="0">
                <a:solidFill>
                  <a:srgbClr val="FF0000"/>
                </a:solidFill>
              </a:rPr>
              <a:t>[insert county/location]</a:t>
            </a:r>
            <a:r>
              <a:rPr lang="en-US" sz="3600" dirty="0"/>
              <a:t>.</a:t>
            </a:r>
            <a:r>
              <a:rPr lang="en-US" sz="3600" dirty="0">
                <a:solidFill>
                  <a:srgbClr val="FF0000"/>
                </a:solidFill>
              </a:rPr>
              <a:t> </a:t>
            </a:r>
            <a:r>
              <a:rPr lang="en-US" sz="3600" dirty="0"/>
              <a:t>The forecast calls for additional heavy rainfall, perhaps as much as 4 – 6 inches during the next 72 hours. The primary road used to access the </a:t>
            </a:r>
            <a:r>
              <a:rPr lang="en-US" sz="3600" dirty="0">
                <a:solidFill>
                  <a:srgbClr val="FF0000"/>
                </a:solidFill>
              </a:rPr>
              <a:t>[insert facility, school, building, etc.] </a:t>
            </a:r>
            <a:r>
              <a:rPr lang="en-US" sz="3600" dirty="0"/>
              <a:t>is flooded and detoured.</a:t>
            </a:r>
          </a:p>
          <a:p>
            <a:pPr marL="0" indent="0">
              <a:buNone/>
            </a:pPr>
            <a:endParaRPr lang="en-US" dirty="0"/>
          </a:p>
        </p:txBody>
      </p:sp>
      <p:pic>
        <p:nvPicPr>
          <p:cNvPr id="3" name="Picture 2">
            <a:extLst>
              <a:ext uri="{FF2B5EF4-FFF2-40B4-BE49-F238E27FC236}">
                <a16:creationId xmlns:a16="http://schemas.microsoft.com/office/drawing/2014/main" id="{9A31D520-5541-4219-ABF9-0248ADE70D47}"/>
              </a:ext>
            </a:extLst>
          </p:cNvPr>
          <p:cNvPicPr>
            <a:picLocks noChangeAspect="1"/>
          </p:cNvPicPr>
          <p:nvPr/>
        </p:nvPicPr>
        <p:blipFill>
          <a:blip r:embed="rId2">
            <a:duotone>
              <a:prstClr val="black"/>
              <a:schemeClr val="accent3">
                <a:tint val="45000"/>
                <a:satMod val="400000"/>
              </a:schemeClr>
            </a:duotone>
          </a:blip>
          <a:stretch>
            <a:fillRect/>
          </a:stretch>
        </p:blipFill>
        <p:spPr>
          <a:xfrm>
            <a:off x="9998152" y="-368301"/>
            <a:ext cx="2711296" cy="2783213"/>
          </a:xfrm>
          <a:prstGeom prst="rect">
            <a:avLst/>
          </a:prstGeom>
        </p:spPr>
      </p:pic>
    </p:spTree>
    <p:extLst>
      <p:ext uri="{BB962C8B-B14F-4D97-AF65-F5344CB8AC3E}">
        <p14:creationId xmlns:p14="http://schemas.microsoft.com/office/powerpoint/2010/main" val="834131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Themes</a:t>
            </a:r>
          </a:p>
        </p:txBody>
      </p:sp>
      <p:sp>
        <p:nvSpPr>
          <p:cNvPr id="3" name="Content Placeholder 2"/>
          <p:cNvSpPr>
            <a:spLocks noGrp="1"/>
          </p:cNvSpPr>
          <p:nvPr>
            <p:ph idx="1"/>
          </p:nvPr>
        </p:nvSpPr>
        <p:spPr/>
        <p:txBody>
          <a:bodyPr/>
          <a:lstStyle/>
          <a:p>
            <a:r>
              <a:rPr lang="en-US" dirty="0"/>
              <a:t>Monitoring of weather conditions.</a:t>
            </a:r>
          </a:p>
          <a:p>
            <a:r>
              <a:rPr lang="en-US" dirty="0"/>
              <a:t>Employee notification and communication plan.</a:t>
            </a:r>
          </a:p>
          <a:p>
            <a:r>
              <a:rPr lang="en-US" dirty="0"/>
              <a:t>Assessing potentially affected operational components.</a:t>
            </a:r>
          </a:p>
          <a:p>
            <a:r>
              <a:rPr lang="en-US" dirty="0"/>
              <a:t>Decision-making and decision makers.</a:t>
            </a:r>
          </a:p>
          <a:p>
            <a:endParaRPr lang="en-US" dirty="0"/>
          </a:p>
        </p:txBody>
      </p:sp>
      <p:pic>
        <p:nvPicPr>
          <p:cNvPr id="5" name="Picture 4"/>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9236765" y="-211173"/>
            <a:ext cx="2504993" cy="2478157"/>
          </a:xfrm>
          <a:prstGeom prst="rect">
            <a:avLst/>
          </a:prstGeom>
        </p:spPr>
      </p:pic>
    </p:spTree>
    <p:extLst>
      <p:ext uri="{BB962C8B-B14F-4D97-AF65-F5344CB8AC3E}">
        <p14:creationId xmlns:p14="http://schemas.microsoft.com/office/powerpoint/2010/main" val="334556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Scenario Tabletop Exercise Templates</a:t>
            </a:r>
          </a:p>
        </p:txBody>
      </p:sp>
      <p:sp>
        <p:nvSpPr>
          <p:cNvPr id="3" name="Content Placeholder 2"/>
          <p:cNvSpPr>
            <a:spLocks noGrp="1"/>
          </p:cNvSpPr>
          <p:nvPr>
            <p:ph idx="1"/>
          </p:nvPr>
        </p:nvSpPr>
        <p:spPr/>
        <p:txBody>
          <a:bodyPr>
            <a:normAutofit lnSpcReduction="10000"/>
          </a:bodyPr>
          <a:lstStyle/>
          <a:p>
            <a:r>
              <a:rPr lang="en-US" dirty="0">
                <a:solidFill>
                  <a:srgbClr val="FF0000"/>
                </a:solidFill>
              </a:rPr>
              <a:t>Available scenarios are available on the </a:t>
            </a:r>
            <a:r>
              <a:rPr lang="en-US" dirty="0">
                <a:solidFill>
                  <a:srgbClr val="FF0000"/>
                </a:solidFill>
                <a:hlinkClick r:id="rId3"/>
              </a:rPr>
              <a:t>Ohio School Safety Website</a:t>
            </a:r>
            <a:r>
              <a:rPr lang="en-US" dirty="0">
                <a:solidFill>
                  <a:srgbClr val="FF0000"/>
                </a:solidFill>
              </a:rPr>
              <a:t>:</a:t>
            </a:r>
          </a:p>
          <a:p>
            <a:pPr lvl="1"/>
            <a:r>
              <a:rPr lang="en-US" dirty="0">
                <a:solidFill>
                  <a:srgbClr val="FF0000"/>
                </a:solidFill>
              </a:rPr>
              <a:t>Winter Storm Scenario. </a:t>
            </a:r>
          </a:p>
          <a:p>
            <a:pPr lvl="1"/>
            <a:r>
              <a:rPr lang="en-US" dirty="0">
                <a:solidFill>
                  <a:srgbClr val="FF0000"/>
                </a:solidFill>
              </a:rPr>
              <a:t>Flood Scenario. </a:t>
            </a:r>
          </a:p>
          <a:p>
            <a:pPr lvl="1"/>
            <a:r>
              <a:rPr lang="en-US" dirty="0">
                <a:solidFill>
                  <a:srgbClr val="FF0000"/>
                </a:solidFill>
              </a:rPr>
              <a:t>Tornado/Derecho Scenario. </a:t>
            </a:r>
          </a:p>
          <a:p>
            <a:pPr lvl="1"/>
            <a:r>
              <a:rPr lang="en-US" dirty="0">
                <a:solidFill>
                  <a:srgbClr val="FF0000"/>
                </a:solidFill>
              </a:rPr>
              <a:t>Evacuation. </a:t>
            </a:r>
          </a:p>
          <a:p>
            <a:pPr lvl="1"/>
            <a:r>
              <a:rPr lang="en-US" dirty="0">
                <a:solidFill>
                  <a:srgbClr val="FF0000"/>
                </a:solidFill>
              </a:rPr>
              <a:t>Reunification. </a:t>
            </a:r>
          </a:p>
          <a:p>
            <a:pPr lvl="1"/>
            <a:r>
              <a:rPr lang="en-US" dirty="0">
                <a:solidFill>
                  <a:srgbClr val="FF0000"/>
                </a:solidFill>
              </a:rPr>
              <a:t>Hostage Situation. </a:t>
            </a:r>
          </a:p>
          <a:p>
            <a:pPr lvl="1"/>
            <a:r>
              <a:rPr lang="en-US" dirty="0">
                <a:solidFill>
                  <a:srgbClr val="FF0000"/>
                </a:solidFill>
              </a:rPr>
              <a:t>Active Shooter Building Lockdown. </a:t>
            </a:r>
          </a:p>
          <a:p>
            <a:pPr lvl="1"/>
            <a:r>
              <a:rPr lang="en-US" dirty="0">
                <a:solidFill>
                  <a:srgbClr val="FF0000"/>
                </a:solidFill>
              </a:rPr>
              <a:t>Fire on Campus with Potential Fatality. </a:t>
            </a:r>
          </a:p>
          <a:p>
            <a:pPr lvl="1"/>
            <a:r>
              <a:rPr lang="en-US" dirty="0">
                <a:solidFill>
                  <a:srgbClr val="FF0000"/>
                </a:solidFill>
              </a:rPr>
              <a:t>Hazmat Situation Requiring Medical Response. </a:t>
            </a:r>
          </a:p>
          <a:p>
            <a:pPr lvl="1"/>
            <a:r>
              <a:rPr lang="en-US" dirty="0">
                <a:solidFill>
                  <a:srgbClr val="FF0000"/>
                </a:solidFill>
              </a:rPr>
              <a:t>Student Life Scenario. </a:t>
            </a:r>
          </a:p>
          <a:p>
            <a:pPr marL="457200" lvl="1" indent="0">
              <a:buNone/>
            </a:pPr>
            <a:endParaRPr lang="en-US" dirty="0">
              <a:solidFill>
                <a:srgbClr val="FF0000"/>
              </a:solidFill>
            </a:endParaRPr>
          </a:p>
        </p:txBody>
      </p:sp>
      <p:sp>
        <p:nvSpPr>
          <p:cNvPr id="4" name="Rectangle 3"/>
          <p:cNvSpPr/>
          <p:nvPr/>
        </p:nvSpPr>
        <p:spPr>
          <a:xfrm>
            <a:off x="11547248" y="6150114"/>
            <a:ext cx="518091" cy="707886"/>
          </a:xfrm>
          <a:prstGeom prst="rect">
            <a:avLst/>
          </a:prstGeom>
        </p:spPr>
        <p:txBody>
          <a:bodyPr wrap="none">
            <a:spAutoFit/>
          </a:bodyPr>
          <a:lstStyle/>
          <a:p>
            <a:r>
              <a:rPr lang="en-US" sz="4000" dirty="0">
                <a:solidFill>
                  <a:srgbClr val="FF0000"/>
                </a:solidFill>
              </a:rPr>
              <a:t>!!</a:t>
            </a:r>
            <a:endParaRPr lang="en-US" sz="4000" dirty="0"/>
          </a:p>
        </p:txBody>
      </p:sp>
    </p:spTree>
    <p:extLst>
      <p:ext uri="{BB962C8B-B14F-4D97-AF65-F5344CB8AC3E}">
        <p14:creationId xmlns:p14="http://schemas.microsoft.com/office/powerpoint/2010/main" val="2659197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93520" y="1122363"/>
            <a:ext cx="9144000" cy="2387600"/>
          </a:xfrm>
        </p:spPr>
        <p:txBody>
          <a:bodyPr/>
          <a:lstStyle/>
          <a:p>
            <a:r>
              <a:rPr lang="en-US" dirty="0">
                <a:solidFill>
                  <a:srgbClr val="FF0000"/>
                </a:solidFill>
              </a:rPr>
              <a:t>Exercise Begins</a:t>
            </a:r>
          </a:p>
        </p:txBody>
      </p:sp>
    </p:spTree>
    <p:extLst>
      <p:ext uri="{BB962C8B-B14F-4D97-AF65-F5344CB8AC3E}">
        <p14:creationId xmlns:p14="http://schemas.microsoft.com/office/powerpoint/2010/main" val="104944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4438"/>
            <a:ext cx="9144000" cy="2387600"/>
          </a:xfrm>
        </p:spPr>
        <p:txBody>
          <a:bodyPr/>
          <a:lstStyle/>
          <a:p>
            <a:r>
              <a:rPr lang="en-US" dirty="0"/>
              <a:t>Module 1</a:t>
            </a:r>
          </a:p>
        </p:txBody>
      </p:sp>
      <p:sp>
        <p:nvSpPr>
          <p:cNvPr id="3" name="Subtitle 2"/>
          <p:cNvSpPr>
            <a:spLocks noGrp="1"/>
          </p:cNvSpPr>
          <p:nvPr>
            <p:ph type="subTitle" idx="1"/>
          </p:nvPr>
        </p:nvSpPr>
        <p:spPr/>
        <p:txBody>
          <a:bodyPr>
            <a:normAutofit/>
          </a:bodyPr>
          <a:lstStyle/>
          <a:p>
            <a:r>
              <a:rPr lang="en-US" sz="3600" b="1" i="1" dirty="0"/>
              <a:t>Thursday, 12:00 PM</a:t>
            </a:r>
            <a:endParaRPr lang="en-US" sz="3600" dirty="0">
              <a:solidFill>
                <a:srgbClr val="FF0000"/>
              </a:solidFill>
            </a:endParaRPr>
          </a:p>
        </p:txBody>
      </p:sp>
    </p:spTree>
    <p:extLst>
      <p:ext uri="{BB962C8B-B14F-4D97-AF65-F5344CB8AC3E}">
        <p14:creationId xmlns:p14="http://schemas.microsoft.com/office/powerpoint/2010/main" val="463899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Update  -- </a:t>
            </a:r>
            <a:r>
              <a:rPr lang="en-US" b="1" i="1" dirty="0"/>
              <a:t>Thursday, 12:00 PM</a:t>
            </a:r>
          </a:p>
        </p:txBody>
      </p:sp>
      <p:sp>
        <p:nvSpPr>
          <p:cNvPr id="4" name="Content Placeholder 3"/>
          <p:cNvSpPr>
            <a:spLocks noGrp="1"/>
          </p:cNvSpPr>
          <p:nvPr>
            <p:ph idx="1"/>
          </p:nvPr>
        </p:nvSpPr>
        <p:spPr/>
        <p:txBody>
          <a:bodyPr>
            <a:normAutofit fontScale="92500"/>
          </a:bodyPr>
          <a:lstStyle/>
          <a:p>
            <a:pPr marL="0" indent="0">
              <a:buNone/>
            </a:pPr>
            <a:r>
              <a:rPr lang="en-US" dirty="0"/>
              <a:t>As the rain continues to fall, the National Weather Service issues a Flood Warning for the area surrounding campus and estimates that major flooding will occur within 12 hours. Areas around the facility are experiencing minor flooding, including the parking lot/garage and main entrance.</a:t>
            </a:r>
          </a:p>
          <a:p>
            <a:pPr marL="0" indent="0">
              <a:buNone/>
            </a:pPr>
            <a:endParaRPr lang="en-US" sz="1300" dirty="0"/>
          </a:p>
          <a:p>
            <a:pPr marL="0" indent="0">
              <a:buNone/>
            </a:pPr>
            <a:r>
              <a:rPr lang="en-US" dirty="0"/>
              <a:t>There are reports from maintenance staff of water in the lower level. The mayor has issued a voluntary evacuation for the city and, as a result, many employees and volunteers are asking to return home or are not coming to work at all. In addition, many local schools and childcare facilities are closing early today. Delivery drivers are unable to access your facility and, as such, you are not receiving critical shipments.</a:t>
            </a:r>
          </a:p>
        </p:txBody>
      </p:sp>
      <p:pic>
        <p:nvPicPr>
          <p:cNvPr id="5" name="Picture 4" descr="Update note | Free SV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956989">
            <a:off x="9937376" y="0"/>
            <a:ext cx="1887071" cy="1887071"/>
          </a:xfrm>
          <a:prstGeom prst="rect">
            <a:avLst/>
          </a:prstGeom>
        </p:spPr>
      </p:pic>
      <p:pic>
        <p:nvPicPr>
          <p:cNvPr id="7" name="Picture 6">
            <a:extLst>
              <a:ext uri="{FF2B5EF4-FFF2-40B4-BE49-F238E27FC236}">
                <a16:creationId xmlns:a16="http://schemas.microsoft.com/office/drawing/2014/main" id="{67D71180-3138-4264-B0CE-F906020983EB}"/>
              </a:ext>
            </a:extLst>
          </p:cNvPr>
          <p:cNvPicPr>
            <a:picLocks noChangeAspect="1"/>
          </p:cNvPicPr>
          <p:nvPr/>
        </p:nvPicPr>
        <p:blipFill>
          <a:blip r:embed="rId3"/>
          <a:stretch>
            <a:fillRect/>
          </a:stretch>
        </p:blipFill>
        <p:spPr>
          <a:xfrm flipH="1">
            <a:off x="-1009805" y="906207"/>
            <a:ext cx="2457605" cy="2522793"/>
          </a:xfrm>
          <a:prstGeom prst="rect">
            <a:avLst/>
          </a:prstGeom>
        </p:spPr>
      </p:pic>
    </p:spTree>
    <p:extLst>
      <p:ext uri="{BB962C8B-B14F-4D97-AF65-F5344CB8AC3E}">
        <p14:creationId xmlns:p14="http://schemas.microsoft.com/office/powerpoint/2010/main" val="225340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Themes</a:t>
            </a:r>
          </a:p>
        </p:txBody>
      </p:sp>
      <p:sp>
        <p:nvSpPr>
          <p:cNvPr id="3" name="Content Placeholder 2"/>
          <p:cNvSpPr>
            <a:spLocks noGrp="1"/>
          </p:cNvSpPr>
          <p:nvPr>
            <p:ph idx="1"/>
          </p:nvPr>
        </p:nvSpPr>
        <p:spPr/>
        <p:txBody>
          <a:bodyPr/>
          <a:lstStyle/>
          <a:p>
            <a:r>
              <a:rPr lang="en-US" dirty="0"/>
              <a:t>Contingency planning based on weather updates.</a:t>
            </a:r>
          </a:p>
          <a:p>
            <a:r>
              <a:rPr lang="en-US" dirty="0"/>
              <a:t>Emergency notifications and communications.</a:t>
            </a:r>
          </a:p>
          <a:p>
            <a:r>
              <a:rPr lang="en-US" dirty="0"/>
              <a:t>Employee work status and key personnel.</a:t>
            </a:r>
          </a:p>
          <a:p>
            <a:r>
              <a:rPr lang="en-US" dirty="0"/>
              <a:t>Protocol for early closure.</a:t>
            </a:r>
          </a:p>
          <a:p>
            <a:r>
              <a:rPr lang="en-US" dirty="0"/>
              <a:t>Process for accounting for employees and visitors.</a:t>
            </a:r>
          </a:p>
          <a:p>
            <a:r>
              <a:rPr lang="en-US" dirty="0"/>
              <a:t>The next 24 hours: decision-making and decision makers.</a:t>
            </a:r>
          </a:p>
          <a:p>
            <a:endParaRPr lang="en-US" dirty="0"/>
          </a:p>
        </p:txBody>
      </p:sp>
      <p:pic>
        <p:nvPicPr>
          <p:cNvPr id="5" name="Picture 4"/>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9236765" y="-211173"/>
            <a:ext cx="2504993" cy="2478157"/>
          </a:xfrm>
          <a:prstGeom prst="rect">
            <a:avLst/>
          </a:prstGeom>
        </p:spPr>
      </p:pic>
    </p:spTree>
    <p:extLst>
      <p:ext uri="{BB962C8B-B14F-4D97-AF65-F5344CB8AC3E}">
        <p14:creationId xmlns:p14="http://schemas.microsoft.com/office/powerpoint/2010/main" val="1543122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What preparations will the facility make in response to the flood warning?</a:t>
            </a:r>
          </a:p>
          <a:p>
            <a:r>
              <a:rPr lang="en-US" sz="3600" dirty="0"/>
              <a:t>How will on-duty staff members be notified?</a:t>
            </a:r>
          </a:p>
        </p:txBody>
      </p:sp>
    </p:spTree>
    <p:extLst>
      <p:ext uri="{BB962C8B-B14F-4D97-AF65-F5344CB8AC3E}">
        <p14:creationId xmlns:p14="http://schemas.microsoft.com/office/powerpoint/2010/main" val="2912449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fontScale="92500" lnSpcReduction="20000"/>
          </a:bodyPr>
          <a:lstStyle/>
          <a:p>
            <a:r>
              <a:rPr lang="en-US" sz="3600" dirty="0"/>
              <a:t>If facility sustains damage:</a:t>
            </a:r>
          </a:p>
          <a:p>
            <a:pPr lvl="1"/>
            <a:r>
              <a:rPr lang="en-US" sz="3200" dirty="0"/>
              <a:t>How will off-duty staff members be notified?</a:t>
            </a:r>
          </a:p>
          <a:p>
            <a:pPr lvl="1"/>
            <a:r>
              <a:rPr lang="en-US" sz="3200" dirty="0"/>
              <a:t>What local community partners would be notified?</a:t>
            </a:r>
          </a:p>
          <a:p>
            <a:pPr marL="228600" lvl="1">
              <a:spcBef>
                <a:spcPts val="1000"/>
              </a:spcBef>
            </a:pPr>
            <a:r>
              <a:rPr lang="en-US" sz="3600" dirty="0"/>
              <a:t>What traditional communications methods (landlines, cell phones, email, pagers, etc.) will be utilized to contact these partners?</a:t>
            </a:r>
          </a:p>
          <a:p>
            <a:pPr lvl="1"/>
            <a:r>
              <a:rPr lang="en-US" sz="3200" dirty="0"/>
              <a:t>What other redundant communications systems are available?</a:t>
            </a:r>
          </a:p>
          <a:p>
            <a:pPr marL="228600" lvl="1">
              <a:spcBef>
                <a:spcPts val="1000"/>
              </a:spcBef>
            </a:pPr>
            <a:r>
              <a:rPr lang="en-US" sz="3600" dirty="0"/>
              <a:t>How will emergency management ensure interoperable communications are maintained?</a:t>
            </a:r>
          </a:p>
          <a:p>
            <a:pPr lvl="1"/>
            <a:endParaRPr lang="en-US" sz="3200" dirty="0"/>
          </a:p>
          <a:p>
            <a:endParaRPr lang="en-US" sz="3600" dirty="0"/>
          </a:p>
        </p:txBody>
      </p:sp>
    </p:spTree>
    <p:extLst>
      <p:ext uri="{BB962C8B-B14F-4D97-AF65-F5344CB8AC3E}">
        <p14:creationId xmlns:p14="http://schemas.microsoft.com/office/powerpoint/2010/main" val="220080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lnSpcReduction="10000"/>
          </a:bodyPr>
          <a:lstStyle/>
          <a:p>
            <a:r>
              <a:rPr lang="en-US" sz="3600" dirty="0"/>
              <a:t>How often are call trees or other mass-communication mechanisms (i.e. electronic notification systems) updated/validated at each facility?</a:t>
            </a:r>
          </a:p>
          <a:p>
            <a:r>
              <a:rPr lang="en-US" sz="3600" dirty="0"/>
              <a:t>Who has access to this notification system (if applicable)?</a:t>
            </a:r>
          </a:p>
          <a:p>
            <a:r>
              <a:rPr lang="en-US" sz="3600" dirty="0"/>
              <a:t>What personal preparedness education and training opportunities are available for staff and staff families at each facility?</a:t>
            </a:r>
          </a:p>
          <a:p>
            <a:endParaRPr lang="en-US" sz="3600" dirty="0"/>
          </a:p>
        </p:txBody>
      </p:sp>
    </p:spTree>
    <p:extLst>
      <p:ext uri="{BB962C8B-B14F-4D97-AF65-F5344CB8AC3E}">
        <p14:creationId xmlns:p14="http://schemas.microsoft.com/office/powerpoint/2010/main" val="1125466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a:xfrm>
            <a:off x="838200" y="1825625"/>
            <a:ext cx="10515600" cy="4667250"/>
          </a:xfrm>
        </p:spPr>
        <p:txBody>
          <a:bodyPr>
            <a:normAutofit fontScale="47500" lnSpcReduction="20000"/>
          </a:bodyPr>
          <a:lstStyle/>
          <a:p>
            <a:pPr>
              <a:lnSpc>
                <a:spcPct val="100000"/>
              </a:lnSpc>
            </a:pPr>
            <a:r>
              <a:rPr lang="en-US" sz="6900" dirty="0"/>
              <a:t>If the Incident Command Center/Emergency Operations Center must be activated:</a:t>
            </a:r>
          </a:p>
          <a:p>
            <a:pPr lvl="1">
              <a:lnSpc>
                <a:spcPct val="100000"/>
              </a:lnSpc>
            </a:pPr>
            <a:r>
              <a:rPr lang="en-US" sz="5900" dirty="0"/>
              <a:t>How will the Incident Command System (ICS) be set up and maintained?</a:t>
            </a:r>
          </a:p>
          <a:p>
            <a:pPr lvl="1">
              <a:lnSpc>
                <a:spcPct val="100000"/>
              </a:lnSpc>
            </a:pPr>
            <a:r>
              <a:rPr lang="en-US" sz="5900" dirty="0"/>
              <a:t>What training has command staff received for assigned roles?</a:t>
            </a:r>
          </a:p>
          <a:p>
            <a:pPr lvl="1">
              <a:lnSpc>
                <a:spcPct val="100000"/>
              </a:lnSpc>
            </a:pPr>
            <a:r>
              <a:rPr lang="en-US" sz="5900" dirty="0"/>
              <a:t>How might Incident Command activation procedures be modified if the event were to occur at night or on the weekend?</a:t>
            </a:r>
          </a:p>
          <a:p>
            <a:pPr lvl="1">
              <a:lnSpc>
                <a:spcPct val="100000"/>
              </a:lnSpc>
            </a:pPr>
            <a:r>
              <a:rPr lang="en-US" sz="5900" dirty="0"/>
              <a:t>Are the command center and backup command center on emergency power?</a:t>
            </a:r>
          </a:p>
          <a:p>
            <a:pPr lvl="1">
              <a:lnSpc>
                <a:spcPct val="100000"/>
              </a:lnSpc>
            </a:pPr>
            <a:r>
              <a:rPr lang="en-US" sz="5900" dirty="0"/>
              <a:t>What local and regional community partners would be informed that the command center has been activated?</a:t>
            </a:r>
          </a:p>
        </p:txBody>
      </p:sp>
    </p:spTree>
    <p:extLst>
      <p:ext uri="{BB962C8B-B14F-4D97-AF65-F5344CB8AC3E}">
        <p14:creationId xmlns:p14="http://schemas.microsoft.com/office/powerpoint/2010/main" val="2914796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Module 2</a:t>
            </a:r>
          </a:p>
        </p:txBody>
      </p:sp>
      <p:sp>
        <p:nvSpPr>
          <p:cNvPr id="5" name="Subtitle 4"/>
          <p:cNvSpPr>
            <a:spLocks noGrp="1"/>
          </p:cNvSpPr>
          <p:nvPr>
            <p:ph type="subTitle" idx="1"/>
          </p:nvPr>
        </p:nvSpPr>
        <p:spPr/>
        <p:txBody>
          <a:bodyPr>
            <a:normAutofit/>
          </a:bodyPr>
          <a:lstStyle/>
          <a:p>
            <a:r>
              <a:rPr lang="en-US" sz="3600" b="1" i="1" dirty="0"/>
              <a:t>Friday, 11:00 AM</a:t>
            </a:r>
            <a:endParaRPr lang="en-US" sz="3600" dirty="0">
              <a:solidFill>
                <a:srgbClr val="FF0000"/>
              </a:solidFill>
            </a:endParaRPr>
          </a:p>
        </p:txBody>
      </p:sp>
    </p:spTree>
    <p:extLst>
      <p:ext uri="{BB962C8B-B14F-4D97-AF65-F5344CB8AC3E}">
        <p14:creationId xmlns:p14="http://schemas.microsoft.com/office/powerpoint/2010/main" val="762024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Update  -- </a:t>
            </a:r>
            <a:r>
              <a:rPr lang="en-US" b="1" i="1" dirty="0"/>
              <a:t>Friday, 11:00 AM</a:t>
            </a:r>
          </a:p>
        </p:txBody>
      </p:sp>
      <p:sp>
        <p:nvSpPr>
          <p:cNvPr id="3" name="Content Placeholder 2"/>
          <p:cNvSpPr>
            <a:spLocks noGrp="1"/>
          </p:cNvSpPr>
          <p:nvPr>
            <p:ph idx="1"/>
          </p:nvPr>
        </p:nvSpPr>
        <p:spPr/>
        <p:txBody>
          <a:bodyPr>
            <a:noAutofit/>
          </a:bodyPr>
          <a:lstStyle/>
          <a:p>
            <a:pPr marL="0" indent="0">
              <a:buNone/>
            </a:pPr>
            <a:r>
              <a:rPr lang="en-US" dirty="0"/>
              <a:t>Floodwaters reach the facility and cause significant damage. It continues to rain, although the rain is expected to taper off throughout the day. Large portions of city are without power. In some areas, residents had to be rescued from flooded homes and vehicles. Roadways remain flooded and impassable. Police officers have established a perimeter around heavily damaged areas, including your school, and are not allowing anyone to enter for safety reasons.</a:t>
            </a:r>
            <a:endParaRPr lang="en-US" sz="2800" dirty="0">
              <a:solidFill>
                <a:srgbClr val="FF0000"/>
              </a:solidFill>
            </a:endParaRPr>
          </a:p>
        </p:txBody>
      </p:sp>
      <p:pic>
        <p:nvPicPr>
          <p:cNvPr id="6" name="Picture 5" descr="Update note | Free SV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956989">
            <a:off x="9937376" y="0"/>
            <a:ext cx="1887071" cy="1887071"/>
          </a:xfrm>
          <a:prstGeom prst="rect">
            <a:avLst/>
          </a:prstGeom>
        </p:spPr>
      </p:pic>
    </p:spTree>
    <p:extLst>
      <p:ext uri="{BB962C8B-B14F-4D97-AF65-F5344CB8AC3E}">
        <p14:creationId xmlns:p14="http://schemas.microsoft.com/office/powerpoint/2010/main" val="429592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FF0000"/>
                </a:solidFill>
              </a:rPr>
              <a:t>Template Begins</a:t>
            </a:r>
          </a:p>
        </p:txBody>
      </p:sp>
      <p:sp>
        <p:nvSpPr>
          <p:cNvPr id="3" name="Rectangle 2"/>
          <p:cNvSpPr/>
          <p:nvPr/>
        </p:nvSpPr>
        <p:spPr>
          <a:xfrm>
            <a:off x="11547248" y="6150114"/>
            <a:ext cx="518091" cy="707886"/>
          </a:xfrm>
          <a:prstGeom prst="rect">
            <a:avLst/>
          </a:prstGeom>
        </p:spPr>
        <p:txBody>
          <a:bodyPr wrap="none">
            <a:spAutoFit/>
          </a:bodyPr>
          <a:lstStyle/>
          <a:p>
            <a:r>
              <a:rPr lang="en-US" sz="4000" dirty="0">
                <a:solidFill>
                  <a:srgbClr val="FF0000"/>
                </a:solidFill>
              </a:rPr>
              <a:t>!!</a:t>
            </a:r>
            <a:endParaRPr lang="en-US" sz="4000" dirty="0"/>
          </a:p>
        </p:txBody>
      </p:sp>
    </p:spTree>
    <p:extLst>
      <p:ext uri="{BB962C8B-B14F-4D97-AF65-F5344CB8AC3E}">
        <p14:creationId xmlns:p14="http://schemas.microsoft.com/office/powerpoint/2010/main" val="3680986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Themes</a:t>
            </a:r>
          </a:p>
        </p:txBody>
      </p:sp>
      <p:sp>
        <p:nvSpPr>
          <p:cNvPr id="3" name="Content Placeholder 2"/>
          <p:cNvSpPr>
            <a:spLocks noGrp="1"/>
          </p:cNvSpPr>
          <p:nvPr>
            <p:ph idx="1"/>
          </p:nvPr>
        </p:nvSpPr>
        <p:spPr/>
        <p:txBody>
          <a:bodyPr/>
          <a:lstStyle/>
          <a:p>
            <a:r>
              <a:rPr lang="en-US" dirty="0"/>
              <a:t>Immediate actions and priorities.</a:t>
            </a:r>
          </a:p>
          <a:p>
            <a:r>
              <a:rPr lang="en-US" dirty="0"/>
              <a:t> Continuity of operations; back-up systems.</a:t>
            </a:r>
          </a:p>
          <a:p>
            <a:r>
              <a:rPr lang="en-US" dirty="0"/>
              <a:t>Accounting for employees and visitors ↔ Critical operations.</a:t>
            </a:r>
          </a:p>
          <a:p>
            <a:r>
              <a:rPr lang="en-US" dirty="0"/>
              <a:t>Property damage.</a:t>
            </a:r>
          </a:p>
          <a:p>
            <a:r>
              <a:rPr lang="en-US" dirty="0"/>
              <a:t>Reporting of injuries.</a:t>
            </a:r>
          </a:p>
          <a:p>
            <a:endParaRPr lang="en-US" dirty="0"/>
          </a:p>
        </p:txBody>
      </p:sp>
      <p:pic>
        <p:nvPicPr>
          <p:cNvPr id="5" name="Picture 4"/>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9236765" y="-211173"/>
            <a:ext cx="2504993" cy="2478157"/>
          </a:xfrm>
          <a:prstGeom prst="rect">
            <a:avLst/>
          </a:prstGeom>
        </p:spPr>
      </p:pic>
    </p:spTree>
    <p:extLst>
      <p:ext uri="{BB962C8B-B14F-4D97-AF65-F5344CB8AC3E}">
        <p14:creationId xmlns:p14="http://schemas.microsoft.com/office/powerpoint/2010/main" val="2027964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How does this information impact your campus? What changes would you make to the initial decisions/response?</a:t>
            </a:r>
          </a:p>
        </p:txBody>
      </p:sp>
    </p:spTree>
    <p:extLst>
      <p:ext uri="{BB962C8B-B14F-4D97-AF65-F5344CB8AC3E}">
        <p14:creationId xmlns:p14="http://schemas.microsoft.com/office/powerpoint/2010/main" val="376840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Which agencies would need to be notified or involved based on this updated information? Consider local and state agencies, including local agencies from other jurisdictions.</a:t>
            </a:r>
          </a:p>
        </p:txBody>
      </p:sp>
    </p:spTree>
    <p:extLst>
      <p:ext uri="{BB962C8B-B14F-4D97-AF65-F5344CB8AC3E}">
        <p14:creationId xmlns:p14="http://schemas.microsoft.com/office/powerpoint/2010/main" val="3049470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What public messaging would need to take place at this point?</a:t>
            </a:r>
          </a:p>
        </p:txBody>
      </p:sp>
    </p:spTree>
    <p:extLst>
      <p:ext uri="{BB962C8B-B14F-4D97-AF65-F5344CB8AC3E}">
        <p14:creationId xmlns:p14="http://schemas.microsoft.com/office/powerpoint/2010/main" val="2676079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At this point, what impact do you anticipate this incident will have on drinking water utilities?</a:t>
            </a:r>
          </a:p>
          <a:p>
            <a:r>
              <a:rPr lang="en-US" sz="3600" dirty="0"/>
              <a:t>What other safety risks are there associated with your campus and the flood?</a:t>
            </a:r>
          </a:p>
        </p:txBody>
      </p:sp>
    </p:spTree>
    <p:extLst>
      <p:ext uri="{BB962C8B-B14F-4D97-AF65-F5344CB8AC3E}">
        <p14:creationId xmlns:p14="http://schemas.microsoft.com/office/powerpoint/2010/main" val="29974916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Module 3</a:t>
            </a:r>
          </a:p>
        </p:txBody>
      </p:sp>
      <p:sp>
        <p:nvSpPr>
          <p:cNvPr id="5" name="Subtitle 4"/>
          <p:cNvSpPr>
            <a:spLocks noGrp="1"/>
          </p:cNvSpPr>
          <p:nvPr>
            <p:ph type="subTitle" idx="1"/>
          </p:nvPr>
        </p:nvSpPr>
        <p:spPr/>
        <p:txBody>
          <a:bodyPr>
            <a:normAutofit/>
          </a:bodyPr>
          <a:lstStyle/>
          <a:p>
            <a:r>
              <a:rPr lang="en-US" sz="3600" b="1" i="1" dirty="0"/>
              <a:t>Wednesday, 4:00 PM</a:t>
            </a:r>
            <a:endParaRPr lang="en-US" sz="3600" dirty="0">
              <a:solidFill>
                <a:srgbClr val="FF0000"/>
              </a:solidFill>
            </a:endParaRPr>
          </a:p>
        </p:txBody>
      </p:sp>
    </p:spTree>
    <p:extLst>
      <p:ext uri="{BB962C8B-B14F-4D97-AF65-F5344CB8AC3E}">
        <p14:creationId xmlns:p14="http://schemas.microsoft.com/office/powerpoint/2010/main" val="3750900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Update  -- </a:t>
            </a:r>
            <a:r>
              <a:rPr lang="en-US" b="1" i="1" dirty="0"/>
              <a:t>Wednesday, 4:00 PM</a:t>
            </a:r>
          </a:p>
        </p:txBody>
      </p:sp>
      <p:sp>
        <p:nvSpPr>
          <p:cNvPr id="4" name="Content Placeholder 3"/>
          <p:cNvSpPr>
            <a:spLocks noGrp="1"/>
          </p:cNvSpPr>
          <p:nvPr>
            <p:ph idx="1"/>
          </p:nvPr>
        </p:nvSpPr>
        <p:spPr>
          <a:xfrm>
            <a:off x="838200" y="1825624"/>
            <a:ext cx="10515600" cy="4787211"/>
          </a:xfrm>
        </p:spPr>
        <p:txBody>
          <a:bodyPr>
            <a:normAutofit/>
          </a:bodyPr>
          <a:lstStyle/>
          <a:p>
            <a:pPr marL="0" indent="0">
              <a:buNone/>
            </a:pPr>
            <a:r>
              <a:rPr lang="en-US" dirty="0"/>
              <a:t>Floodwaters are beginning to recede from much of campus. Several major roadways are open, including those that access your facility. Residents have begun to return home and police have lifted restrictions on travel in damaged areas. Several major schools remain closed, and some areas in the community still do not have power. You are able to access your facility and inspect the damage. There is significant flood damage to the lowest level and much of your IT infrastructure is not functioning. Based on the inspection, it is determined that your facility will not be operational for at least three (3) weeks.</a:t>
            </a:r>
          </a:p>
        </p:txBody>
      </p:sp>
      <p:pic>
        <p:nvPicPr>
          <p:cNvPr id="5" name="Picture 4" descr="Update note | Free SV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956989">
            <a:off x="9937376" y="0"/>
            <a:ext cx="1887071" cy="1887071"/>
          </a:xfrm>
          <a:prstGeom prst="rect">
            <a:avLst/>
          </a:prstGeom>
        </p:spPr>
      </p:pic>
    </p:spTree>
    <p:extLst>
      <p:ext uri="{BB962C8B-B14F-4D97-AF65-F5344CB8AC3E}">
        <p14:creationId xmlns:p14="http://schemas.microsoft.com/office/powerpoint/2010/main" val="3948186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Themes</a:t>
            </a:r>
          </a:p>
        </p:txBody>
      </p:sp>
      <p:sp>
        <p:nvSpPr>
          <p:cNvPr id="3" name="Content Placeholder 2"/>
          <p:cNvSpPr>
            <a:spLocks noGrp="1"/>
          </p:cNvSpPr>
          <p:nvPr>
            <p:ph idx="1"/>
          </p:nvPr>
        </p:nvSpPr>
        <p:spPr/>
        <p:txBody>
          <a:bodyPr/>
          <a:lstStyle/>
          <a:p>
            <a:r>
              <a:rPr lang="en-US" dirty="0"/>
              <a:t>Immediate actions and priorities.</a:t>
            </a:r>
          </a:p>
          <a:p>
            <a:r>
              <a:rPr lang="en-US" dirty="0"/>
              <a:t>Critical community services.</a:t>
            </a:r>
          </a:p>
          <a:p>
            <a:r>
              <a:rPr lang="en-US" dirty="0"/>
              <a:t>Employee communications.</a:t>
            </a:r>
          </a:p>
          <a:p>
            <a:r>
              <a:rPr lang="en-US" dirty="0"/>
              <a:t>Employee work status.</a:t>
            </a:r>
          </a:p>
          <a:p>
            <a:r>
              <a:rPr lang="en-US" dirty="0"/>
              <a:t>Vital business documents.</a:t>
            </a:r>
          </a:p>
          <a:p>
            <a:r>
              <a:rPr lang="en-US" dirty="0"/>
              <a:t>Community support.</a:t>
            </a:r>
          </a:p>
          <a:p>
            <a:endParaRPr lang="en-US" dirty="0"/>
          </a:p>
        </p:txBody>
      </p:sp>
      <p:pic>
        <p:nvPicPr>
          <p:cNvPr id="4" name="Picture 3"/>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9236765" y="-211173"/>
            <a:ext cx="2504993" cy="2478157"/>
          </a:xfrm>
          <a:prstGeom prst="rect">
            <a:avLst/>
          </a:prstGeom>
        </p:spPr>
      </p:pic>
    </p:spTree>
    <p:extLst>
      <p:ext uri="{BB962C8B-B14F-4D97-AF65-F5344CB8AC3E}">
        <p14:creationId xmlns:p14="http://schemas.microsoft.com/office/powerpoint/2010/main" val="1013392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Does your organization have plans and procedures for drinking water post-incident recovery? What are they?</a:t>
            </a:r>
          </a:p>
        </p:txBody>
      </p:sp>
    </p:spTree>
    <p:extLst>
      <p:ext uri="{BB962C8B-B14F-4D97-AF65-F5344CB8AC3E}">
        <p14:creationId xmlns:p14="http://schemas.microsoft.com/office/powerpoint/2010/main" val="15927753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What groups internal to your organization participate in recovery efforts?</a:t>
            </a:r>
          </a:p>
          <a:p>
            <a:r>
              <a:rPr lang="en-US" sz="3600" dirty="0"/>
              <a:t>Which agencies and organizations are you coordinating with to recover as quickly as possible? Consider non-governmental organizations, as well as local and state government agencies.</a:t>
            </a:r>
          </a:p>
        </p:txBody>
      </p:sp>
    </p:spTree>
    <p:extLst>
      <p:ext uri="{BB962C8B-B14F-4D97-AF65-F5344CB8AC3E}">
        <p14:creationId xmlns:p14="http://schemas.microsoft.com/office/powerpoint/2010/main" val="3398326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i="1" dirty="0"/>
              <a:t>Flood Scenario</a:t>
            </a:r>
          </a:p>
        </p:txBody>
      </p:sp>
      <p:sp>
        <p:nvSpPr>
          <p:cNvPr id="3" name="Subtitle 2"/>
          <p:cNvSpPr>
            <a:spLocks noGrp="1"/>
          </p:cNvSpPr>
          <p:nvPr>
            <p:ph type="subTitle" idx="1"/>
          </p:nvPr>
        </p:nvSpPr>
        <p:spPr>
          <a:xfrm>
            <a:off x="1524000" y="3602037"/>
            <a:ext cx="9144000" cy="2971041"/>
          </a:xfrm>
        </p:spPr>
        <p:txBody>
          <a:bodyPr>
            <a:normAutofit/>
          </a:bodyPr>
          <a:lstStyle/>
          <a:p>
            <a:r>
              <a:rPr lang="en-US" dirty="0"/>
              <a:t>A Tabletop Exercise (TTX)</a:t>
            </a:r>
          </a:p>
          <a:p>
            <a:endParaRPr lang="en-US" dirty="0"/>
          </a:p>
          <a:p>
            <a:endParaRPr lang="en-US" dirty="0"/>
          </a:p>
          <a:p>
            <a:r>
              <a:rPr lang="en-US" dirty="0">
                <a:solidFill>
                  <a:srgbClr val="FF0000"/>
                </a:solidFill>
              </a:rPr>
              <a:t>DATE</a:t>
            </a:r>
          </a:p>
          <a:p>
            <a:r>
              <a:rPr lang="en-US" dirty="0">
                <a:solidFill>
                  <a:srgbClr val="FF0000"/>
                </a:solidFill>
              </a:rPr>
              <a:t>LOCATION</a:t>
            </a:r>
          </a:p>
          <a:p>
            <a:r>
              <a:rPr lang="en-US" dirty="0">
                <a:solidFill>
                  <a:srgbClr val="FF0000"/>
                </a:solidFill>
              </a:rPr>
              <a:t>INSTITUTION NAME/ORGANIZATION</a:t>
            </a:r>
          </a:p>
          <a:p>
            <a:endParaRPr lang="en-US" dirty="0">
              <a:solidFill>
                <a:srgbClr val="FF0000"/>
              </a:solidFill>
            </a:endParaRPr>
          </a:p>
        </p:txBody>
      </p:sp>
    </p:spTree>
    <p:extLst>
      <p:ext uri="{BB962C8B-B14F-4D97-AF65-F5344CB8AC3E}">
        <p14:creationId xmlns:p14="http://schemas.microsoft.com/office/powerpoint/2010/main" val="7551013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Questions</a:t>
            </a:r>
            <a:endParaRPr lang="en-US" dirty="0">
              <a:solidFill>
                <a:srgbClr val="FF0000"/>
              </a:solidFill>
            </a:endParaRPr>
          </a:p>
        </p:txBody>
      </p:sp>
      <p:sp>
        <p:nvSpPr>
          <p:cNvPr id="6" name="Content Placeholder 5"/>
          <p:cNvSpPr>
            <a:spLocks noGrp="1"/>
          </p:cNvSpPr>
          <p:nvPr>
            <p:ph idx="1"/>
          </p:nvPr>
        </p:nvSpPr>
        <p:spPr/>
        <p:txBody>
          <a:bodyPr>
            <a:normAutofit/>
          </a:bodyPr>
          <a:lstStyle/>
          <a:p>
            <a:r>
              <a:rPr lang="en-US" sz="3600" dirty="0"/>
              <a:t>Describe any communications plans or procedures that would assist in communicating with the public about drinking water safety.</a:t>
            </a:r>
          </a:p>
        </p:txBody>
      </p:sp>
    </p:spTree>
    <p:extLst>
      <p:ext uri="{BB962C8B-B14F-4D97-AF65-F5344CB8AC3E}">
        <p14:creationId xmlns:p14="http://schemas.microsoft.com/office/powerpoint/2010/main" val="1692942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Hotwash</a:t>
            </a:r>
          </a:p>
        </p:txBody>
      </p:sp>
    </p:spTree>
    <p:extLst>
      <p:ext uri="{BB962C8B-B14F-4D97-AF65-F5344CB8AC3E}">
        <p14:creationId xmlns:p14="http://schemas.microsoft.com/office/powerpoint/2010/main" val="987204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Overview of the Hotwash Process</a:t>
            </a:r>
          </a:p>
        </p:txBody>
      </p:sp>
      <p:sp>
        <p:nvSpPr>
          <p:cNvPr id="3" name="Content Placeholder 2"/>
          <p:cNvSpPr>
            <a:spLocks noGrp="1"/>
          </p:cNvSpPr>
          <p:nvPr>
            <p:ph idx="1"/>
          </p:nvPr>
        </p:nvSpPr>
        <p:spPr/>
        <p:txBody>
          <a:bodyPr/>
          <a:lstStyle/>
          <a:p>
            <a:r>
              <a:rPr lang="en-US" dirty="0"/>
              <a:t>This hotwash is designed to be a </a:t>
            </a:r>
            <a:r>
              <a:rPr lang="en-US" b="1" dirty="0"/>
              <a:t>low-stress, no-fault</a:t>
            </a:r>
            <a:r>
              <a:rPr lang="en-US" dirty="0"/>
              <a:t> environment. </a:t>
            </a:r>
          </a:p>
          <a:p>
            <a:pPr lvl="1"/>
            <a:r>
              <a:rPr lang="en-US" sz="2800" dirty="0"/>
              <a:t>Varying viewpoints are encouraged and expected. </a:t>
            </a:r>
          </a:p>
          <a:p>
            <a:r>
              <a:rPr lang="en-US" dirty="0"/>
              <a:t>Focus on systems/processes/plans – </a:t>
            </a:r>
            <a:r>
              <a:rPr lang="en-US" b="1" u="sng" dirty="0"/>
              <a:t>not</a:t>
            </a:r>
            <a:r>
              <a:rPr lang="en-US" dirty="0"/>
              <a:t> people.</a:t>
            </a:r>
          </a:p>
          <a:p>
            <a:r>
              <a:rPr lang="en-US" dirty="0"/>
              <a:t>Problems will not be solved as a result of this Hotwash; however, recommendations to improve systems/processes will be added to the parking lot.</a:t>
            </a:r>
          </a:p>
        </p:txBody>
      </p:sp>
    </p:spTree>
    <p:extLst>
      <p:ext uri="{BB962C8B-B14F-4D97-AF65-F5344CB8AC3E}">
        <p14:creationId xmlns:p14="http://schemas.microsoft.com/office/powerpoint/2010/main" val="41423649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1040"/>
            <a:ext cx="10515600" cy="5475923"/>
          </a:xfrm>
        </p:spPr>
        <p:txBody>
          <a:bodyPr>
            <a:normAutofit/>
          </a:bodyPr>
          <a:lstStyle/>
          <a:p>
            <a:r>
              <a:rPr lang="en-US" sz="6000" dirty="0"/>
              <a:t>What went well?</a:t>
            </a:r>
          </a:p>
          <a:p>
            <a:endParaRPr lang="en-US" sz="6000" dirty="0"/>
          </a:p>
          <a:p>
            <a:r>
              <a:rPr lang="en-US" sz="6000" dirty="0"/>
              <a:t>What strengths in your workplace’s emergency plans did this exercise identify?</a:t>
            </a:r>
          </a:p>
        </p:txBody>
      </p:sp>
    </p:spTree>
    <p:extLst>
      <p:ext uri="{BB962C8B-B14F-4D97-AF65-F5344CB8AC3E}">
        <p14:creationId xmlns:p14="http://schemas.microsoft.com/office/powerpoint/2010/main" val="1812024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3880"/>
            <a:ext cx="10515600" cy="5989320"/>
          </a:xfrm>
        </p:spPr>
        <p:txBody>
          <a:bodyPr>
            <a:normAutofit fontScale="85000" lnSpcReduction="10000"/>
          </a:bodyPr>
          <a:lstStyle/>
          <a:p>
            <a:r>
              <a:rPr lang="en-US" sz="6000" dirty="0"/>
              <a:t>What did not go according to plan?</a:t>
            </a:r>
          </a:p>
          <a:p>
            <a:endParaRPr lang="en-US" sz="6000" dirty="0"/>
          </a:p>
          <a:p>
            <a:r>
              <a:rPr lang="en-US" sz="6000" dirty="0"/>
              <a:t>What unanticipated issues arose during the exercise?</a:t>
            </a:r>
          </a:p>
          <a:p>
            <a:endParaRPr lang="en-US" sz="6000" dirty="0"/>
          </a:p>
          <a:p>
            <a:r>
              <a:rPr lang="en-US" sz="6000" dirty="0"/>
              <a:t>What weaknesses in your workplace’s emergency plans did this exercise expose?</a:t>
            </a:r>
          </a:p>
        </p:txBody>
      </p:sp>
    </p:spTree>
    <p:extLst>
      <p:ext uri="{BB962C8B-B14F-4D97-AF65-F5344CB8AC3E}">
        <p14:creationId xmlns:p14="http://schemas.microsoft.com/office/powerpoint/2010/main" val="5094009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1040"/>
            <a:ext cx="10515600" cy="5475923"/>
          </a:xfrm>
        </p:spPr>
        <p:txBody>
          <a:bodyPr>
            <a:normAutofit/>
          </a:bodyPr>
          <a:lstStyle/>
          <a:p>
            <a:r>
              <a:rPr lang="en-US" sz="6000" dirty="0"/>
              <a:t>What gaps were identified?</a:t>
            </a:r>
          </a:p>
          <a:p>
            <a:endParaRPr lang="en-US" sz="6000" dirty="0"/>
          </a:p>
          <a:p>
            <a:r>
              <a:rPr lang="en-US" sz="6000" dirty="0"/>
              <a:t>What are some high-priority issues that should be addressed?</a:t>
            </a:r>
          </a:p>
        </p:txBody>
      </p:sp>
    </p:spTree>
    <p:extLst>
      <p:ext uri="{BB962C8B-B14F-4D97-AF65-F5344CB8AC3E}">
        <p14:creationId xmlns:p14="http://schemas.microsoft.com/office/powerpoint/2010/main" val="3592563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1040"/>
            <a:ext cx="10515600" cy="5475923"/>
          </a:xfrm>
        </p:spPr>
        <p:txBody>
          <a:bodyPr>
            <a:normAutofit/>
          </a:bodyPr>
          <a:lstStyle/>
          <a:p>
            <a:r>
              <a:rPr lang="en-US" sz="6000" dirty="0"/>
              <a:t>What can be done better next time?</a:t>
            </a:r>
          </a:p>
          <a:p>
            <a:endParaRPr lang="en-US" sz="6000" dirty="0"/>
          </a:p>
          <a:p>
            <a:r>
              <a:rPr lang="en-US" sz="6000" dirty="0"/>
              <a:t>What are some new ideas and recommendations for improvement?</a:t>
            </a:r>
          </a:p>
        </p:txBody>
      </p:sp>
    </p:spTree>
    <p:extLst>
      <p:ext uri="{BB962C8B-B14F-4D97-AF65-F5344CB8AC3E}">
        <p14:creationId xmlns:p14="http://schemas.microsoft.com/office/powerpoint/2010/main" val="25209989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365125"/>
            <a:ext cx="10515600"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400" dirty="0"/>
              <a:t>Next Steps</a:t>
            </a:r>
          </a:p>
        </p:txBody>
      </p:sp>
      <p:sp>
        <p:nvSpPr>
          <p:cNvPr id="5"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Compile and organize notes and review participant feedback forms.</a:t>
            </a:r>
          </a:p>
          <a:p>
            <a:pPr marL="342900" indent="-342900" algn="l">
              <a:buFont typeface="Arial" panose="020B0604020202020204" pitchFamily="34" charset="0"/>
              <a:buChar char="•"/>
            </a:pPr>
            <a:r>
              <a:rPr lang="en-US" dirty="0"/>
              <a:t>Complete an after-action report (AAR) and improvement plan (IP). </a:t>
            </a:r>
          </a:p>
          <a:p>
            <a:pPr marL="342900" indent="-342900" algn="l">
              <a:buFont typeface="Arial" panose="020B0604020202020204" pitchFamily="34" charset="0"/>
              <a:buChar char="•"/>
            </a:pPr>
            <a:r>
              <a:rPr lang="en-US" dirty="0"/>
              <a:t>The AAR/IP will be sent to participants for review and finalization.</a:t>
            </a:r>
          </a:p>
          <a:p>
            <a:pPr marL="342900" indent="-342900" algn="l">
              <a:buFont typeface="Arial" panose="020B0604020202020204" pitchFamily="34" charset="0"/>
              <a:buChar char="•"/>
            </a:pPr>
            <a:r>
              <a:rPr lang="en-US" dirty="0"/>
              <a:t>The IP corrective action items will be tracked for completion and closeout.</a:t>
            </a:r>
            <a:endParaRPr lang="en-US" sz="2800" dirty="0"/>
          </a:p>
        </p:txBody>
      </p:sp>
    </p:spTree>
    <p:extLst>
      <p:ext uri="{BB962C8B-B14F-4D97-AF65-F5344CB8AC3E}">
        <p14:creationId xmlns:p14="http://schemas.microsoft.com/office/powerpoint/2010/main" val="18061934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7701" y="990600"/>
            <a:ext cx="8616598" cy="626300"/>
          </a:xfrm>
        </p:spPr>
        <p:txBody>
          <a:bodyPr>
            <a:noAutofit/>
          </a:bodyPr>
          <a:lstStyle/>
          <a:p>
            <a:pPr algn="ctr"/>
            <a:r>
              <a:rPr lang="en-US" dirty="0"/>
              <a:t>Questions and Closing Comments</a:t>
            </a:r>
          </a:p>
        </p:txBody>
      </p:sp>
      <p:pic>
        <p:nvPicPr>
          <p:cNvPr id="4" name="Graphic 3" descr="Questions">
            <a:extLst>
              <a:ext uri="{FF2B5EF4-FFF2-40B4-BE49-F238E27FC236}">
                <a16:creationId xmlns:a16="http://schemas.microsoft.com/office/drawing/2014/main" id="{C8335677-DF9B-4208-A7CA-C493629494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56367" y="2212200"/>
            <a:ext cx="2895600" cy="2895600"/>
          </a:xfrm>
          <a:prstGeom prst="rect">
            <a:avLst/>
          </a:prstGeom>
        </p:spPr>
      </p:pic>
      <p:pic>
        <p:nvPicPr>
          <p:cNvPr id="8" name="Graphic 7" descr="Customer review">
            <a:extLst>
              <a:ext uri="{FF2B5EF4-FFF2-40B4-BE49-F238E27FC236}">
                <a16:creationId xmlns:a16="http://schemas.microsoft.com/office/drawing/2014/main" id="{A19C2FC5-ADAF-4B8F-B17F-D18DB398F18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90033" y="2287200"/>
            <a:ext cx="2745600" cy="2745600"/>
          </a:xfrm>
          <a:prstGeom prst="rect">
            <a:avLst/>
          </a:prstGeom>
        </p:spPr>
      </p:pic>
    </p:spTree>
    <p:extLst>
      <p:ext uri="{BB962C8B-B14F-4D97-AF65-F5344CB8AC3E}">
        <p14:creationId xmlns:p14="http://schemas.microsoft.com/office/powerpoint/2010/main" val="426628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p:txBody>
          <a:bodyPr/>
          <a:lstStyle/>
          <a:p>
            <a:r>
              <a:rPr lang="en-US" dirty="0"/>
              <a:t>Sign-in Sheet</a:t>
            </a:r>
          </a:p>
          <a:p>
            <a:r>
              <a:rPr lang="en-US" dirty="0"/>
              <a:t>Breaks</a:t>
            </a:r>
          </a:p>
          <a:p>
            <a:r>
              <a:rPr lang="en-US" dirty="0"/>
              <a:t>Bathrooms</a:t>
            </a:r>
          </a:p>
          <a:p>
            <a:r>
              <a:rPr lang="en-US" dirty="0"/>
              <a:t>Exits</a:t>
            </a:r>
          </a:p>
          <a:p>
            <a:r>
              <a:rPr lang="en-US" dirty="0">
                <a:solidFill>
                  <a:srgbClr val="FF0000"/>
                </a:solidFill>
              </a:rPr>
              <a:t>Participant Feedback Forms</a:t>
            </a:r>
          </a:p>
        </p:txBody>
      </p:sp>
    </p:spTree>
    <p:extLst>
      <p:ext uri="{BB962C8B-B14F-4D97-AF65-F5344CB8AC3E}">
        <p14:creationId xmlns:p14="http://schemas.microsoft.com/office/powerpoint/2010/main" val="3421208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Schedule</a:t>
            </a:r>
          </a:p>
        </p:txBody>
      </p:sp>
      <p:sp>
        <p:nvSpPr>
          <p:cNvPr id="12" name="TextBox 11"/>
          <p:cNvSpPr txBox="1"/>
          <p:nvPr/>
        </p:nvSpPr>
        <p:spPr>
          <a:xfrm>
            <a:off x="2637182" y="6202016"/>
            <a:ext cx="6215270" cy="646331"/>
          </a:xfrm>
          <a:prstGeom prst="rect">
            <a:avLst/>
          </a:prstGeom>
          <a:noFill/>
        </p:spPr>
        <p:txBody>
          <a:bodyPr wrap="square" rtlCol="0">
            <a:spAutoFit/>
          </a:bodyPr>
          <a:lstStyle/>
          <a:p>
            <a:pPr algn="ctr"/>
            <a:r>
              <a:rPr lang="en-US" altLang="en-US" dirty="0">
                <a:solidFill>
                  <a:srgbClr val="FF0000"/>
                </a:solidFill>
              </a:rPr>
              <a:t>*</a:t>
            </a:r>
            <a:r>
              <a:rPr lang="en-US" altLang="en-US" dirty="0"/>
              <a:t> </a:t>
            </a:r>
            <a:r>
              <a:rPr lang="en-US" altLang="en-US" dirty="0">
                <a:solidFill>
                  <a:srgbClr val="FF0000"/>
                </a:solidFill>
              </a:rPr>
              <a:t>10 minute break included at the end of each modules</a:t>
            </a:r>
          </a:p>
          <a:p>
            <a:pPr algn="ct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77169750"/>
              </p:ext>
            </p:extLst>
          </p:nvPr>
        </p:nvGraphicFramePr>
        <p:xfrm>
          <a:off x="838200" y="1574575"/>
          <a:ext cx="10515600" cy="4347252"/>
        </p:xfrm>
        <a:graphic>
          <a:graphicData uri="http://schemas.openxmlformats.org/drawingml/2006/table">
            <a:tbl>
              <a:tblPr firstRow="1" bandRow="1">
                <a:tableStyleId>{9D7B26C5-4107-4FEC-AEDC-1716B250A1EF}</a:tableStyleId>
              </a:tblPr>
              <a:tblGrid>
                <a:gridCol w="1747974">
                  <a:extLst>
                    <a:ext uri="{9D8B030D-6E8A-4147-A177-3AD203B41FA5}">
                      <a16:colId xmlns:a16="http://schemas.microsoft.com/office/drawing/2014/main" val="20254786"/>
                    </a:ext>
                  </a:extLst>
                </a:gridCol>
                <a:gridCol w="8767626">
                  <a:extLst>
                    <a:ext uri="{9D8B030D-6E8A-4147-A177-3AD203B41FA5}">
                      <a16:colId xmlns:a16="http://schemas.microsoft.com/office/drawing/2014/main" val="3072670870"/>
                    </a:ext>
                  </a:extLst>
                </a:gridCol>
              </a:tblGrid>
              <a:tr h="483028">
                <a:tc>
                  <a:txBody>
                    <a:bodyPr/>
                    <a:lstStyle/>
                    <a:p>
                      <a:r>
                        <a:rPr lang="en-US" sz="2400" dirty="0"/>
                        <a:t>Time</a:t>
                      </a:r>
                    </a:p>
                  </a:txBody>
                  <a:tcPr/>
                </a:tc>
                <a:tc>
                  <a:txBody>
                    <a:bodyPr/>
                    <a:lstStyle/>
                    <a:p>
                      <a:r>
                        <a:rPr lang="en-US" sz="2400" dirty="0"/>
                        <a:t>Activity</a:t>
                      </a:r>
                    </a:p>
                  </a:txBody>
                  <a:tcPr/>
                </a:tc>
                <a:extLst>
                  <a:ext uri="{0D108BD9-81ED-4DB2-BD59-A6C34878D82A}">
                    <a16:rowId xmlns:a16="http://schemas.microsoft.com/office/drawing/2014/main" val="101255751"/>
                  </a:ext>
                </a:extLst>
              </a:tr>
              <a:tr h="483028">
                <a:tc>
                  <a:txBody>
                    <a:bodyPr/>
                    <a:lstStyle/>
                    <a:p>
                      <a:r>
                        <a:rPr lang="en-US" sz="2400" dirty="0">
                          <a:solidFill>
                            <a:srgbClr val="FF0000"/>
                          </a:solidFill>
                        </a:rPr>
                        <a:t>8:30 AM</a:t>
                      </a:r>
                    </a:p>
                  </a:txBody>
                  <a:tcPr/>
                </a:tc>
                <a:tc>
                  <a:txBody>
                    <a:bodyPr/>
                    <a:lstStyle/>
                    <a:p>
                      <a:r>
                        <a:rPr lang="en-US" sz="2400" dirty="0"/>
                        <a:t>Sign In/Registration</a:t>
                      </a:r>
                    </a:p>
                  </a:txBody>
                  <a:tcPr/>
                </a:tc>
                <a:extLst>
                  <a:ext uri="{0D108BD9-81ED-4DB2-BD59-A6C34878D82A}">
                    <a16:rowId xmlns:a16="http://schemas.microsoft.com/office/drawing/2014/main" val="3424126512"/>
                  </a:ext>
                </a:extLst>
              </a:tr>
              <a:tr h="483028">
                <a:tc>
                  <a:txBody>
                    <a:bodyPr/>
                    <a:lstStyle/>
                    <a:p>
                      <a:r>
                        <a:rPr lang="en-US" sz="2400" dirty="0">
                          <a:solidFill>
                            <a:srgbClr val="FF0000"/>
                          </a:solidFill>
                        </a:rPr>
                        <a:t>9:00 AM</a:t>
                      </a:r>
                    </a:p>
                  </a:txBody>
                  <a:tcPr/>
                </a:tc>
                <a:tc>
                  <a:txBody>
                    <a:bodyPr/>
                    <a:lstStyle/>
                    <a:p>
                      <a:r>
                        <a:rPr lang="en-US" sz="2400" dirty="0"/>
                        <a:t>Welcome and Introductions</a:t>
                      </a:r>
                    </a:p>
                  </a:txBody>
                  <a:tcPr/>
                </a:tc>
                <a:extLst>
                  <a:ext uri="{0D108BD9-81ED-4DB2-BD59-A6C34878D82A}">
                    <a16:rowId xmlns:a16="http://schemas.microsoft.com/office/drawing/2014/main" val="2190728003"/>
                  </a:ext>
                </a:extLst>
              </a:tr>
              <a:tr h="483028">
                <a:tc>
                  <a:txBody>
                    <a:bodyPr/>
                    <a:lstStyle/>
                    <a:p>
                      <a:r>
                        <a:rPr lang="en-US" sz="2400" dirty="0">
                          <a:solidFill>
                            <a:srgbClr val="FF0000"/>
                          </a:solidFill>
                        </a:rPr>
                        <a:t>9:15 AM</a:t>
                      </a:r>
                    </a:p>
                  </a:txBody>
                  <a:tcPr/>
                </a:tc>
                <a:tc>
                  <a:txBody>
                    <a:bodyPr/>
                    <a:lstStyle/>
                    <a:p>
                      <a:r>
                        <a:rPr lang="en-US" sz="2400" dirty="0"/>
                        <a:t>Exercise Briefing</a:t>
                      </a:r>
                    </a:p>
                  </a:txBody>
                  <a:tcPr/>
                </a:tc>
                <a:extLst>
                  <a:ext uri="{0D108BD9-81ED-4DB2-BD59-A6C34878D82A}">
                    <a16:rowId xmlns:a16="http://schemas.microsoft.com/office/drawing/2014/main" val="3361444130"/>
                  </a:ext>
                </a:extLst>
              </a:tr>
              <a:tr h="483028">
                <a:tc>
                  <a:txBody>
                    <a:bodyPr/>
                    <a:lstStyle/>
                    <a:p>
                      <a:r>
                        <a:rPr lang="en-US" sz="2400" dirty="0">
                          <a:solidFill>
                            <a:srgbClr val="FF0000"/>
                          </a:solidFill>
                        </a:rPr>
                        <a:t>10:00 AM*</a:t>
                      </a:r>
                    </a:p>
                  </a:txBody>
                  <a:tcPr/>
                </a:tc>
                <a:tc>
                  <a:txBody>
                    <a:bodyPr/>
                    <a:lstStyle/>
                    <a:p>
                      <a:r>
                        <a:rPr lang="en-US" sz="2400" dirty="0"/>
                        <a:t>Module</a:t>
                      </a:r>
                      <a:r>
                        <a:rPr lang="en-US" sz="2400" baseline="0" dirty="0"/>
                        <a:t> 1: </a:t>
                      </a:r>
                      <a:r>
                        <a:rPr lang="en-US" sz="2400" baseline="0" dirty="0">
                          <a:solidFill>
                            <a:srgbClr val="FF0000"/>
                          </a:solidFill>
                        </a:rPr>
                        <a:t>Thursday</a:t>
                      </a:r>
                      <a:endParaRPr lang="en-US" sz="2400" dirty="0">
                        <a:solidFill>
                          <a:srgbClr val="FF0000"/>
                        </a:solidFill>
                      </a:endParaRPr>
                    </a:p>
                  </a:txBody>
                  <a:tcPr/>
                </a:tc>
                <a:extLst>
                  <a:ext uri="{0D108BD9-81ED-4DB2-BD59-A6C34878D82A}">
                    <a16:rowId xmlns:a16="http://schemas.microsoft.com/office/drawing/2014/main" val="355587409"/>
                  </a:ext>
                </a:extLst>
              </a:tr>
              <a:tr h="483028">
                <a:tc>
                  <a:txBody>
                    <a:bodyPr/>
                    <a:lstStyle/>
                    <a:p>
                      <a:r>
                        <a:rPr lang="en-US" sz="2400" dirty="0">
                          <a:solidFill>
                            <a:srgbClr val="FF0000"/>
                          </a:solidFill>
                        </a:rPr>
                        <a:t>11:00 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Module</a:t>
                      </a:r>
                      <a:r>
                        <a:rPr lang="en-US" sz="2400" baseline="0" dirty="0"/>
                        <a:t> 2: </a:t>
                      </a:r>
                      <a:r>
                        <a:rPr lang="en-US" sz="2400" baseline="0" dirty="0">
                          <a:solidFill>
                            <a:srgbClr val="FF0000"/>
                          </a:solidFill>
                        </a:rPr>
                        <a:t>Friday</a:t>
                      </a:r>
                      <a:endParaRPr lang="en-US" sz="2400" dirty="0">
                        <a:solidFill>
                          <a:srgbClr val="FF0000"/>
                        </a:solidFill>
                      </a:endParaRPr>
                    </a:p>
                  </a:txBody>
                  <a:tcPr/>
                </a:tc>
                <a:extLst>
                  <a:ext uri="{0D108BD9-81ED-4DB2-BD59-A6C34878D82A}">
                    <a16:rowId xmlns:a16="http://schemas.microsoft.com/office/drawing/2014/main" val="2569124842"/>
                  </a:ext>
                </a:extLst>
              </a:tr>
              <a:tr h="483028">
                <a:tc>
                  <a:txBody>
                    <a:bodyPr/>
                    <a:lstStyle/>
                    <a:p>
                      <a:r>
                        <a:rPr lang="en-US" sz="2400" dirty="0">
                          <a:solidFill>
                            <a:srgbClr val="FF0000"/>
                          </a:solidFill>
                        </a:rPr>
                        <a:t>12:00 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Module</a:t>
                      </a:r>
                      <a:r>
                        <a:rPr lang="en-US" sz="2400" baseline="0" dirty="0"/>
                        <a:t> 3: </a:t>
                      </a:r>
                      <a:r>
                        <a:rPr lang="en-US" sz="2400" baseline="0" dirty="0">
                          <a:solidFill>
                            <a:srgbClr val="FF0000"/>
                          </a:solidFill>
                        </a:rPr>
                        <a:t>Wednesday</a:t>
                      </a:r>
                      <a:endParaRPr lang="en-US" sz="2400" dirty="0">
                        <a:solidFill>
                          <a:srgbClr val="FF0000"/>
                        </a:solidFill>
                      </a:endParaRPr>
                    </a:p>
                  </a:txBody>
                  <a:tcPr/>
                </a:tc>
                <a:extLst>
                  <a:ext uri="{0D108BD9-81ED-4DB2-BD59-A6C34878D82A}">
                    <a16:rowId xmlns:a16="http://schemas.microsoft.com/office/drawing/2014/main" val="3365404867"/>
                  </a:ext>
                </a:extLst>
              </a:tr>
              <a:tr h="483028">
                <a:tc>
                  <a:txBody>
                    <a:bodyPr/>
                    <a:lstStyle/>
                    <a:p>
                      <a:r>
                        <a:rPr lang="en-US" sz="2400" dirty="0">
                          <a:solidFill>
                            <a:srgbClr val="FF0000"/>
                          </a:solidFill>
                        </a:rPr>
                        <a:t>1:00 PM </a:t>
                      </a:r>
                    </a:p>
                  </a:txBody>
                  <a:tcPr/>
                </a:tc>
                <a:tc>
                  <a:txBody>
                    <a:bodyPr/>
                    <a:lstStyle/>
                    <a:p>
                      <a:r>
                        <a:rPr lang="en-US" sz="2400" dirty="0"/>
                        <a:t>Hotwash</a:t>
                      </a:r>
                    </a:p>
                  </a:txBody>
                  <a:tcPr/>
                </a:tc>
                <a:extLst>
                  <a:ext uri="{0D108BD9-81ED-4DB2-BD59-A6C34878D82A}">
                    <a16:rowId xmlns:a16="http://schemas.microsoft.com/office/drawing/2014/main" val="653259816"/>
                  </a:ext>
                </a:extLst>
              </a:tr>
              <a:tr h="483028">
                <a:tc>
                  <a:txBody>
                    <a:bodyPr/>
                    <a:lstStyle/>
                    <a:p>
                      <a:r>
                        <a:rPr lang="en-US" sz="2400" dirty="0">
                          <a:solidFill>
                            <a:srgbClr val="FF0000"/>
                          </a:solidFill>
                        </a:rPr>
                        <a:t>2:00 PM</a:t>
                      </a:r>
                    </a:p>
                  </a:txBody>
                  <a:tcPr/>
                </a:tc>
                <a:tc>
                  <a:txBody>
                    <a:bodyPr/>
                    <a:lstStyle/>
                    <a:p>
                      <a:r>
                        <a:rPr lang="en-US" sz="2400" dirty="0"/>
                        <a:t>End of Exercise</a:t>
                      </a:r>
                    </a:p>
                  </a:txBody>
                  <a:tcPr/>
                </a:tc>
                <a:extLst>
                  <a:ext uri="{0D108BD9-81ED-4DB2-BD59-A6C34878D82A}">
                    <a16:rowId xmlns:a16="http://schemas.microsoft.com/office/drawing/2014/main" val="3766734414"/>
                  </a:ext>
                </a:extLst>
              </a:tr>
            </a:tbl>
          </a:graphicData>
        </a:graphic>
      </p:graphicFrame>
    </p:spTree>
    <p:extLst>
      <p:ext uri="{BB962C8B-B14F-4D97-AF65-F5344CB8AC3E}">
        <p14:creationId xmlns:p14="http://schemas.microsoft.com/office/powerpoint/2010/main" val="55147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and Introductions</a:t>
            </a:r>
          </a:p>
        </p:txBody>
      </p:sp>
      <p:sp>
        <p:nvSpPr>
          <p:cNvPr id="3" name="Content Placeholder 2"/>
          <p:cNvSpPr>
            <a:spLocks noGrp="1"/>
          </p:cNvSpPr>
          <p:nvPr>
            <p:ph idx="1"/>
          </p:nvPr>
        </p:nvSpPr>
        <p:spPr/>
        <p:txBody>
          <a:bodyPr/>
          <a:lstStyle/>
          <a:p>
            <a:r>
              <a:rPr lang="en-US" dirty="0"/>
              <a:t>Name</a:t>
            </a:r>
          </a:p>
          <a:p>
            <a:r>
              <a:rPr lang="en-US" dirty="0"/>
              <a:t>Organization/Department</a:t>
            </a:r>
          </a:p>
          <a:p>
            <a:r>
              <a:rPr lang="en-US" dirty="0"/>
              <a:t>Role during the exercise</a:t>
            </a:r>
          </a:p>
          <a:p>
            <a:r>
              <a:rPr lang="en-US" dirty="0"/>
              <a:t>Expected take-away from the exercise</a:t>
            </a:r>
          </a:p>
        </p:txBody>
      </p:sp>
    </p:spTree>
    <p:extLst>
      <p:ext uri="{BB962C8B-B14F-4D97-AF65-F5344CB8AC3E}">
        <p14:creationId xmlns:p14="http://schemas.microsoft.com/office/powerpoint/2010/main" val="3488150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518603"/>
            <a:ext cx="9144000" cy="2387600"/>
          </a:xfrm>
        </p:spPr>
        <p:txBody>
          <a:bodyPr/>
          <a:lstStyle/>
          <a:p>
            <a:r>
              <a:rPr lang="en-US" dirty="0">
                <a:solidFill>
                  <a:srgbClr val="FF0000"/>
                </a:solidFill>
              </a:rPr>
              <a:t>Participant Rules &amp; Responsibilities</a:t>
            </a:r>
          </a:p>
        </p:txBody>
      </p:sp>
    </p:spTree>
    <p:extLst>
      <p:ext uri="{BB962C8B-B14F-4D97-AF65-F5344CB8AC3E}">
        <p14:creationId xmlns:p14="http://schemas.microsoft.com/office/powerpoint/2010/main" val="1887056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Ground Rules</a:t>
            </a:r>
          </a:p>
        </p:txBody>
      </p:sp>
      <p:sp>
        <p:nvSpPr>
          <p:cNvPr id="3" name="Content Placeholder 2"/>
          <p:cNvSpPr>
            <a:spLocks noGrp="1"/>
          </p:cNvSpPr>
          <p:nvPr>
            <p:ph idx="1"/>
          </p:nvPr>
        </p:nvSpPr>
        <p:spPr/>
        <p:txBody>
          <a:bodyPr/>
          <a:lstStyle/>
          <a:p>
            <a:pPr marL="514350" indent="-514350">
              <a:buFont typeface="+mj-lt"/>
              <a:buAutoNum type="arabicPeriod"/>
            </a:pPr>
            <a:r>
              <a:rPr lang="en-US" dirty="0"/>
              <a:t>Short discussion after each module. </a:t>
            </a:r>
          </a:p>
          <a:p>
            <a:pPr marL="514350" indent="-514350">
              <a:buFont typeface="+mj-lt"/>
              <a:buAutoNum type="arabicPeriod"/>
            </a:pPr>
            <a:r>
              <a:rPr lang="en-US" dirty="0"/>
              <a:t>No “right” answers - discuss all options. </a:t>
            </a:r>
          </a:p>
          <a:p>
            <a:pPr marL="514350" indent="-514350">
              <a:buFont typeface="+mj-lt"/>
              <a:buAutoNum type="arabicPeriod"/>
            </a:pPr>
            <a:r>
              <a:rPr lang="en-US" dirty="0"/>
              <a:t>Test the plan. </a:t>
            </a:r>
          </a:p>
          <a:p>
            <a:pPr marL="514350" indent="-514350">
              <a:buFont typeface="+mj-lt"/>
              <a:buAutoNum type="arabicPeriod"/>
            </a:pPr>
            <a:r>
              <a:rPr lang="en-US" dirty="0"/>
              <a:t>Accept the artificialities of the scenario. </a:t>
            </a:r>
          </a:p>
          <a:p>
            <a:pPr marL="514350" indent="-514350">
              <a:buFont typeface="+mj-lt"/>
              <a:buAutoNum type="arabicPeriod"/>
            </a:pPr>
            <a:r>
              <a:rPr lang="en-US" dirty="0"/>
              <a:t>Make notes on your responses. </a:t>
            </a:r>
          </a:p>
          <a:p>
            <a:endParaRPr lang="en-US" dirty="0"/>
          </a:p>
        </p:txBody>
      </p:sp>
    </p:spTree>
    <p:extLst>
      <p:ext uri="{BB962C8B-B14F-4D97-AF65-F5344CB8AC3E}">
        <p14:creationId xmlns:p14="http://schemas.microsoft.com/office/powerpoint/2010/main" val="37881282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5707</TotalTime>
  <Words>3158</Words>
  <Application>Microsoft Office PowerPoint</Application>
  <PresentationFormat>Widescreen</PresentationFormat>
  <Paragraphs>290</Paragraphs>
  <Slides>48</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How to use the Tabletop Exercise PowerPoint Template</vt:lpstr>
      <vt:lpstr>Scenario Tabletop Exercise Templates</vt:lpstr>
      <vt:lpstr>Template Begins</vt:lpstr>
      <vt:lpstr>Flood Scenario</vt:lpstr>
      <vt:lpstr>Administration</vt:lpstr>
      <vt:lpstr>Exercise Schedule</vt:lpstr>
      <vt:lpstr>Welcome and Introductions</vt:lpstr>
      <vt:lpstr>Participant Rules &amp; Responsibilities</vt:lpstr>
      <vt:lpstr>Ground Rules</vt:lpstr>
      <vt:lpstr>Participants</vt:lpstr>
      <vt:lpstr>Goals &amp; Objectives</vt:lpstr>
      <vt:lpstr>Purpose</vt:lpstr>
      <vt:lpstr>Target Capabilities</vt:lpstr>
      <vt:lpstr>Exercise Objectives</vt:lpstr>
      <vt:lpstr>How to Create SMART Objectives</vt:lpstr>
      <vt:lpstr>Generic Exercise Objectives</vt:lpstr>
      <vt:lpstr>Basic Scenario</vt:lpstr>
      <vt:lpstr>Exercise Scenario  -- Tuesday, 10:00 AM</vt:lpstr>
      <vt:lpstr>Key Themes</vt:lpstr>
      <vt:lpstr>Exercise Begins</vt:lpstr>
      <vt:lpstr>Module 1</vt:lpstr>
      <vt:lpstr>Scenario Update  -- Thursday, 12:00 PM</vt:lpstr>
      <vt:lpstr>Key Themes</vt:lpstr>
      <vt:lpstr>Discussion Questions</vt:lpstr>
      <vt:lpstr>Discussion Questions</vt:lpstr>
      <vt:lpstr>Discussion Questions</vt:lpstr>
      <vt:lpstr>Discussion Questions</vt:lpstr>
      <vt:lpstr>Module 2</vt:lpstr>
      <vt:lpstr>Scenario Update  -- Friday, 11:00 AM</vt:lpstr>
      <vt:lpstr>Key Themes</vt:lpstr>
      <vt:lpstr>Discussion Questions</vt:lpstr>
      <vt:lpstr>Discussion Questions</vt:lpstr>
      <vt:lpstr>Discussion Questions</vt:lpstr>
      <vt:lpstr>Discussion Questions</vt:lpstr>
      <vt:lpstr>Module 3</vt:lpstr>
      <vt:lpstr>Scenario Update  -- Wednesday, 4:00 PM</vt:lpstr>
      <vt:lpstr>Key Themes</vt:lpstr>
      <vt:lpstr>Discussion Questions</vt:lpstr>
      <vt:lpstr>Discussion Questions</vt:lpstr>
      <vt:lpstr>Discussion Questions</vt:lpstr>
      <vt:lpstr>Hotwash</vt:lpstr>
      <vt:lpstr>Overview of the Hotwash Process</vt:lpstr>
      <vt:lpstr>PowerPoint Presentation</vt:lpstr>
      <vt:lpstr>PowerPoint Presentation</vt:lpstr>
      <vt:lpstr>PowerPoint Presentation</vt:lpstr>
      <vt:lpstr>PowerPoint Presentation</vt:lpstr>
      <vt:lpstr>PowerPoint Presentation</vt:lpstr>
      <vt:lpstr>Questions and Closing Comments</vt:lpstr>
    </vt:vector>
  </TitlesOfParts>
  <Company>Ohio Department of Public Safety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Name</dc:title>
  <dc:creator>Katherine J. Collins</dc:creator>
  <cp:lastModifiedBy>Niece, Kyle</cp:lastModifiedBy>
  <cp:revision>49</cp:revision>
  <dcterms:created xsi:type="dcterms:W3CDTF">2021-07-07T19:13:22Z</dcterms:created>
  <dcterms:modified xsi:type="dcterms:W3CDTF">2022-06-13T15:27:51Z</dcterms:modified>
</cp:coreProperties>
</file>