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63" r:id="rId5"/>
    <p:sldId id="527" r:id="rId6"/>
    <p:sldId id="525" r:id="rId7"/>
    <p:sldId id="533" r:id="rId8"/>
    <p:sldId id="521" r:id="rId9"/>
    <p:sldId id="522" r:id="rId10"/>
    <p:sldId id="264" r:id="rId11"/>
    <p:sldId id="531" r:id="rId12"/>
    <p:sldId id="532" r:id="rId13"/>
    <p:sldId id="259" r:id="rId14"/>
    <p:sldId id="512" r:id="rId15"/>
    <p:sldId id="520" r:id="rId16"/>
    <p:sldId id="529" r:id="rId17"/>
    <p:sldId id="530" r:id="rId1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6.png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6.png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D9624-1558-F641-A9E7-DE817A448629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DC79B75C-D4CC-E04D-83F7-0D838C33B1A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900" b="1" dirty="0"/>
            <a:t>Low</a:t>
          </a:r>
        </a:p>
      </dgm:t>
    </dgm:pt>
    <dgm:pt modelId="{D09AA3D7-7FA6-3344-BED6-E6B38D6965F1}" type="parTrans" cxnId="{F8996651-729D-DD4B-BCDD-21E3864A90B9}">
      <dgm:prSet/>
      <dgm:spPr/>
      <dgm:t>
        <a:bodyPr/>
        <a:lstStyle/>
        <a:p>
          <a:endParaRPr lang="en-US" b="1"/>
        </a:p>
      </dgm:t>
    </dgm:pt>
    <dgm:pt modelId="{10B881B1-2E0F-9D47-8942-FA4386DE87D3}" type="sibTrans" cxnId="{F8996651-729D-DD4B-BCDD-21E3864A90B9}">
      <dgm:prSet/>
      <dgm:spPr/>
      <dgm:t>
        <a:bodyPr/>
        <a:lstStyle/>
        <a:p>
          <a:endParaRPr lang="en-US" b="1"/>
        </a:p>
      </dgm:t>
    </dgm:pt>
    <dgm:pt modelId="{E99341CE-7C6B-3E4D-83AF-B69AC081D13A}" type="pres">
      <dgm:prSet presAssocID="{5C5D9624-1558-F641-A9E7-DE817A448629}" presName="Name0" presStyleCnt="0">
        <dgm:presLayoutVars>
          <dgm:dir/>
          <dgm:resizeHandles val="exact"/>
        </dgm:presLayoutVars>
      </dgm:prSet>
      <dgm:spPr/>
    </dgm:pt>
    <dgm:pt modelId="{E1480DC3-0BB5-614B-9993-F259FBD995CF}" type="pres">
      <dgm:prSet presAssocID="{DC79B75C-D4CC-E04D-83F7-0D838C33B1A0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96651-729D-DD4B-BCDD-21E3864A90B9}" srcId="{5C5D9624-1558-F641-A9E7-DE817A448629}" destId="{DC79B75C-D4CC-E04D-83F7-0D838C33B1A0}" srcOrd="0" destOrd="0" parTransId="{D09AA3D7-7FA6-3344-BED6-E6B38D6965F1}" sibTransId="{10B881B1-2E0F-9D47-8942-FA4386DE87D3}"/>
    <dgm:cxn modelId="{33372ED8-BA8E-ED48-AE1C-E8F97284E53D}" type="presOf" srcId="{5C5D9624-1558-F641-A9E7-DE817A448629}" destId="{E99341CE-7C6B-3E4D-83AF-B69AC081D13A}" srcOrd="0" destOrd="0" presId="urn:microsoft.com/office/officeart/2005/8/layout/hChevron3"/>
    <dgm:cxn modelId="{F1D9CFB4-BF37-3141-8301-22DF520C1C72}" type="presOf" srcId="{DC79B75C-D4CC-E04D-83F7-0D838C33B1A0}" destId="{E1480DC3-0BB5-614B-9993-F259FBD995CF}" srcOrd="0" destOrd="0" presId="urn:microsoft.com/office/officeart/2005/8/layout/hChevron3"/>
    <dgm:cxn modelId="{A2B0FEC8-0E1B-8749-BB30-DED2EC3C7750}" type="presParOf" srcId="{E99341CE-7C6B-3E4D-83AF-B69AC081D13A}" destId="{E1480DC3-0BB5-614B-9993-F259FBD995C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D9624-1558-F641-A9E7-DE817A448629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D0C6BE7A-0807-284E-8B83-687A3DB980F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900" b="1" dirty="0"/>
            <a:t>High</a:t>
          </a:r>
        </a:p>
      </dgm:t>
    </dgm:pt>
    <dgm:pt modelId="{4964A92F-B63A-2B47-BF01-728FFE7CE354}" type="sibTrans" cxnId="{2030D7EF-536E-B848-87C7-BB37D7EF392F}">
      <dgm:prSet/>
      <dgm:spPr/>
      <dgm:t>
        <a:bodyPr/>
        <a:lstStyle/>
        <a:p>
          <a:endParaRPr lang="en-US" b="1"/>
        </a:p>
      </dgm:t>
    </dgm:pt>
    <dgm:pt modelId="{582A28FA-D164-464A-B545-C60EC14E0542}" type="parTrans" cxnId="{2030D7EF-536E-B848-87C7-BB37D7EF392F}">
      <dgm:prSet/>
      <dgm:spPr/>
      <dgm:t>
        <a:bodyPr/>
        <a:lstStyle/>
        <a:p>
          <a:endParaRPr lang="en-US" b="1"/>
        </a:p>
      </dgm:t>
    </dgm:pt>
    <dgm:pt modelId="{AFAF9F09-C1D9-B346-ABF2-F774D87B3ED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b="1" dirty="0"/>
        </a:p>
      </dgm:t>
    </dgm:pt>
    <dgm:pt modelId="{D8A85F7C-EA0D-5642-81A0-BFBCE56E99CD}" type="sibTrans" cxnId="{26A209EA-CDE6-5448-AA1E-4BFEF4D0C4ED}">
      <dgm:prSet/>
      <dgm:spPr/>
      <dgm:t>
        <a:bodyPr/>
        <a:lstStyle/>
        <a:p>
          <a:endParaRPr lang="en-US" b="1"/>
        </a:p>
      </dgm:t>
    </dgm:pt>
    <dgm:pt modelId="{B414B383-554D-F944-A028-974B2EE1EB7A}" type="parTrans" cxnId="{26A209EA-CDE6-5448-AA1E-4BFEF4D0C4ED}">
      <dgm:prSet/>
      <dgm:spPr/>
      <dgm:t>
        <a:bodyPr/>
        <a:lstStyle/>
        <a:p>
          <a:endParaRPr lang="en-US" b="1"/>
        </a:p>
      </dgm:t>
    </dgm:pt>
    <dgm:pt modelId="{DC79B75C-D4CC-E04D-83F7-0D838C33B1A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900" b="1" dirty="0"/>
        </a:p>
      </dgm:t>
    </dgm:pt>
    <dgm:pt modelId="{10B881B1-2E0F-9D47-8942-FA4386DE87D3}" type="sibTrans" cxnId="{F8996651-729D-DD4B-BCDD-21E3864A90B9}">
      <dgm:prSet/>
      <dgm:spPr/>
      <dgm:t>
        <a:bodyPr/>
        <a:lstStyle/>
        <a:p>
          <a:endParaRPr lang="en-US" b="1"/>
        </a:p>
      </dgm:t>
    </dgm:pt>
    <dgm:pt modelId="{D09AA3D7-7FA6-3344-BED6-E6B38D6965F1}" type="parTrans" cxnId="{F8996651-729D-DD4B-BCDD-21E3864A90B9}">
      <dgm:prSet/>
      <dgm:spPr/>
      <dgm:t>
        <a:bodyPr/>
        <a:lstStyle/>
        <a:p>
          <a:endParaRPr lang="en-US" b="1"/>
        </a:p>
      </dgm:t>
    </dgm:pt>
    <dgm:pt modelId="{E99341CE-7C6B-3E4D-83AF-B69AC081D13A}" type="pres">
      <dgm:prSet presAssocID="{5C5D9624-1558-F641-A9E7-DE817A448629}" presName="Name0" presStyleCnt="0">
        <dgm:presLayoutVars>
          <dgm:dir/>
          <dgm:resizeHandles val="exact"/>
        </dgm:presLayoutVars>
      </dgm:prSet>
      <dgm:spPr/>
    </dgm:pt>
    <dgm:pt modelId="{E1480DC3-0BB5-614B-9993-F259FBD995CF}" type="pres">
      <dgm:prSet presAssocID="{DC79B75C-D4CC-E04D-83F7-0D838C33B1A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4AD7E-9725-B04B-AEF7-CF0DD994B1AE}" type="pres">
      <dgm:prSet presAssocID="{10B881B1-2E0F-9D47-8942-FA4386DE87D3}" presName="parSpace" presStyleCnt="0"/>
      <dgm:spPr/>
    </dgm:pt>
    <dgm:pt modelId="{9CE0B11B-0BDD-CB46-9303-A64D9B033580}" type="pres">
      <dgm:prSet presAssocID="{AFAF9F09-C1D9-B346-ABF2-F774D87B3ED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5E37C-869B-224B-BF5E-4B5490E1B9ED}" type="pres">
      <dgm:prSet presAssocID="{D8A85F7C-EA0D-5642-81A0-BFBCE56E99CD}" presName="parSpace" presStyleCnt="0"/>
      <dgm:spPr/>
    </dgm:pt>
    <dgm:pt modelId="{B700C938-4F2B-B94B-A892-8FED4B31A90B}" type="pres">
      <dgm:prSet presAssocID="{D0C6BE7A-0807-284E-8B83-687A3DB980F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372ED8-BA8E-ED48-AE1C-E8F97284E53D}" type="presOf" srcId="{5C5D9624-1558-F641-A9E7-DE817A448629}" destId="{E99341CE-7C6B-3E4D-83AF-B69AC081D13A}" srcOrd="0" destOrd="0" presId="urn:microsoft.com/office/officeart/2005/8/layout/hChevron3"/>
    <dgm:cxn modelId="{F8996651-729D-DD4B-BCDD-21E3864A90B9}" srcId="{5C5D9624-1558-F641-A9E7-DE817A448629}" destId="{DC79B75C-D4CC-E04D-83F7-0D838C33B1A0}" srcOrd="0" destOrd="0" parTransId="{D09AA3D7-7FA6-3344-BED6-E6B38D6965F1}" sibTransId="{10B881B1-2E0F-9D47-8942-FA4386DE87D3}"/>
    <dgm:cxn modelId="{26A209EA-CDE6-5448-AA1E-4BFEF4D0C4ED}" srcId="{5C5D9624-1558-F641-A9E7-DE817A448629}" destId="{AFAF9F09-C1D9-B346-ABF2-F774D87B3ED0}" srcOrd="1" destOrd="0" parTransId="{B414B383-554D-F944-A028-974B2EE1EB7A}" sibTransId="{D8A85F7C-EA0D-5642-81A0-BFBCE56E99CD}"/>
    <dgm:cxn modelId="{2030D7EF-536E-B848-87C7-BB37D7EF392F}" srcId="{5C5D9624-1558-F641-A9E7-DE817A448629}" destId="{D0C6BE7A-0807-284E-8B83-687A3DB980F3}" srcOrd="2" destOrd="0" parTransId="{582A28FA-D164-464A-B545-C60EC14E0542}" sibTransId="{4964A92F-B63A-2B47-BF01-728FFE7CE354}"/>
    <dgm:cxn modelId="{8049A48D-0846-4445-A306-EA7E5389A55E}" type="presOf" srcId="{AFAF9F09-C1D9-B346-ABF2-F774D87B3ED0}" destId="{9CE0B11B-0BDD-CB46-9303-A64D9B033580}" srcOrd="0" destOrd="0" presId="urn:microsoft.com/office/officeart/2005/8/layout/hChevron3"/>
    <dgm:cxn modelId="{F1D9CFB4-BF37-3141-8301-22DF520C1C72}" type="presOf" srcId="{DC79B75C-D4CC-E04D-83F7-0D838C33B1A0}" destId="{E1480DC3-0BB5-614B-9993-F259FBD995CF}" srcOrd="0" destOrd="0" presId="urn:microsoft.com/office/officeart/2005/8/layout/hChevron3"/>
    <dgm:cxn modelId="{2AEC6910-9C08-D249-BAE6-E1C54777E118}" type="presOf" srcId="{D0C6BE7A-0807-284E-8B83-687A3DB980F3}" destId="{B700C938-4F2B-B94B-A892-8FED4B31A90B}" srcOrd="0" destOrd="0" presId="urn:microsoft.com/office/officeart/2005/8/layout/hChevron3"/>
    <dgm:cxn modelId="{A2B0FEC8-0E1B-8749-BB30-DED2EC3C7750}" type="presParOf" srcId="{E99341CE-7C6B-3E4D-83AF-B69AC081D13A}" destId="{E1480DC3-0BB5-614B-9993-F259FBD995CF}" srcOrd="0" destOrd="0" presId="urn:microsoft.com/office/officeart/2005/8/layout/hChevron3"/>
    <dgm:cxn modelId="{28013929-19D9-9A46-8B49-D428E9A689AB}" type="presParOf" srcId="{E99341CE-7C6B-3E4D-83AF-B69AC081D13A}" destId="{E3C4AD7E-9725-B04B-AEF7-CF0DD994B1AE}" srcOrd="1" destOrd="0" presId="urn:microsoft.com/office/officeart/2005/8/layout/hChevron3"/>
    <dgm:cxn modelId="{54071ACF-E94E-9440-808F-38AAEC48BB86}" type="presParOf" srcId="{E99341CE-7C6B-3E4D-83AF-B69AC081D13A}" destId="{9CE0B11B-0BDD-CB46-9303-A64D9B033580}" srcOrd="2" destOrd="0" presId="urn:microsoft.com/office/officeart/2005/8/layout/hChevron3"/>
    <dgm:cxn modelId="{1D408FDB-E97B-F243-A531-0CE296DDBBD4}" type="presParOf" srcId="{E99341CE-7C6B-3E4D-83AF-B69AC081D13A}" destId="{58C5E37C-869B-224B-BF5E-4B5490E1B9ED}" srcOrd="3" destOrd="0" presId="urn:microsoft.com/office/officeart/2005/8/layout/hChevron3"/>
    <dgm:cxn modelId="{12DA73A2-536E-854E-8A15-998AD47B9227}" type="presParOf" srcId="{E99341CE-7C6B-3E4D-83AF-B69AC081D13A}" destId="{B700C938-4F2B-B94B-A892-8FED4B31A90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D9624-1558-F641-A9E7-DE817A448629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D0C6BE7A-0807-284E-8B83-687A3DB980F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900" b="1" dirty="0"/>
            <a:t>Many</a:t>
          </a:r>
        </a:p>
      </dgm:t>
    </dgm:pt>
    <dgm:pt modelId="{4964A92F-B63A-2B47-BF01-728FFE7CE354}" type="sibTrans" cxnId="{2030D7EF-536E-B848-87C7-BB37D7EF392F}">
      <dgm:prSet/>
      <dgm:spPr/>
      <dgm:t>
        <a:bodyPr/>
        <a:lstStyle/>
        <a:p>
          <a:endParaRPr lang="en-US" b="1"/>
        </a:p>
      </dgm:t>
    </dgm:pt>
    <dgm:pt modelId="{582A28FA-D164-464A-B545-C60EC14E0542}" type="parTrans" cxnId="{2030D7EF-536E-B848-87C7-BB37D7EF392F}">
      <dgm:prSet/>
      <dgm:spPr/>
      <dgm:t>
        <a:bodyPr/>
        <a:lstStyle/>
        <a:p>
          <a:endParaRPr lang="en-US" b="1"/>
        </a:p>
      </dgm:t>
    </dgm:pt>
    <dgm:pt modelId="{AFAF9F09-C1D9-B346-ABF2-F774D87B3ED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b="1" dirty="0"/>
        </a:p>
      </dgm:t>
    </dgm:pt>
    <dgm:pt modelId="{D8A85F7C-EA0D-5642-81A0-BFBCE56E99CD}" type="sibTrans" cxnId="{26A209EA-CDE6-5448-AA1E-4BFEF4D0C4ED}">
      <dgm:prSet/>
      <dgm:spPr/>
      <dgm:t>
        <a:bodyPr/>
        <a:lstStyle/>
        <a:p>
          <a:endParaRPr lang="en-US" b="1"/>
        </a:p>
      </dgm:t>
    </dgm:pt>
    <dgm:pt modelId="{B414B383-554D-F944-A028-974B2EE1EB7A}" type="parTrans" cxnId="{26A209EA-CDE6-5448-AA1E-4BFEF4D0C4ED}">
      <dgm:prSet/>
      <dgm:spPr/>
      <dgm:t>
        <a:bodyPr/>
        <a:lstStyle/>
        <a:p>
          <a:endParaRPr lang="en-US" b="1"/>
        </a:p>
      </dgm:t>
    </dgm:pt>
    <dgm:pt modelId="{DC79B75C-D4CC-E04D-83F7-0D838C33B1A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900" b="1" dirty="0"/>
        </a:p>
      </dgm:t>
    </dgm:pt>
    <dgm:pt modelId="{10B881B1-2E0F-9D47-8942-FA4386DE87D3}" type="sibTrans" cxnId="{F8996651-729D-DD4B-BCDD-21E3864A90B9}">
      <dgm:prSet/>
      <dgm:spPr/>
      <dgm:t>
        <a:bodyPr/>
        <a:lstStyle/>
        <a:p>
          <a:endParaRPr lang="en-US" b="1"/>
        </a:p>
      </dgm:t>
    </dgm:pt>
    <dgm:pt modelId="{D09AA3D7-7FA6-3344-BED6-E6B38D6965F1}" type="parTrans" cxnId="{F8996651-729D-DD4B-BCDD-21E3864A90B9}">
      <dgm:prSet/>
      <dgm:spPr/>
      <dgm:t>
        <a:bodyPr/>
        <a:lstStyle/>
        <a:p>
          <a:endParaRPr lang="en-US" b="1"/>
        </a:p>
      </dgm:t>
    </dgm:pt>
    <dgm:pt modelId="{E99341CE-7C6B-3E4D-83AF-B69AC081D13A}" type="pres">
      <dgm:prSet presAssocID="{5C5D9624-1558-F641-A9E7-DE817A448629}" presName="Name0" presStyleCnt="0">
        <dgm:presLayoutVars>
          <dgm:dir/>
          <dgm:resizeHandles val="exact"/>
        </dgm:presLayoutVars>
      </dgm:prSet>
      <dgm:spPr/>
    </dgm:pt>
    <dgm:pt modelId="{E1480DC3-0BB5-614B-9993-F259FBD995CF}" type="pres">
      <dgm:prSet presAssocID="{DC79B75C-D4CC-E04D-83F7-0D838C33B1A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4AD7E-9725-B04B-AEF7-CF0DD994B1AE}" type="pres">
      <dgm:prSet presAssocID="{10B881B1-2E0F-9D47-8942-FA4386DE87D3}" presName="parSpace" presStyleCnt="0"/>
      <dgm:spPr/>
    </dgm:pt>
    <dgm:pt modelId="{9CE0B11B-0BDD-CB46-9303-A64D9B033580}" type="pres">
      <dgm:prSet presAssocID="{AFAF9F09-C1D9-B346-ABF2-F774D87B3ED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5E37C-869B-224B-BF5E-4B5490E1B9ED}" type="pres">
      <dgm:prSet presAssocID="{D8A85F7C-EA0D-5642-81A0-BFBCE56E99CD}" presName="parSpace" presStyleCnt="0"/>
      <dgm:spPr/>
    </dgm:pt>
    <dgm:pt modelId="{B700C938-4F2B-B94B-A892-8FED4B31A90B}" type="pres">
      <dgm:prSet presAssocID="{D0C6BE7A-0807-284E-8B83-687A3DB980F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372ED8-BA8E-ED48-AE1C-E8F97284E53D}" type="presOf" srcId="{5C5D9624-1558-F641-A9E7-DE817A448629}" destId="{E99341CE-7C6B-3E4D-83AF-B69AC081D13A}" srcOrd="0" destOrd="0" presId="urn:microsoft.com/office/officeart/2005/8/layout/hChevron3"/>
    <dgm:cxn modelId="{F8996651-729D-DD4B-BCDD-21E3864A90B9}" srcId="{5C5D9624-1558-F641-A9E7-DE817A448629}" destId="{DC79B75C-D4CC-E04D-83F7-0D838C33B1A0}" srcOrd="0" destOrd="0" parTransId="{D09AA3D7-7FA6-3344-BED6-E6B38D6965F1}" sibTransId="{10B881B1-2E0F-9D47-8942-FA4386DE87D3}"/>
    <dgm:cxn modelId="{26A209EA-CDE6-5448-AA1E-4BFEF4D0C4ED}" srcId="{5C5D9624-1558-F641-A9E7-DE817A448629}" destId="{AFAF9F09-C1D9-B346-ABF2-F774D87B3ED0}" srcOrd="1" destOrd="0" parTransId="{B414B383-554D-F944-A028-974B2EE1EB7A}" sibTransId="{D8A85F7C-EA0D-5642-81A0-BFBCE56E99CD}"/>
    <dgm:cxn modelId="{2030D7EF-536E-B848-87C7-BB37D7EF392F}" srcId="{5C5D9624-1558-F641-A9E7-DE817A448629}" destId="{D0C6BE7A-0807-284E-8B83-687A3DB980F3}" srcOrd="2" destOrd="0" parTransId="{582A28FA-D164-464A-B545-C60EC14E0542}" sibTransId="{4964A92F-B63A-2B47-BF01-728FFE7CE354}"/>
    <dgm:cxn modelId="{8049A48D-0846-4445-A306-EA7E5389A55E}" type="presOf" srcId="{AFAF9F09-C1D9-B346-ABF2-F774D87B3ED0}" destId="{9CE0B11B-0BDD-CB46-9303-A64D9B033580}" srcOrd="0" destOrd="0" presId="urn:microsoft.com/office/officeart/2005/8/layout/hChevron3"/>
    <dgm:cxn modelId="{F1D9CFB4-BF37-3141-8301-22DF520C1C72}" type="presOf" srcId="{DC79B75C-D4CC-E04D-83F7-0D838C33B1A0}" destId="{E1480DC3-0BB5-614B-9993-F259FBD995CF}" srcOrd="0" destOrd="0" presId="urn:microsoft.com/office/officeart/2005/8/layout/hChevron3"/>
    <dgm:cxn modelId="{2AEC6910-9C08-D249-BAE6-E1C54777E118}" type="presOf" srcId="{D0C6BE7A-0807-284E-8B83-687A3DB980F3}" destId="{B700C938-4F2B-B94B-A892-8FED4B31A90B}" srcOrd="0" destOrd="0" presId="urn:microsoft.com/office/officeart/2005/8/layout/hChevron3"/>
    <dgm:cxn modelId="{A2B0FEC8-0E1B-8749-BB30-DED2EC3C7750}" type="presParOf" srcId="{E99341CE-7C6B-3E4D-83AF-B69AC081D13A}" destId="{E1480DC3-0BB5-614B-9993-F259FBD995CF}" srcOrd="0" destOrd="0" presId="urn:microsoft.com/office/officeart/2005/8/layout/hChevron3"/>
    <dgm:cxn modelId="{28013929-19D9-9A46-8B49-D428E9A689AB}" type="presParOf" srcId="{E99341CE-7C6B-3E4D-83AF-B69AC081D13A}" destId="{E3C4AD7E-9725-B04B-AEF7-CF0DD994B1AE}" srcOrd="1" destOrd="0" presId="urn:microsoft.com/office/officeart/2005/8/layout/hChevron3"/>
    <dgm:cxn modelId="{54071ACF-E94E-9440-808F-38AAEC48BB86}" type="presParOf" srcId="{E99341CE-7C6B-3E4D-83AF-B69AC081D13A}" destId="{9CE0B11B-0BDD-CB46-9303-A64D9B033580}" srcOrd="2" destOrd="0" presId="urn:microsoft.com/office/officeart/2005/8/layout/hChevron3"/>
    <dgm:cxn modelId="{1D408FDB-E97B-F243-A531-0CE296DDBBD4}" type="presParOf" srcId="{E99341CE-7C6B-3E4D-83AF-B69AC081D13A}" destId="{58C5E37C-869B-224B-BF5E-4B5490E1B9ED}" srcOrd="3" destOrd="0" presId="urn:microsoft.com/office/officeart/2005/8/layout/hChevron3"/>
    <dgm:cxn modelId="{12DA73A2-536E-854E-8A15-998AD47B9227}" type="presParOf" srcId="{E99341CE-7C6B-3E4D-83AF-B69AC081D13A}" destId="{B700C938-4F2B-B94B-A892-8FED4B31A90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5D9624-1558-F641-A9E7-DE817A448629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DC79B75C-D4CC-E04D-83F7-0D838C33B1A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900" b="1" dirty="0"/>
        </a:p>
      </dgm:t>
    </dgm:pt>
    <dgm:pt modelId="{D09AA3D7-7FA6-3344-BED6-E6B38D6965F1}" type="parTrans" cxnId="{F8996651-729D-DD4B-BCDD-21E3864A90B9}">
      <dgm:prSet/>
      <dgm:spPr/>
      <dgm:t>
        <a:bodyPr/>
        <a:lstStyle/>
        <a:p>
          <a:endParaRPr lang="en-US" b="1"/>
        </a:p>
      </dgm:t>
    </dgm:pt>
    <dgm:pt modelId="{10B881B1-2E0F-9D47-8942-FA4386DE87D3}" type="sibTrans" cxnId="{F8996651-729D-DD4B-BCDD-21E3864A90B9}">
      <dgm:prSet/>
      <dgm:spPr/>
      <dgm:t>
        <a:bodyPr/>
        <a:lstStyle/>
        <a:p>
          <a:endParaRPr lang="en-US" b="1"/>
        </a:p>
      </dgm:t>
    </dgm:pt>
    <dgm:pt modelId="{AFAF9F09-C1D9-B346-ABF2-F774D87B3ED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Medium</a:t>
          </a:r>
        </a:p>
      </dgm:t>
    </dgm:pt>
    <dgm:pt modelId="{B414B383-554D-F944-A028-974B2EE1EB7A}" type="parTrans" cxnId="{26A209EA-CDE6-5448-AA1E-4BFEF4D0C4ED}">
      <dgm:prSet/>
      <dgm:spPr/>
      <dgm:t>
        <a:bodyPr/>
        <a:lstStyle/>
        <a:p>
          <a:endParaRPr lang="en-US" b="1"/>
        </a:p>
      </dgm:t>
    </dgm:pt>
    <dgm:pt modelId="{D8A85F7C-EA0D-5642-81A0-BFBCE56E99CD}" type="sibTrans" cxnId="{26A209EA-CDE6-5448-AA1E-4BFEF4D0C4ED}">
      <dgm:prSet/>
      <dgm:spPr/>
      <dgm:t>
        <a:bodyPr/>
        <a:lstStyle/>
        <a:p>
          <a:endParaRPr lang="en-US" b="1"/>
        </a:p>
      </dgm:t>
    </dgm:pt>
    <dgm:pt modelId="{E99341CE-7C6B-3E4D-83AF-B69AC081D13A}" type="pres">
      <dgm:prSet presAssocID="{5C5D9624-1558-F641-A9E7-DE817A448629}" presName="Name0" presStyleCnt="0">
        <dgm:presLayoutVars>
          <dgm:dir/>
          <dgm:resizeHandles val="exact"/>
        </dgm:presLayoutVars>
      </dgm:prSet>
      <dgm:spPr/>
    </dgm:pt>
    <dgm:pt modelId="{E1480DC3-0BB5-614B-9993-F259FBD995CF}" type="pres">
      <dgm:prSet presAssocID="{DC79B75C-D4CC-E04D-83F7-0D838C33B1A0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4AD7E-9725-B04B-AEF7-CF0DD994B1AE}" type="pres">
      <dgm:prSet presAssocID="{10B881B1-2E0F-9D47-8942-FA4386DE87D3}" presName="parSpace" presStyleCnt="0"/>
      <dgm:spPr/>
    </dgm:pt>
    <dgm:pt modelId="{9CE0B11B-0BDD-CB46-9303-A64D9B033580}" type="pres">
      <dgm:prSet presAssocID="{AFAF9F09-C1D9-B346-ABF2-F774D87B3ED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96651-729D-DD4B-BCDD-21E3864A90B9}" srcId="{5C5D9624-1558-F641-A9E7-DE817A448629}" destId="{DC79B75C-D4CC-E04D-83F7-0D838C33B1A0}" srcOrd="0" destOrd="0" parTransId="{D09AA3D7-7FA6-3344-BED6-E6B38D6965F1}" sibTransId="{10B881B1-2E0F-9D47-8942-FA4386DE87D3}"/>
    <dgm:cxn modelId="{8049A48D-0846-4445-A306-EA7E5389A55E}" type="presOf" srcId="{AFAF9F09-C1D9-B346-ABF2-F774D87B3ED0}" destId="{9CE0B11B-0BDD-CB46-9303-A64D9B033580}" srcOrd="0" destOrd="0" presId="urn:microsoft.com/office/officeart/2005/8/layout/hChevron3"/>
    <dgm:cxn modelId="{33372ED8-BA8E-ED48-AE1C-E8F97284E53D}" type="presOf" srcId="{5C5D9624-1558-F641-A9E7-DE817A448629}" destId="{E99341CE-7C6B-3E4D-83AF-B69AC081D13A}" srcOrd="0" destOrd="0" presId="urn:microsoft.com/office/officeart/2005/8/layout/hChevron3"/>
    <dgm:cxn modelId="{26A209EA-CDE6-5448-AA1E-4BFEF4D0C4ED}" srcId="{5C5D9624-1558-F641-A9E7-DE817A448629}" destId="{AFAF9F09-C1D9-B346-ABF2-F774D87B3ED0}" srcOrd="1" destOrd="0" parTransId="{B414B383-554D-F944-A028-974B2EE1EB7A}" sibTransId="{D8A85F7C-EA0D-5642-81A0-BFBCE56E99CD}"/>
    <dgm:cxn modelId="{F1D9CFB4-BF37-3141-8301-22DF520C1C72}" type="presOf" srcId="{DC79B75C-D4CC-E04D-83F7-0D838C33B1A0}" destId="{E1480DC3-0BB5-614B-9993-F259FBD995CF}" srcOrd="0" destOrd="0" presId="urn:microsoft.com/office/officeart/2005/8/layout/hChevron3"/>
    <dgm:cxn modelId="{A2B0FEC8-0E1B-8749-BB30-DED2EC3C7750}" type="presParOf" srcId="{E99341CE-7C6B-3E4D-83AF-B69AC081D13A}" destId="{E1480DC3-0BB5-614B-9993-F259FBD995CF}" srcOrd="0" destOrd="0" presId="urn:microsoft.com/office/officeart/2005/8/layout/hChevron3"/>
    <dgm:cxn modelId="{28013929-19D9-9A46-8B49-D428E9A689AB}" type="presParOf" srcId="{E99341CE-7C6B-3E4D-83AF-B69AC081D13A}" destId="{E3C4AD7E-9725-B04B-AEF7-CF0DD994B1AE}" srcOrd="1" destOrd="0" presId="urn:microsoft.com/office/officeart/2005/8/layout/hChevron3"/>
    <dgm:cxn modelId="{54071ACF-E94E-9440-808F-38AAEC48BB86}" type="presParOf" srcId="{E99341CE-7C6B-3E4D-83AF-B69AC081D13A}" destId="{9CE0B11B-0BDD-CB46-9303-A64D9B03358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D9624-1558-F641-A9E7-DE817A448629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DC79B75C-D4CC-E04D-83F7-0D838C33B1A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900" b="1" dirty="0"/>
        </a:p>
      </dgm:t>
    </dgm:pt>
    <dgm:pt modelId="{D09AA3D7-7FA6-3344-BED6-E6B38D6965F1}" type="parTrans" cxnId="{F8996651-729D-DD4B-BCDD-21E3864A90B9}">
      <dgm:prSet/>
      <dgm:spPr/>
      <dgm:t>
        <a:bodyPr/>
        <a:lstStyle/>
        <a:p>
          <a:endParaRPr lang="en-US" sz="900" b="1"/>
        </a:p>
      </dgm:t>
    </dgm:pt>
    <dgm:pt modelId="{10B881B1-2E0F-9D47-8942-FA4386DE87D3}" type="sibTrans" cxnId="{F8996651-729D-DD4B-BCDD-21E3864A90B9}">
      <dgm:prSet/>
      <dgm:spPr/>
      <dgm:t>
        <a:bodyPr/>
        <a:lstStyle/>
        <a:p>
          <a:endParaRPr lang="en-US" sz="900" b="1"/>
        </a:p>
      </dgm:t>
    </dgm:pt>
    <dgm:pt modelId="{AFAF9F09-C1D9-B346-ABF2-F774D87B3ED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900" b="1" dirty="0"/>
            <a:t>Several</a:t>
          </a:r>
        </a:p>
      </dgm:t>
    </dgm:pt>
    <dgm:pt modelId="{B414B383-554D-F944-A028-974B2EE1EB7A}" type="parTrans" cxnId="{26A209EA-CDE6-5448-AA1E-4BFEF4D0C4ED}">
      <dgm:prSet/>
      <dgm:spPr/>
      <dgm:t>
        <a:bodyPr/>
        <a:lstStyle/>
        <a:p>
          <a:endParaRPr lang="en-US" sz="900" b="1"/>
        </a:p>
      </dgm:t>
    </dgm:pt>
    <dgm:pt modelId="{D8A85F7C-EA0D-5642-81A0-BFBCE56E99CD}" type="sibTrans" cxnId="{26A209EA-CDE6-5448-AA1E-4BFEF4D0C4ED}">
      <dgm:prSet/>
      <dgm:spPr/>
      <dgm:t>
        <a:bodyPr/>
        <a:lstStyle/>
        <a:p>
          <a:endParaRPr lang="en-US" sz="900" b="1"/>
        </a:p>
      </dgm:t>
    </dgm:pt>
    <dgm:pt modelId="{E99341CE-7C6B-3E4D-83AF-B69AC081D13A}" type="pres">
      <dgm:prSet presAssocID="{5C5D9624-1558-F641-A9E7-DE817A448629}" presName="Name0" presStyleCnt="0">
        <dgm:presLayoutVars>
          <dgm:dir/>
          <dgm:resizeHandles val="exact"/>
        </dgm:presLayoutVars>
      </dgm:prSet>
      <dgm:spPr/>
    </dgm:pt>
    <dgm:pt modelId="{E1480DC3-0BB5-614B-9993-F259FBD995CF}" type="pres">
      <dgm:prSet presAssocID="{DC79B75C-D4CC-E04D-83F7-0D838C33B1A0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4AD7E-9725-B04B-AEF7-CF0DD994B1AE}" type="pres">
      <dgm:prSet presAssocID="{10B881B1-2E0F-9D47-8942-FA4386DE87D3}" presName="parSpace" presStyleCnt="0"/>
      <dgm:spPr/>
    </dgm:pt>
    <dgm:pt modelId="{9CE0B11B-0BDD-CB46-9303-A64D9B033580}" type="pres">
      <dgm:prSet presAssocID="{AFAF9F09-C1D9-B346-ABF2-F774D87B3ED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96651-729D-DD4B-BCDD-21E3864A90B9}" srcId="{5C5D9624-1558-F641-A9E7-DE817A448629}" destId="{DC79B75C-D4CC-E04D-83F7-0D838C33B1A0}" srcOrd="0" destOrd="0" parTransId="{D09AA3D7-7FA6-3344-BED6-E6B38D6965F1}" sibTransId="{10B881B1-2E0F-9D47-8942-FA4386DE87D3}"/>
    <dgm:cxn modelId="{8049A48D-0846-4445-A306-EA7E5389A55E}" type="presOf" srcId="{AFAF9F09-C1D9-B346-ABF2-F774D87B3ED0}" destId="{9CE0B11B-0BDD-CB46-9303-A64D9B033580}" srcOrd="0" destOrd="0" presId="urn:microsoft.com/office/officeart/2005/8/layout/hChevron3"/>
    <dgm:cxn modelId="{33372ED8-BA8E-ED48-AE1C-E8F97284E53D}" type="presOf" srcId="{5C5D9624-1558-F641-A9E7-DE817A448629}" destId="{E99341CE-7C6B-3E4D-83AF-B69AC081D13A}" srcOrd="0" destOrd="0" presId="urn:microsoft.com/office/officeart/2005/8/layout/hChevron3"/>
    <dgm:cxn modelId="{26A209EA-CDE6-5448-AA1E-4BFEF4D0C4ED}" srcId="{5C5D9624-1558-F641-A9E7-DE817A448629}" destId="{AFAF9F09-C1D9-B346-ABF2-F774D87B3ED0}" srcOrd="1" destOrd="0" parTransId="{B414B383-554D-F944-A028-974B2EE1EB7A}" sibTransId="{D8A85F7C-EA0D-5642-81A0-BFBCE56E99CD}"/>
    <dgm:cxn modelId="{F1D9CFB4-BF37-3141-8301-22DF520C1C72}" type="presOf" srcId="{DC79B75C-D4CC-E04D-83F7-0D838C33B1A0}" destId="{E1480DC3-0BB5-614B-9993-F259FBD995CF}" srcOrd="0" destOrd="0" presId="urn:microsoft.com/office/officeart/2005/8/layout/hChevron3"/>
    <dgm:cxn modelId="{A2B0FEC8-0E1B-8749-BB30-DED2EC3C7750}" type="presParOf" srcId="{E99341CE-7C6B-3E4D-83AF-B69AC081D13A}" destId="{E1480DC3-0BB5-614B-9993-F259FBD995CF}" srcOrd="0" destOrd="0" presId="urn:microsoft.com/office/officeart/2005/8/layout/hChevron3"/>
    <dgm:cxn modelId="{28013929-19D9-9A46-8B49-D428E9A689AB}" type="presParOf" srcId="{E99341CE-7C6B-3E4D-83AF-B69AC081D13A}" destId="{E3C4AD7E-9725-B04B-AEF7-CF0DD994B1AE}" srcOrd="1" destOrd="0" presId="urn:microsoft.com/office/officeart/2005/8/layout/hChevron3"/>
    <dgm:cxn modelId="{54071ACF-E94E-9440-808F-38AAEC48BB86}" type="presParOf" srcId="{E99341CE-7C6B-3E4D-83AF-B69AC081D13A}" destId="{9CE0B11B-0BDD-CB46-9303-A64D9B03358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D9624-1558-F641-A9E7-DE817A448629}" type="doc">
      <dgm:prSet loTypeId="urn:microsoft.com/office/officeart/2005/8/layout/hChevron3" loCatId="" qsTypeId="urn:microsoft.com/office/officeart/2005/8/quickstyle/simple1" qsCatId="simple" csTypeId="urn:microsoft.com/office/officeart/2005/8/colors/accent0_1" csCatId="mainScheme" phldr="1"/>
      <dgm:spPr/>
    </dgm:pt>
    <dgm:pt modelId="{DC79B75C-D4CC-E04D-83F7-0D838C33B1A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900" b="1" dirty="0"/>
            <a:t>Few/None</a:t>
          </a:r>
        </a:p>
      </dgm:t>
    </dgm:pt>
    <dgm:pt modelId="{D09AA3D7-7FA6-3344-BED6-E6B38D6965F1}" type="parTrans" cxnId="{F8996651-729D-DD4B-BCDD-21E3864A90B9}">
      <dgm:prSet/>
      <dgm:spPr/>
      <dgm:t>
        <a:bodyPr/>
        <a:lstStyle/>
        <a:p>
          <a:endParaRPr lang="en-US" b="1"/>
        </a:p>
      </dgm:t>
    </dgm:pt>
    <dgm:pt modelId="{10B881B1-2E0F-9D47-8942-FA4386DE87D3}" type="sibTrans" cxnId="{F8996651-729D-DD4B-BCDD-21E3864A90B9}">
      <dgm:prSet/>
      <dgm:spPr/>
      <dgm:t>
        <a:bodyPr/>
        <a:lstStyle/>
        <a:p>
          <a:endParaRPr lang="en-US" b="1"/>
        </a:p>
      </dgm:t>
    </dgm:pt>
    <dgm:pt modelId="{E99341CE-7C6B-3E4D-83AF-B69AC081D13A}" type="pres">
      <dgm:prSet presAssocID="{5C5D9624-1558-F641-A9E7-DE817A448629}" presName="Name0" presStyleCnt="0">
        <dgm:presLayoutVars>
          <dgm:dir/>
          <dgm:resizeHandles val="exact"/>
        </dgm:presLayoutVars>
      </dgm:prSet>
      <dgm:spPr/>
    </dgm:pt>
    <dgm:pt modelId="{E1480DC3-0BB5-614B-9993-F259FBD995CF}" type="pres">
      <dgm:prSet presAssocID="{DC79B75C-D4CC-E04D-83F7-0D838C33B1A0}" presName="parTxOnly" presStyleLbl="node1" presStyleIdx="0" presStyleCnt="1" custLinFactNeighborY="-2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96651-729D-DD4B-BCDD-21E3864A90B9}" srcId="{5C5D9624-1558-F641-A9E7-DE817A448629}" destId="{DC79B75C-D4CC-E04D-83F7-0D838C33B1A0}" srcOrd="0" destOrd="0" parTransId="{D09AA3D7-7FA6-3344-BED6-E6B38D6965F1}" sibTransId="{10B881B1-2E0F-9D47-8942-FA4386DE87D3}"/>
    <dgm:cxn modelId="{33372ED8-BA8E-ED48-AE1C-E8F97284E53D}" type="presOf" srcId="{5C5D9624-1558-F641-A9E7-DE817A448629}" destId="{E99341CE-7C6B-3E4D-83AF-B69AC081D13A}" srcOrd="0" destOrd="0" presId="urn:microsoft.com/office/officeart/2005/8/layout/hChevron3"/>
    <dgm:cxn modelId="{F1D9CFB4-BF37-3141-8301-22DF520C1C72}" type="presOf" srcId="{DC79B75C-D4CC-E04D-83F7-0D838C33B1A0}" destId="{E1480DC3-0BB5-614B-9993-F259FBD995CF}" srcOrd="0" destOrd="0" presId="urn:microsoft.com/office/officeart/2005/8/layout/hChevron3"/>
    <dgm:cxn modelId="{A2B0FEC8-0E1B-8749-BB30-DED2EC3C7750}" type="presParOf" srcId="{E99341CE-7C6B-3E4D-83AF-B69AC081D13A}" destId="{E1480DC3-0BB5-614B-9993-F259FBD995C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056437-108B-4B2E-AC2F-9C605848A1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9930AD-235F-48D0-9ADF-C2A8AE4E18A6}">
      <dgm:prSet custT="1"/>
      <dgm:spPr>
        <a:xfrm>
          <a:off x="799485" y="3588"/>
          <a:ext cx="6410100" cy="735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Highly focused</a:t>
          </a:r>
        </a:p>
      </dgm:t>
    </dgm:pt>
    <dgm:pt modelId="{5078A384-CFB0-4E59-A8FE-A3F29310CB80}" type="parTrans" cxnId="{2EB1C169-6ED5-4DA9-83EA-B528BD143884}">
      <dgm:prSet/>
      <dgm:spPr/>
      <dgm:t>
        <a:bodyPr/>
        <a:lstStyle/>
        <a:p>
          <a:endParaRPr lang="en-US" sz="2200"/>
        </a:p>
      </dgm:t>
    </dgm:pt>
    <dgm:pt modelId="{9FB25DB9-9149-4B2C-9AC8-01B2EA1814D4}" type="sibTrans" cxnId="{2EB1C169-6ED5-4DA9-83EA-B528BD143884}">
      <dgm:prSet/>
      <dgm:spPr/>
      <dgm:t>
        <a:bodyPr/>
        <a:lstStyle/>
        <a:p>
          <a:endParaRPr lang="en-US" sz="2200"/>
        </a:p>
      </dgm:t>
    </dgm:pt>
    <dgm:pt modelId="{8EDD6D17-DFCD-4FF9-BD45-4D0E6F9E5841}">
      <dgm:prSet custT="1"/>
      <dgm:spPr>
        <a:xfrm>
          <a:off x="799485" y="922482"/>
          <a:ext cx="6410100" cy="735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Evidence-based Strategies</a:t>
          </a:r>
        </a:p>
      </dgm:t>
    </dgm:pt>
    <dgm:pt modelId="{3DADB90A-D3CF-4339-8C91-6C8617D030B5}" type="parTrans" cxnId="{963DE63F-4FA6-485A-B1C1-EA60615E73E9}">
      <dgm:prSet/>
      <dgm:spPr/>
      <dgm:t>
        <a:bodyPr/>
        <a:lstStyle/>
        <a:p>
          <a:endParaRPr lang="en-US" sz="2200"/>
        </a:p>
      </dgm:t>
    </dgm:pt>
    <dgm:pt modelId="{FAE78DAA-333D-48D6-962E-003E11BA9ED0}" type="sibTrans" cxnId="{963DE63F-4FA6-485A-B1C1-EA60615E73E9}">
      <dgm:prSet/>
      <dgm:spPr/>
      <dgm:t>
        <a:bodyPr/>
        <a:lstStyle/>
        <a:p>
          <a:endParaRPr lang="en-US" sz="2200"/>
        </a:p>
      </dgm:t>
    </dgm:pt>
    <dgm:pt modelId="{EFCA97D0-1E12-4CB2-821F-F17A6362F421}">
      <dgm:prSet custT="1"/>
      <dgm:spPr>
        <a:xfrm>
          <a:off x="799485" y="1841376"/>
          <a:ext cx="6410100" cy="735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Strong investigations / intelligence</a:t>
          </a:r>
        </a:p>
      </dgm:t>
    </dgm:pt>
    <dgm:pt modelId="{96564714-00A1-4E8E-9B46-3342C5E580EA}" type="parTrans" cxnId="{E0917C53-DA05-485A-A0E8-017ED1539471}">
      <dgm:prSet/>
      <dgm:spPr/>
      <dgm:t>
        <a:bodyPr/>
        <a:lstStyle/>
        <a:p>
          <a:endParaRPr lang="en-US" sz="2200"/>
        </a:p>
      </dgm:t>
    </dgm:pt>
    <dgm:pt modelId="{CD5F002B-AD99-431A-9A48-0CD45B82CE76}" type="sibTrans" cxnId="{E0917C53-DA05-485A-A0E8-017ED1539471}">
      <dgm:prSet/>
      <dgm:spPr/>
      <dgm:t>
        <a:bodyPr/>
        <a:lstStyle/>
        <a:p>
          <a:endParaRPr lang="en-US" sz="2200"/>
        </a:p>
      </dgm:t>
    </dgm:pt>
    <dgm:pt modelId="{2C6858FE-5B07-443B-B51F-A36FF3D52607}">
      <dgm:prSet custT="1"/>
      <dgm:spPr>
        <a:xfrm>
          <a:off x="799485" y="2760270"/>
          <a:ext cx="6410100" cy="735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Advanced analytics incorporated from the beginning (e.g., problem analysis); build in testing components</a:t>
          </a:r>
        </a:p>
      </dgm:t>
    </dgm:pt>
    <dgm:pt modelId="{462F68A7-3CD2-44F8-9E45-6245F507F7E1}" type="parTrans" cxnId="{C8208C7F-95DD-4D47-B864-160A48C70017}">
      <dgm:prSet/>
      <dgm:spPr/>
      <dgm:t>
        <a:bodyPr/>
        <a:lstStyle/>
        <a:p>
          <a:endParaRPr lang="en-US" sz="2200"/>
        </a:p>
      </dgm:t>
    </dgm:pt>
    <dgm:pt modelId="{DB9671B2-D875-4817-A50E-1884C7D6C6E2}" type="sibTrans" cxnId="{C8208C7F-95DD-4D47-B864-160A48C70017}">
      <dgm:prSet/>
      <dgm:spPr/>
      <dgm:t>
        <a:bodyPr/>
        <a:lstStyle/>
        <a:p>
          <a:endParaRPr lang="en-US" sz="2200"/>
        </a:p>
      </dgm:t>
    </dgm:pt>
    <dgm:pt modelId="{81FE0CE3-7652-45FA-9D3D-F370160A8E9F}">
      <dgm:prSet custT="1"/>
      <dgm:spPr>
        <a:xfrm>
          <a:off x="799485" y="3679164"/>
          <a:ext cx="6410100" cy="735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Effective partnerships</a:t>
          </a:r>
        </a:p>
      </dgm:t>
    </dgm:pt>
    <dgm:pt modelId="{5D7E365C-57ED-4006-8AB5-CFD50EC9E167}" type="parTrans" cxnId="{C9724DCB-BAD4-4AE2-84DA-0A3636181956}">
      <dgm:prSet/>
      <dgm:spPr/>
      <dgm:t>
        <a:bodyPr/>
        <a:lstStyle/>
        <a:p>
          <a:endParaRPr lang="en-US" sz="2200"/>
        </a:p>
      </dgm:t>
    </dgm:pt>
    <dgm:pt modelId="{04AECDF5-B27E-4623-B1E9-A6747619E719}" type="sibTrans" cxnId="{C9724DCB-BAD4-4AE2-84DA-0A3636181956}">
      <dgm:prSet/>
      <dgm:spPr/>
      <dgm:t>
        <a:bodyPr/>
        <a:lstStyle/>
        <a:p>
          <a:endParaRPr lang="en-US" sz="2200"/>
        </a:p>
      </dgm:t>
    </dgm:pt>
    <dgm:pt modelId="{04007D85-2682-4415-978B-E072BAA42B0D}">
      <dgm:prSet custT="1"/>
      <dgm:spPr>
        <a:xfrm>
          <a:off x="799485" y="4598059"/>
          <a:ext cx="6410100" cy="735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Robust program management / accountability </a:t>
          </a:r>
        </a:p>
      </dgm:t>
    </dgm:pt>
    <dgm:pt modelId="{3882FEA5-E2BE-41F9-AF46-664185004B97}" type="parTrans" cxnId="{24C7B3EE-E2C7-4B2D-B3D1-4D7BE79D4EF7}">
      <dgm:prSet/>
      <dgm:spPr/>
      <dgm:t>
        <a:bodyPr/>
        <a:lstStyle/>
        <a:p>
          <a:endParaRPr lang="en-US" sz="2200"/>
        </a:p>
      </dgm:t>
    </dgm:pt>
    <dgm:pt modelId="{AF9302F1-7B1B-4656-9EE8-18A1475B5522}" type="sibTrans" cxnId="{24C7B3EE-E2C7-4B2D-B3D1-4D7BE79D4EF7}">
      <dgm:prSet/>
      <dgm:spPr/>
      <dgm:t>
        <a:bodyPr/>
        <a:lstStyle/>
        <a:p>
          <a:endParaRPr lang="en-US" sz="2200"/>
        </a:p>
      </dgm:t>
    </dgm:pt>
    <dgm:pt modelId="{571658C7-11E6-4D21-A014-3B69C7DF5CA8}">
      <dgm:prSet custT="1"/>
      <dgm:spPr>
        <a:xfrm>
          <a:off x="799485" y="5516953"/>
          <a:ext cx="6410100" cy="735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Community support</a:t>
          </a:r>
        </a:p>
      </dgm:t>
    </dgm:pt>
    <dgm:pt modelId="{A1C8FCC8-C86B-46B9-BA61-CF0F9235DA77}" type="parTrans" cxnId="{3BB3DEBF-5F46-430D-9850-37CC3EE146EF}">
      <dgm:prSet/>
      <dgm:spPr/>
      <dgm:t>
        <a:bodyPr/>
        <a:lstStyle/>
        <a:p>
          <a:endParaRPr lang="en-US" sz="2200"/>
        </a:p>
      </dgm:t>
    </dgm:pt>
    <dgm:pt modelId="{972B5874-B1FB-4F3D-A5FC-CB31E5869488}" type="sibTrans" cxnId="{3BB3DEBF-5F46-430D-9850-37CC3EE146EF}">
      <dgm:prSet/>
      <dgm:spPr/>
      <dgm:t>
        <a:bodyPr/>
        <a:lstStyle/>
        <a:p>
          <a:endParaRPr lang="en-US" sz="2200"/>
        </a:p>
      </dgm:t>
    </dgm:pt>
    <dgm:pt modelId="{CB7F531A-64B3-4999-A133-DE750DAF031D}" type="pres">
      <dgm:prSet presAssocID="{F7056437-108B-4B2E-AC2F-9C605848A1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2AAF8-7A35-4C86-80B6-2C3999559C5F}" type="pres">
      <dgm:prSet presAssocID="{639930AD-235F-48D0-9ADF-C2A8AE4E18A6}" presName="compNode" presStyleCnt="0"/>
      <dgm:spPr/>
    </dgm:pt>
    <dgm:pt modelId="{0F2E4578-AB11-462F-9F7F-0F3607AFD0B8}" type="pres">
      <dgm:prSet presAssocID="{639930AD-235F-48D0-9ADF-C2A8AE4E18A6}" presName="bgRect" presStyleLbl="bgShp" presStyleIdx="0" presStyleCnt="7"/>
      <dgm:spPr>
        <a:xfrm>
          <a:off x="0" y="3588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E1D912F8-54D1-4D67-BC7F-76B0C4EFF6F7}" type="pres">
      <dgm:prSet presAssocID="{639930AD-235F-48D0-9ADF-C2A8AE4E18A6}" presName="iconRect" presStyleLbl="node1" presStyleIdx="0" presStyleCnt="7" custScaleX="132034" custScaleY="132163"/>
      <dgm:spPr>
        <a:xfrm>
          <a:off x="148282" y="98065"/>
          <a:ext cx="502920" cy="50292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29B2DBF9-4D9E-4AAB-99B0-D992D437577A}" type="pres">
      <dgm:prSet presAssocID="{639930AD-235F-48D0-9ADF-C2A8AE4E18A6}" presName="spaceRect" presStyleCnt="0"/>
      <dgm:spPr/>
    </dgm:pt>
    <dgm:pt modelId="{83EAD9F1-473E-4EB8-9541-B22E37A10D5E}" type="pres">
      <dgm:prSet presAssocID="{639930AD-235F-48D0-9ADF-C2A8AE4E18A6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711874-50B1-4DB5-B60A-F13D7CFE5CEE}" type="pres">
      <dgm:prSet presAssocID="{9FB25DB9-9149-4B2C-9AC8-01B2EA1814D4}" presName="sibTrans" presStyleCnt="0"/>
      <dgm:spPr/>
    </dgm:pt>
    <dgm:pt modelId="{C4DF187E-0346-49A2-BF56-9E5162422A1C}" type="pres">
      <dgm:prSet presAssocID="{8EDD6D17-DFCD-4FF9-BD45-4D0E6F9E5841}" presName="compNode" presStyleCnt="0"/>
      <dgm:spPr/>
    </dgm:pt>
    <dgm:pt modelId="{ABC61915-9A63-4A84-BD84-4CE891679B42}" type="pres">
      <dgm:prSet presAssocID="{8EDD6D17-DFCD-4FF9-BD45-4D0E6F9E5841}" presName="bgRect" presStyleLbl="bgShp" presStyleIdx="1" presStyleCnt="7"/>
      <dgm:spPr>
        <a:xfrm>
          <a:off x="0" y="922482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E9275C38-9975-4BD4-BAA6-341129840A03}" type="pres">
      <dgm:prSet presAssocID="{8EDD6D17-DFCD-4FF9-BD45-4D0E6F9E5841}" presName="iconRect" presStyleLbl="node1" presStyleIdx="1" presStyleCnt="7" custScaleX="132034" custScaleY="132163"/>
      <dgm:spPr>
        <a:xfrm>
          <a:off x="148282" y="1016959"/>
          <a:ext cx="502920" cy="50292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D7A8350-B1A5-4FB2-B0CC-C20C389AF6EA}" type="pres">
      <dgm:prSet presAssocID="{8EDD6D17-DFCD-4FF9-BD45-4D0E6F9E5841}" presName="spaceRect" presStyleCnt="0"/>
      <dgm:spPr/>
    </dgm:pt>
    <dgm:pt modelId="{4AA77E1B-67F9-42E1-97CE-3689ED276016}" type="pres">
      <dgm:prSet presAssocID="{8EDD6D17-DFCD-4FF9-BD45-4D0E6F9E5841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867DAA-CEDB-4960-B02A-4C85AA4C3950}" type="pres">
      <dgm:prSet presAssocID="{FAE78DAA-333D-48D6-962E-003E11BA9ED0}" presName="sibTrans" presStyleCnt="0"/>
      <dgm:spPr/>
    </dgm:pt>
    <dgm:pt modelId="{C5D42720-4FF4-4BF8-827D-25BC7207F6AC}" type="pres">
      <dgm:prSet presAssocID="{EFCA97D0-1E12-4CB2-821F-F17A6362F421}" presName="compNode" presStyleCnt="0"/>
      <dgm:spPr/>
    </dgm:pt>
    <dgm:pt modelId="{45ADE837-D9E5-453F-ADC0-17D3FB0D5EE0}" type="pres">
      <dgm:prSet presAssocID="{EFCA97D0-1E12-4CB2-821F-F17A6362F421}" presName="bgRect" presStyleLbl="bgShp" presStyleIdx="2" presStyleCnt="7"/>
      <dgm:spPr>
        <a:xfrm>
          <a:off x="0" y="1841376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2F8DDA21-EA8C-46DE-843E-12FBDE1A622C}" type="pres">
      <dgm:prSet presAssocID="{EFCA97D0-1E12-4CB2-821F-F17A6362F421}" presName="iconRect" presStyleLbl="node1" presStyleIdx="2" presStyleCnt="7" custScaleX="132034" custScaleY="132163"/>
      <dgm:spPr>
        <a:xfrm>
          <a:off x="148282" y="1935853"/>
          <a:ext cx="502920" cy="502920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656C325-AC04-4B06-8F75-AFDE1EEA4373}" type="pres">
      <dgm:prSet presAssocID="{EFCA97D0-1E12-4CB2-821F-F17A6362F421}" presName="spaceRect" presStyleCnt="0"/>
      <dgm:spPr/>
    </dgm:pt>
    <dgm:pt modelId="{27C59A5F-145B-4693-8751-357B489FE650}" type="pres">
      <dgm:prSet presAssocID="{EFCA97D0-1E12-4CB2-821F-F17A6362F421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B629A2-5B2E-4F9C-870C-C3B07313E821}" type="pres">
      <dgm:prSet presAssocID="{CD5F002B-AD99-431A-9A48-0CD45B82CE76}" presName="sibTrans" presStyleCnt="0"/>
      <dgm:spPr/>
    </dgm:pt>
    <dgm:pt modelId="{12445569-6DFD-4035-A863-6AD632635EF3}" type="pres">
      <dgm:prSet presAssocID="{2C6858FE-5B07-443B-B51F-A36FF3D52607}" presName="compNode" presStyleCnt="0"/>
      <dgm:spPr/>
    </dgm:pt>
    <dgm:pt modelId="{FC5320AB-AFB1-4C49-99C8-AD635023C9E5}" type="pres">
      <dgm:prSet presAssocID="{2C6858FE-5B07-443B-B51F-A36FF3D52607}" presName="bgRect" presStyleLbl="bgShp" presStyleIdx="3" presStyleCnt="7"/>
      <dgm:spPr>
        <a:xfrm>
          <a:off x="0" y="2760270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A6DE7E4E-C71B-477B-8265-DA13204D3967}" type="pres">
      <dgm:prSet presAssocID="{2C6858FE-5B07-443B-B51F-A36FF3D52607}" presName="iconRect" presStyleLbl="node1" presStyleIdx="3" presStyleCnt="7" custScaleX="132034" custScaleY="132163"/>
      <dgm:spPr>
        <a:xfrm>
          <a:off x="148282" y="2854747"/>
          <a:ext cx="502920" cy="502920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03BF278-D551-416E-BC78-55E9AE322ABF}" type="pres">
      <dgm:prSet presAssocID="{2C6858FE-5B07-443B-B51F-A36FF3D52607}" presName="spaceRect" presStyleCnt="0"/>
      <dgm:spPr/>
    </dgm:pt>
    <dgm:pt modelId="{9619527D-E57A-4A92-91EB-9CD8DAE0BB9A}" type="pres">
      <dgm:prSet presAssocID="{2C6858FE-5B07-443B-B51F-A36FF3D52607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CCD17A-A3AA-41AD-AAA6-D8FD18627287}" type="pres">
      <dgm:prSet presAssocID="{DB9671B2-D875-4817-A50E-1884C7D6C6E2}" presName="sibTrans" presStyleCnt="0"/>
      <dgm:spPr/>
    </dgm:pt>
    <dgm:pt modelId="{C10327FF-2A8F-4CAC-AF65-F4D8DE542BA0}" type="pres">
      <dgm:prSet presAssocID="{81FE0CE3-7652-45FA-9D3D-F370160A8E9F}" presName="compNode" presStyleCnt="0"/>
      <dgm:spPr/>
    </dgm:pt>
    <dgm:pt modelId="{04C127C5-502D-4F60-818E-FA0199A7137F}" type="pres">
      <dgm:prSet presAssocID="{81FE0CE3-7652-45FA-9D3D-F370160A8E9F}" presName="bgRect" presStyleLbl="bgShp" presStyleIdx="4" presStyleCnt="7"/>
      <dgm:spPr>
        <a:xfrm>
          <a:off x="0" y="3679164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34DAA61F-3733-491D-B6FC-8B0F83099383}" type="pres">
      <dgm:prSet presAssocID="{81FE0CE3-7652-45FA-9D3D-F370160A8E9F}" presName="iconRect" presStyleLbl="node1" presStyleIdx="4" presStyleCnt="7" custScaleX="132034" custScaleY="132163"/>
      <dgm:spPr>
        <a:xfrm>
          <a:off x="148282" y="3773641"/>
          <a:ext cx="502920" cy="502920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9B2CDDF-445D-4975-BE85-59B64DED68D4}" type="pres">
      <dgm:prSet presAssocID="{81FE0CE3-7652-45FA-9D3D-F370160A8E9F}" presName="spaceRect" presStyleCnt="0"/>
      <dgm:spPr/>
    </dgm:pt>
    <dgm:pt modelId="{D972E2FA-F385-492B-9C42-6BFD7D61B5B1}" type="pres">
      <dgm:prSet presAssocID="{81FE0CE3-7652-45FA-9D3D-F370160A8E9F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0E9823-AFAB-43E3-9A0D-72F90D491620}" type="pres">
      <dgm:prSet presAssocID="{04AECDF5-B27E-4623-B1E9-A6747619E719}" presName="sibTrans" presStyleCnt="0"/>
      <dgm:spPr/>
    </dgm:pt>
    <dgm:pt modelId="{0E46FF56-1A30-41EC-BC9C-102DC810A8C4}" type="pres">
      <dgm:prSet presAssocID="{04007D85-2682-4415-978B-E072BAA42B0D}" presName="compNode" presStyleCnt="0"/>
      <dgm:spPr/>
    </dgm:pt>
    <dgm:pt modelId="{2640FCC0-8650-4542-99EE-5EAB6F4B6C5C}" type="pres">
      <dgm:prSet presAssocID="{04007D85-2682-4415-978B-E072BAA42B0D}" presName="bgRect" presStyleLbl="bgShp" presStyleIdx="5" presStyleCnt="7"/>
      <dgm:spPr>
        <a:xfrm>
          <a:off x="0" y="4598059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2110F197-890C-468D-A2F2-82D5682AF7DC}" type="pres">
      <dgm:prSet presAssocID="{04007D85-2682-4415-978B-E072BAA42B0D}" presName="iconRect" presStyleLbl="node1" presStyleIdx="5" presStyleCnt="7" custScaleX="132034" custScaleY="132163"/>
      <dgm:spPr>
        <a:xfrm>
          <a:off x="148282" y="4692535"/>
          <a:ext cx="502920" cy="502920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77CA723-6E6D-41FA-A6C4-36714AD5B18B}" type="pres">
      <dgm:prSet presAssocID="{04007D85-2682-4415-978B-E072BAA42B0D}" presName="spaceRect" presStyleCnt="0"/>
      <dgm:spPr/>
    </dgm:pt>
    <dgm:pt modelId="{D62A2C76-C4B4-4F81-9695-CE9B07E8040C}" type="pres">
      <dgm:prSet presAssocID="{04007D85-2682-4415-978B-E072BAA42B0D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E2C3AF-FFFB-49A3-8C12-E443FAF4EC5C}" type="pres">
      <dgm:prSet presAssocID="{AF9302F1-7B1B-4656-9EE8-18A1475B5522}" presName="sibTrans" presStyleCnt="0"/>
      <dgm:spPr/>
    </dgm:pt>
    <dgm:pt modelId="{4103A567-7613-442E-94D1-A1A6F5761AC9}" type="pres">
      <dgm:prSet presAssocID="{571658C7-11E6-4D21-A014-3B69C7DF5CA8}" presName="compNode" presStyleCnt="0"/>
      <dgm:spPr/>
    </dgm:pt>
    <dgm:pt modelId="{5F192DCC-906B-44C0-AB9F-C9AEA03479FB}" type="pres">
      <dgm:prSet presAssocID="{571658C7-11E6-4D21-A014-3B69C7DF5CA8}" presName="bgRect" presStyleLbl="bgShp" presStyleIdx="6" presStyleCnt="7"/>
      <dgm:spPr>
        <a:xfrm>
          <a:off x="0" y="5516953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B8657DEE-879A-4FE0-BF83-5E457C0C76DB}" type="pres">
      <dgm:prSet presAssocID="{571658C7-11E6-4D21-A014-3B69C7DF5CA8}" presName="iconRect" presStyleLbl="node1" presStyleIdx="6" presStyleCnt="7" custScaleX="132034" custScaleY="132163"/>
      <dgm:spPr>
        <a:xfrm>
          <a:off x="148282" y="5611429"/>
          <a:ext cx="502920" cy="502920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512722C-3B65-4734-B889-8B01E7B00DEE}" type="pres">
      <dgm:prSet presAssocID="{571658C7-11E6-4D21-A014-3B69C7DF5CA8}" presName="spaceRect" presStyleCnt="0"/>
      <dgm:spPr/>
    </dgm:pt>
    <dgm:pt modelId="{48C63E94-6629-4DD3-AB5B-BC648AD34265}" type="pres">
      <dgm:prSet presAssocID="{571658C7-11E6-4D21-A014-3B69C7DF5CA8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3215C-F6C9-4D87-87B5-FC932E2BC0E5}" type="presOf" srcId="{8EDD6D17-DFCD-4FF9-BD45-4D0E6F9E5841}" destId="{4AA77E1B-67F9-42E1-97CE-3689ED276016}" srcOrd="0" destOrd="0" presId="urn:microsoft.com/office/officeart/2018/2/layout/IconVerticalSolidList"/>
    <dgm:cxn modelId="{435FE3C8-9216-45EA-BEBE-8C7594DC50AB}" type="presOf" srcId="{2C6858FE-5B07-443B-B51F-A36FF3D52607}" destId="{9619527D-E57A-4A92-91EB-9CD8DAE0BB9A}" srcOrd="0" destOrd="0" presId="urn:microsoft.com/office/officeart/2018/2/layout/IconVerticalSolidList"/>
    <dgm:cxn modelId="{963DE63F-4FA6-485A-B1C1-EA60615E73E9}" srcId="{F7056437-108B-4B2E-AC2F-9C605848A1A3}" destId="{8EDD6D17-DFCD-4FF9-BD45-4D0E6F9E5841}" srcOrd="1" destOrd="0" parTransId="{3DADB90A-D3CF-4339-8C91-6C8617D030B5}" sibTransId="{FAE78DAA-333D-48D6-962E-003E11BA9ED0}"/>
    <dgm:cxn modelId="{C8208C7F-95DD-4D47-B864-160A48C70017}" srcId="{F7056437-108B-4B2E-AC2F-9C605848A1A3}" destId="{2C6858FE-5B07-443B-B51F-A36FF3D52607}" srcOrd="3" destOrd="0" parTransId="{462F68A7-3CD2-44F8-9E45-6245F507F7E1}" sibTransId="{DB9671B2-D875-4817-A50E-1884C7D6C6E2}"/>
    <dgm:cxn modelId="{F109D508-065F-4F5C-BF08-CA60F7984673}" type="presOf" srcId="{F7056437-108B-4B2E-AC2F-9C605848A1A3}" destId="{CB7F531A-64B3-4999-A133-DE750DAF031D}" srcOrd="0" destOrd="0" presId="urn:microsoft.com/office/officeart/2018/2/layout/IconVerticalSolidList"/>
    <dgm:cxn modelId="{E0917C53-DA05-485A-A0E8-017ED1539471}" srcId="{F7056437-108B-4B2E-AC2F-9C605848A1A3}" destId="{EFCA97D0-1E12-4CB2-821F-F17A6362F421}" srcOrd="2" destOrd="0" parTransId="{96564714-00A1-4E8E-9B46-3342C5E580EA}" sibTransId="{CD5F002B-AD99-431A-9A48-0CD45B82CE76}"/>
    <dgm:cxn modelId="{2EB1C169-6ED5-4DA9-83EA-B528BD143884}" srcId="{F7056437-108B-4B2E-AC2F-9C605848A1A3}" destId="{639930AD-235F-48D0-9ADF-C2A8AE4E18A6}" srcOrd="0" destOrd="0" parTransId="{5078A384-CFB0-4E59-A8FE-A3F29310CB80}" sibTransId="{9FB25DB9-9149-4B2C-9AC8-01B2EA1814D4}"/>
    <dgm:cxn modelId="{B72E61E8-A6C1-44E9-AFFB-44E0ECBDE0E9}" type="presOf" srcId="{81FE0CE3-7652-45FA-9D3D-F370160A8E9F}" destId="{D972E2FA-F385-492B-9C42-6BFD7D61B5B1}" srcOrd="0" destOrd="0" presId="urn:microsoft.com/office/officeart/2018/2/layout/IconVerticalSolidList"/>
    <dgm:cxn modelId="{C9724DCB-BAD4-4AE2-84DA-0A3636181956}" srcId="{F7056437-108B-4B2E-AC2F-9C605848A1A3}" destId="{81FE0CE3-7652-45FA-9D3D-F370160A8E9F}" srcOrd="4" destOrd="0" parTransId="{5D7E365C-57ED-4006-8AB5-CFD50EC9E167}" sibTransId="{04AECDF5-B27E-4623-B1E9-A6747619E719}"/>
    <dgm:cxn modelId="{24C7B3EE-E2C7-4B2D-B3D1-4D7BE79D4EF7}" srcId="{F7056437-108B-4B2E-AC2F-9C605848A1A3}" destId="{04007D85-2682-4415-978B-E072BAA42B0D}" srcOrd="5" destOrd="0" parTransId="{3882FEA5-E2BE-41F9-AF46-664185004B97}" sibTransId="{AF9302F1-7B1B-4656-9EE8-18A1475B5522}"/>
    <dgm:cxn modelId="{C74D04F0-71E4-460D-8011-A0FB7E744A12}" type="presOf" srcId="{04007D85-2682-4415-978B-E072BAA42B0D}" destId="{D62A2C76-C4B4-4F81-9695-CE9B07E8040C}" srcOrd="0" destOrd="0" presId="urn:microsoft.com/office/officeart/2018/2/layout/IconVerticalSolidList"/>
    <dgm:cxn modelId="{40CC6767-7B00-4CC9-86CA-1EFA455C81C6}" type="presOf" srcId="{EFCA97D0-1E12-4CB2-821F-F17A6362F421}" destId="{27C59A5F-145B-4693-8751-357B489FE650}" srcOrd="0" destOrd="0" presId="urn:microsoft.com/office/officeart/2018/2/layout/IconVerticalSolidList"/>
    <dgm:cxn modelId="{861CF227-7980-4430-9DDE-AD14D277BDEA}" type="presOf" srcId="{639930AD-235F-48D0-9ADF-C2A8AE4E18A6}" destId="{83EAD9F1-473E-4EB8-9541-B22E37A10D5E}" srcOrd="0" destOrd="0" presId="urn:microsoft.com/office/officeart/2018/2/layout/IconVerticalSolidList"/>
    <dgm:cxn modelId="{6FD46D11-0173-4948-8A9E-2E83B1EA01B1}" type="presOf" srcId="{571658C7-11E6-4D21-A014-3B69C7DF5CA8}" destId="{48C63E94-6629-4DD3-AB5B-BC648AD34265}" srcOrd="0" destOrd="0" presId="urn:microsoft.com/office/officeart/2018/2/layout/IconVerticalSolidList"/>
    <dgm:cxn modelId="{3BB3DEBF-5F46-430D-9850-37CC3EE146EF}" srcId="{F7056437-108B-4B2E-AC2F-9C605848A1A3}" destId="{571658C7-11E6-4D21-A014-3B69C7DF5CA8}" srcOrd="6" destOrd="0" parTransId="{A1C8FCC8-C86B-46B9-BA61-CF0F9235DA77}" sibTransId="{972B5874-B1FB-4F3D-A5FC-CB31E5869488}"/>
    <dgm:cxn modelId="{664FF687-3B93-40E5-A5F9-550A53DFC497}" type="presParOf" srcId="{CB7F531A-64B3-4999-A133-DE750DAF031D}" destId="{2F82AAF8-7A35-4C86-80B6-2C3999559C5F}" srcOrd="0" destOrd="0" presId="urn:microsoft.com/office/officeart/2018/2/layout/IconVerticalSolidList"/>
    <dgm:cxn modelId="{3CD69B29-6B81-4535-8469-594D5A7C087D}" type="presParOf" srcId="{2F82AAF8-7A35-4C86-80B6-2C3999559C5F}" destId="{0F2E4578-AB11-462F-9F7F-0F3607AFD0B8}" srcOrd="0" destOrd="0" presId="urn:microsoft.com/office/officeart/2018/2/layout/IconVerticalSolidList"/>
    <dgm:cxn modelId="{B75680B4-A1D1-4D0B-9362-006B4D0A6DC4}" type="presParOf" srcId="{2F82AAF8-7A35-4C86-80B6-2C3999559C5F}" destId="{E1D912F8-54D1-4D67-BC7F-76B0C4EFF6F7}" srcOrd="1" destOrd="0" presId="urn:microsoft.com/office/officeart/2018/2/layout/IconVerticalSolidList"/>
    <dgm:cxn modelId="{DDD6BF8F-4F92-439F-AC64-8B751EF236A7}" type="presParOf" srcId="{2F82AAF8-7A35-4C86-80B6-2C3999559C5F}" destId="{29B2DBF9-4D9E-4AAB-99B0-D992D437577A}" srcOrd="2" destOrd="0" presId="urn:microsoft.com/office/officeart/2018/2/layout/IconVerticalSolidList"/>
    <dgm:cxn modelId="{0372353F-69FF-458E-82EE-7A05EE7A7C28}" type="presParOf" srcId="{2F82AAF8-7A35-4C86-80B6-2C3999559C5F}" destId="{83EAD9F1-473E-4EB8-9541-B22E37A10D5E}" srcOrd="3" destOrd="0" presId="urn:microsoft.com/office/officeart/2018/2/layout/IconVerticalSolidList"/>
    <dgm:cxn modelId="{442C3125-8917-4105-93D1-3F21C47E2787}" type="presParOf" srcId="{CB7F531A-64B3-4999-A133-DE750DAF031D}" destId="{DE711874-50B1-4DB5-B60A-F13D7CFE5CEE}" srcOrd="1" destOrd="0" presId="urn:microsoft.com/office/officeart/2018/2/layout/IconVerticalSolidList"/>
    <dgm:cxn modelId="{2FE8E0F7-C738-4B07-B19D-191CFD0D91DC}" type="presParOf" srcId="{CB7F531A-64B3-4999-A133-DE750DAF031D}" destId="{C4DF187E-0346-49A2-BF56-9E5162422A1C}" srcOrd="2" destOrd="0" presId="urn:microsoft.com/office/officeart/2018/2/layout/IconVerticalSolidList"/>
    <dgm:cxn modelId="{1017AD9F-B4AB-43DC-B596-E44F2F3D1C75}" type="presParOf" srcId="{C4DF187E-0346-49A2-BF56-9E5162422A1C}" destId="{ABC61915-9A63-4A84-BD84-4CE891679B42}" srcOrd="0" destOrd="0" presId="urn:microsoft.com/office/officeart/2018/2/layout/IconVerticalSolidList"/>
    <dgm:cxn modelId="{6FCC9A08-62EE-483C-800B-478CAA5E345A}" type="presParOf" srcId="{C4DF187E-0346-49A2-BF56-9E5162422A1C}" destId="{E9275C38-9975-4BD4-BAA6-341129840A03}" srcOrd="1" destOrd="0" presId="urn:microsoft.com/office/officeart/2018/2/layout/IconVerticalSolidList"/>
    <dgm:cxn modelId="{A9BE4DA1-D05F-4AB7-9ED8-5B22FA8C52BA}" type="presParOf" srcId="{C4DF187E-0346-49A2-BF56-9E5162422A1C}" destId="{5D7A8350-B1A5-4FB2-B0CC-C20C389AF6EA}" srcOrd="2" destOrd="0" presId="urn:microsoft.com/office/officeart/2018/2/layout/IconVerticalSolidList"/>
    <dgm:cxn modelId="{10C6F1F3-6F13-4C4D-AF00-1332CEA4ABF5}" type="presParOf" srcId="{C4DF187E-0346-49A2-BF56-9E5162422A1C}" destId="{4AA77E1B-67F9-42E1-97CE-3689ED276016}" srcOrd="3" destOrd="0" presId="urn:microsoft.com/office/officeart/2018/2/layout/IconVerticalSolidList"/>
    <dgm:cxn modelId="{C072AEBD-13F7-4D8C-AE08-EBBA2A46B140}" type="presParOf" srcId="{CB7F531A-64B3-4999-A133-DE750DAF031D}" destId="{67867DAA-CEDB-4960-B02A-4C85AA4C3950}" srcOrd="3" destOrd="0" presId="urn:microsoft.com/office/officeart/2018/2/layout/IconVerticalSolidList"/>
    <dgm:cxn modelId="{2EAE4A44-5FED-41A6-955E-DD1E79A63D3A}" type="presParOf" srcId="{CB7F531A-64B3-4999-A133-DE750DAF031D}" destId="{C5D42720-4FF4-4BF8-827D-25BC7207F6AC}" srcOrd="4" destOrd="0" presId="urn:microsoft.com/office/officeart/2018/2/layout/IconVerticalSolidList"/>
    <dgm:cxn modelId="{29F3714A-22AA-4C64-96DD-3E0933CD3041}" type="presParOf" srcId="{C5D42720-4FF4-4BF8-827D-25BC7207F6AC}" destId="{45ADE837-D9E5-453F-ADC0-17D3FB0D5EE0}" srcOrd="0" destOrd="0" presId="urn:microsoft.com/office/officeart/2018/2/layout/IconVerticalSolidList"/>
    <dgm:cxn modelId="{A83A1435-5185-4BE0-AC99-AA4E4B0931FE}" type="presParOf" srcId="{C5D42720-4FF4-4BF8-827D-25BC7207F6AC}" destId="{2F8DDA21-EA8C-46DE-843E-12FBDE1A622C}" srcOrd="1" destOrd="0" presId="urn:microsoft.com/office/officeart/2018/2/layout/IconVerticalSolidList"/>
    <dgm:cxn modelId="{18D2949E-13AE-4980-9301-E37E1E836DDB}" type="presParOf" srcId="{C5D42720-4FF4-4BF8-827D-25BC7207F6AC}" destId="{9656C325-AC04-4B06-8F75-AFDE1EEA4373}" srcOrd="2" destOrd="0" presId="urn:microsoft.com/office/officeart/2018/2/layout/IconVerticalSolidList"/>
    <dgm:cxn modelId="{AE65CC2B-16F6-4BE0-AB5E-A860E168ED51}" type="presParOf" srcId="{C5D42720-4FF4-4BF8-827D-25BC7207F6AC}" destId="{27C59A5F-145B-4693-8751-357B489FE650}" srcOrd="3" destOrd="0" presId="urn:microsoft.com/office/officeart/2018/2/layout/IconVerticalSolidList"/>
    <dgm:cxn modelId="{E6993F97-DBFD-42C7-8156-0A47E7D293D3}" type="presParOf" srcId="{CB7F531A-64B3-4999-A133-DE750DAF031D}" destId="{D9B629A2-5B2E-4F9C-870C-C3B07313E821}" srcOrd="5" destOrd="0" presId="urn:microsoft.com/office/officeart/2018/2/layout/IconVerticalSolidList"/>
    <dgm:cxn modelId="{B6FADFF1-D2BE-437F-9875-0057FC0225C5}" type="presParOf" srcId="{CB7F531A-64B3-4999-A133-DE750DAF031D}" destId="{12445569-6DFD-4035-A863-6AD632635EF3}" srcOrd="6" destOrd="0" presId="urn:microsoft.com/office/officeart/2018/2/layout/IconVerticalSolidList"/>
    <dgm:cxn modelId="{63B600F2-BB8F-42F6-A11A-5976DBC34CC2}" type="presParOf" srcId="{12445569-6DFD-4035-A863-6AD632635EF3}" destId="{FC5320AB-AFB1-4C49-99C8-AD635023C9E5}" srcOrd="0" destOrd="0" presId="urn:microsoft.com/office/officeart/2018/2/layout/IconVerticalSolidList"/>
    <dgm:cxn modelId="{96C7B11E-D2F8-499C-9B60-C4EF10655DD9}" type="presParOf" srcId="{12445569-6DFD-4035-A863-6AD632635EF3}" destId="{A6DE7E4E-C71B-477B-8265-DA13204D3967}" srcOrd="1" destOrd="0" presId="urn:microsoft.com/office/officeart/2018/2/layout/IconVerticalSolidList"/>
    <dgm:cxn modelId="{3B021D6C-0814-4B59-9BF2-8C958D9DF9C2}" type="presParOf" srcId="{12445569-6DFD-4035-A863-6AD632635EF3}" destId="{803BF278-D551-416E-BC78-55E9AE322ABF}" srcOrd="2" destOrd="0" presId="urn:microsoft.com/office/officeart/2018/2/layout/IconVerticalSolidList"/>
    <dgm:cxn modelId="{873A7C01-605D-4B8A-994F-4C64EDF8F728}" type="presParOf" srcId="{12445569-6DFD-4035-A863-6AD632635EF3}" destId="{9619527D-E57A-4A92-91EB-9CD8DAE0BB9A}" srcOrd="3" destOrd="0" presId="urn:microsoft.com/office/officeart/2018/2/layout/IconVerticalSolidList"/>
    <dgm:cxn modelId="{91BDDBFA-E086-4836-AA14-8DA29284C7B7}" type="presParOf" srcId="{CB7F531A-64B3-4999-A133-DE750DAF031D}" destId="{C7CCD17A-A3AA-41AD-AAA6-D8FD18627287}" srcOrd="7" destOrd="0" presId="urn:microsoft.com/office/officeart/2018/2/layout/IconVerticalSolidList"/>
    <dgm:cxn modelId="{ED9DFDFF-D909-4A30-9646-9C0F1CD502BF}" type="presParOf" srcId="{CB7F531A-64B3-4999-A133-DE750DAF031D}" destId="{C10327FF-2A8F-4CAC-AF65-F4D8DE542BA0}" srcOrd="8" destOrd="0" presId="urn:microsoft.com/office/officeart/2018/2/layout/IconVerticalSolidList"/>
    <dgm:cxn modelId="{1BF10290-87D4-439D-969D-8887411BA25D}" type="presParOf" srcId="{C10327FF-2A8F-4CAC-AF65-F4D8DE542BA0}" destId="{04C127C5-502D-4F60-818E-FA0199A7137F}" srcOrd="0" destOrd="0" presId="urn:microsoft.com/office/officeart/2018/2/layout/IconVerticalSolidList"/>
    <dgm:cxn modelId="{88529D91-3931-4892-AE7F-CD740F1FFFB2}" type="presParOf" srcId="{C10327FF-2A8F-4CAC-AF65-F4D8DE542BA0}" destId="{34DAA61F-3733-491D-B6FC-8B0F83099383}" srcOrd="1" destOrd="0" presId="urn:microsoft.com/office/officeart/2018/2/layout/IconVerticalSolidList"/>
    <dgm:cxn modelId="{703C8EC9-CA96-40DB-AA24-64002C9C00DC}" type="presParOf" srcId="{C10327FF-2A8F-4CAC-AF65-F4D8DE542BA0}" destId="{D9B2CDDF-445D-4975-BE85-59B64DED68D4}" srcOrd="2" destOrd="0" presId="urn:microsoft.com/office/officeart/2018/2/layout/IconVerticalSolidList"/>
    <dgm:cxn modelId="{C5FC68D7-0782-40AE-8929-0BBF258805BF}" type="presParOf" srcId="{C10327FF-2A8F-4CAC-AF65-F4D8DE542BA0}" destId="{D972E2FA-F385-492B-9C42-6BFD7D61B5B1}" srcOrd="3" destOrd="0" presId="urn:microsoft.com/office/officeart/2018/2/layout/IconVerticalSolidList"/>
    <dgm:cxn modelId="{EE920C4D-60BB-40C6-9C0E-9F515A070FA7}" type="presParOf" srcId="{CB7F531A-64B3-4999-A133-DE750DAF031D}" destId="{0E0E9823-AFAB-43E3-9A0D-72F90D491620}" srcOrd="9" destOrd="0" presId="urn:microsoft.com/office/officeart/2018/2/layout/IconVerticalSolidList"/>
    <dgm:cxn modelId="{8E983764-ED90-4D15-BACC-A7C43F79D56A}" type="presParOf" srcId="{CB7F531A-64B3-4999-A133-DE750DAF031D}" destId="{0E46FF56-1A30-41EC-BC9C-102DC810A8C4}" srcOrd="10" destOrd="0" presId="urn:microsoft.com/office/officeart/2018/2/layout/IconVerticalSolidList"/>
    <dgm:cxn modelId="{38B3352B-7597-41F4-BD3A-5CADA78A6F96}" type="presParOf" srcId="{0E46FF56-1A30-41EC-BC9C-102DC810A8C4}" destId="{2640FCC0-8650-4542-99EE-5EAB6F4B6C5C}" srcOrd="0" destOrd="0" presId="urn:microsoft.com/office/officeart/2018/2/layout/IconVerticalSolidList"/>
    <dgm:cxn modelId="{4E46A680-706C-49D8-8E0C-309CEED61768}" type="presParOf" srcId="{0E46FF56-1A30-41EC-BC9C-102DC810A8C4}" destId="{2110F197-890C-468D-A2F2-82D5682AF7DC}" srcOrd="1" destOrd="0" presId="urn:microsoft.com/office/officeart/2018/2/layout/IconVerticalSolidList"/>
    <dgm:cxn modelId="{1124A6EC-10C1-42D4-9D57-5D0CA8AEF649}" type="presParOf" srcId="{0E46FF56-1A30-41EC-BC9C-102DC810A8C4}" destId="{477CA723-6E6D-41FA-A6C4-36714AD5B18B}" srcOrd="2" destOrd="0" presId="urn:microsoft.com/office/officeart/2018/2/layout/IconVerticalSolidList"/>
    <dgm:cxn modelId="{8C9F630E-615F-49DC-9CB9-FC924F5B08D5}" type="presParOf" srcId="{0E46FF56-1A30-41EC-BC9C-102DC810A8C4}" destId="{D62A2C76-C4B4-4F81-9695-CE9B07E8040C}" srcOrd="3" destOrd="0" presId="urn:microsoft.com/office/officeart/2018/2/layout/IconVerticalSolidList"/>
    <dgm:cxn modelId="{CCBD1570-3140-4366-912B-F73266CFA5AD}" type="presParOf" srcId="{CB7F531A-64B3-4999-A133-DE750DAF031D}" destId="{43E2C3AF-FFFB-49A3-8C12-E443FAF4EC5C}" srcOrd="11" destOrd="0" presId="urn:microsoft.com/office/officeart/2018/2/layout/IconVerticalSolidList"/>
    <dgm:cxn modelId="{C6907204-3E08-423A-A0AE-B6DBA967647D}" type="presParOf" srcId="{CB7F531A-64B3-4999-A133-DE750DAF031D}" destId="{4103A567-7613-442E-94D1-A1A6F5761AC9}" srcOrd="12" destOrd="0" presId="urn:microsoft.com/office/officeart/2018/2/layout/IconVerticalSolidList"/>
    <dgm:cxn modelId="{AE5D3E71-A89D-4442-9445-ED8C265A45D0}" type="presParOf" srcId="{4103A567-7613-442E-94D1-A1A6F5761AC9}" destId="{5F192DCC-906B-44C0-AB9F-C9AEA03479FB}" srcOrd="0" destOrd="0" presId="urn:microsoft.com/office/officeart/2018/2/layout/IconVerticalSolidList"/>
    <dgm:cxn modelId="{42938F52-5638-4854-BFBE-A176417DCF17}" type="presParOf" srcId="{4103A567-7613-442E-94D1-A1A6F5761AC9}" destId="{B8657DEE-879A-4FE0-BF83-5E457C0C76DB}" srcOrd="1" destOrd="0" presId="urn:microsoft.com/office/officeart/2018/2/layout/IconVerticalSolidList"/>
    <dgm:cxn modelId="{1758B8DA-DD0F-46E6-BB91-881B8702B03B}" type="presParOf" srcId="{4103A567-7613-442E-94D1-A1A6F5761AC9}" destId="{F512722C-3B65-4734-B889-8B01E7B00DEE}" srcOrd="2" destOrd="0" presId="urn:microsoft.com/office/officeart/2018/2/layout/IconVerticalSolidList"/>
    <dgm:cxn modelId="{79244976-635B-43B6-880A-5C51A9CE40B5}" type="presParOf" srcId="{4103A567-7613-442E-94D1-A1A6F5761AC9}" destId="{48C63E94-6629-4DD3-AB5B-BC648AD342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0DC3-0BB5-614B-9993-F259FBD995CF}">
      <dsp:nvSpPr>
        <dsp:cNvPr id="0" name=""/>
        <dsp:cNvSpPr/>
      </dsp:nvSpPr>
      <dsp:spPr>
        <a:xfrm>
          <a:off x="0" y="516"/>
          <a:ext cx="863202" cy="345280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Low</a:t>
          </a:r>
        </a:p>
      </dsp:txBody>
      <dsp:txXfrm>
        <a:off x="0" y="516"/>
        <a:ext cx="776882" cy="345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0DC3-0BB5-614B-9993-F259FBD995CF}">
      <dsp:nvSpPr>
        <dsp:cNvPr id="0" name=""/>
        <dsp:cNvSpPr/>
      </dsp:nvSpPr>
      <dsp:spPr>
        <a:xfrm>
          <a:off x="892" y="195054"/>
          <a:ext cx="780229" cy="312091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892" y="195054"/>
        <a:ext cx="702206" cy="312091"/>
      </dsp:txXfrm>
    </dsp:sp>
    <dsp:sp modelId="{9CE0B11B-0BDD-CB46-9303-A64D9B033580}">
      <dsp:nvSpPr>
        <dsp:cNvPr id="0" name=""/>
        <dsp:cNvSpPr/>
      </dsp:nvSpPr>
      <dsp:spPr>
        <a:xfrm>
          <a:off x="625076" y="195054"/>
          <a:ext cx="780229" cy="31209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781122" y="195054"/>
        <a:ext cx="468138" cy="312091"/>
      </dsp:txXfrm>
    </dsp:sp>
    <dsp:sp modelId="{B700C938-4F2B-B94B-A892-8FED4B31A90B}">
      <dsp:nvSpPr>
        <dsp:cNvPr id="0" name=""/>
        <dsp:cNvSpPr/>
      </dsp:nvSpPr>
      <dsp:spPr>
        <a:xfrm>
          <a:off x="1249259" y="195054"/>
          <a:ext cx="780229" cy="31209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High</a:t>
          </a:r>
        </a:p>
      </dsp:txBody>
      <dsp:txXfrm>
        <a:off x="1405305" y="195054"/>
        <a:ext cx="468138" cy="312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0DC3-0BB5-614B-9993-F259FBD995CF}">
      <dsp:nvSpPr>
        <dsp:cNvPr id="0" name=""/>
        <dsp:cNvSpPr/>
      </dsp:nvSpPr>
      <dsp:spPr>
        <a:xfrm>
          <a:off x="892" y="195054"/>
          <a:ext cx="780229" cy="312091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892" y="195054"/>
        <a:ext cx="702206" cy="312091"/>
      </dsp:txXfrm>
    </dsp:sp>
    <dsp:sp modelId="{9CE0B11B-0BDD-CB46-9303-A64D9B033580}">
      <dsp:nvSpPr>
        <dsp:cNvPr id="0" name=""/>
        <dsp:cNvSpPr/>
      </dsp:nvSpPr>
      <dsp:spPr>
        <a:xfrm>
          <a:off x="625076" y="195054"/>
          <a:ext cx="780229" cy="31209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781122" y="195054"/>
        <a:ext cx="468138" cy="312091"/>
      </dsp:txXfrm>
    </dsp:sp>
    <dsp:sp modelId="{B700C938-4F2B-B94B-A892-8FED4B31A90B}">
      <dsp:nvSpPr>
        <dsp:cNvPr id="0" name=""/>
        <dsp:cNvSpPr/>
      </dsp:nvSpPr>
      <dsp:spPr>
        <a:xfrm>
          <a:off x="1249259" y="195054"/>
          <a:ext cx="780229" cy="31209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Many</a:t>
          </a:r>
        </a:p>
      </dsp:txBody>
      <dsp:txXfrm>
        <a:off x="1405305" y="195054"/>
        <a:ext cx="468138" cy="312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0DC3-0BB5-614B-9993-F259FBD995CF}">
      <dsp:nvSpPr>
        <dsp:cNvPr id="0" name=""/>
        <dsp:cNvSpPr/>
      </dsp:nvSpPr>
      <dsp:spPr>
        <a:xfrm>
          <a:off x="1139" y="4020"/>
          <a:ext cx="808951" cy="323580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1139" y="4020"/>
        <a:ext cx="728056" cy="323580"/>
      </dsp:txXfrm>
    </dsp:sp>
    <dsp:sp modelId="{9CE0B11B-0BDD-CB46-9303-A64D9B033580}">
      <dsp:nvSpPr>
        <dsp:cNvPr id="0" name=""/>
        <dsp:cNvSpPr/>
      </dsp:nvSpPr>
      <dsp:spPr>
        <a:xfrm>
          <a:off x="648300" y="4020"/>
          <a:ext cx="808951" cy="32358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Medium</a:t>
          </a:r>
        </a:p>
      </dsp:txBody>
      <dsp:txXfrm>
        <a:off x="810090" y="4020"/>
        <a:ext cx="485371" cy="3235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0DC3-0BB5-614B-9993-F259FBD995CF}">
      <dsp:nvSpPr>
        <dsp:cNvPr id="0" name=""/>
        <dsp:cNvSpPr/>
      </dsp:nvSpPr>
      <dsp:spPr>
        <a:xfrm>
          <a:off x="1139" y="4020"/>
          <a:ext cx="808951" cy="323580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1139" y="4020"/>
        <a:ext cx="728056" cy="323580"/>
      </dsp:txXfrm>
    </dsp:sp>
    <dsp:sp modelId="{9CE0B11B-0BDD-CB46-9303-A64D9B033580}">
      <dsp:nvSpPr>
        <dsp:cNvPr id="0" name=""/>
        <dsp:cNvSpPr/>
      </dsp:nvSpPr>
      <dsp:spPr>
        <a:xfrm>
          <a:off x="648300" y="4020"/>
          <a:ext cx="808951" cy="323580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Several</a:t>
          </a:r>
        </a:p>
      </dsp:txBody>
      <dsp:txXfrm>
        <a:off x="810090" y="4020"/>
        <a:ext cx="485371" cy="323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0DC3-0BB5-614B-9993-F259FBD995CF}">
      <dsp:nvSpPr>
        <dsp:cNvPr id="0" name=""/>
        <dsp:cNvSpPr/>
      </dsp:nvSpPr>
      <dsp:spPr>
        <a:xfrm>
          <a:off x="0" y="0"/>
          <a:ext cx="863202" cy="345280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Few/None</a:t>
          </a:r>
        </a:p>
      </dsp:txBody>
      <dsp:txXfrm>
        <a:off x="0" y="0"/>
        <a:ext cx="776882" cy="345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E4578-AB11-462F-9F7F-0F3607AFD0B8}">
      <dsp:nvSpPr>
        <dsp:cNvPr id="0" name=""/>
        <dsp:cNvSpPr/>
      </dsp:nvSpPr>
      <dsp:spPr>
        <a:xfrm>
          <a:off x="0" y="3588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912F8-54D1-4D67-BC7F-76B0C4EFF6F7}">
      <dsp:nvSpPr>
        <dsp:cNvPr id="0" name=""/>
        <dsp:cNvSpPr/>
      </dsp:nvSpPr>
      <dsp:spPr>
        <a:xfrm>
          <a:off x="148282" y="98065"/>
          <a:ext cx="502920" cy="50292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AD9F1-473E-4EB8-9541-B22E37A10D5E}">
      <dsp:nvSpPr>
        <dsp:cNvPr id="0" name=""/>
        <dsp:cNvSpPr/>
      </dsp:nvSpPr>
      <dsp:spPr>
        <a:xfrm>
          <a:off x="799485" y="3588"/>
          <a:ext cx="6410100" cy="73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0" tIns="77800" rIns="77800" bIns="7780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Highly focused</a:t>
          </a:r>
        </a:p>
      </dsp:txBody>
      <dsp:txXfrm>
        <a:off x="799485" y="3588"/>
        <a:ext cx="6410100" cy="735115"/>
      </dsp:txXfrm>
    </dsp:sp>
    <dsp:sp modelId="{ABC61915-9A63-4A84-BD84-4CE891679B42}">
      <dsp:nvSpPr>
        <dsp:cNvPr id="0" name=""/>
        <dsp:cNvSpPr/>
      </dsp:nvSpPr>
      <dsp:spPr>
        <a:xfrm>
          <a:off x="0" y="922482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75C38-9975-4BD4-BAA6-341129840A03}">
      <dsp:nvSpPr>
        <dsp:cNvPr id="0" name=""/>
        <dsp:cNvSpPr/>
      </dsp:nvSpPr>
      <dsp:spPr>
        <a:xfrm>
          <a:off x="148282" y="1016959"/>
          <a:ext cx="502920" cy="50292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77E1B-67F9-42E1-97CE-3689ED276016}">
      <dsp:nvSpPr>
        <dsp:cNvPr id="0" name=""/>
        <dsp:cNvSpPr/>
      </dsp:nvSpPr>
      <dsp:spPr>
        <a:xfrm>
          <a:off x="799485" y="922482"/>
          <a:ext cx="6410100" cy="73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0" tIns="77800" rIns="77800" bIns="7780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Evidence-based Strategies</a:t>
          </a:r>
        </a:p>
      </dsp:txBody>
      <dsp:txXfrm>
        <a:off x="799485" y="922482"/>
        <a:ext cx="6410100" cy="735115"/>
      </dsp:txXfrm>
    </dsp:sp>
    <dsp:sp modelId="{45ADE837-D9E5-453F-ADC0-17D3FB0D5EE0}">
      <dsp:nvSpPr>
        <dsp:cNvPr id="0" name=""/>
        <dsp:cNvSpPr/>
      </dsp:nvSpPr>
      <dsp:spPr>
        <a:xfrm>
          <a:off x="0" y="1841376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DDA21-EA8C-46DE-843E-12FBDE1A622C}">
      <dsp:nvSpPr>
        <dsp:cNvPr id="0" name=""/>
        <dsp:cNvSpPr/>
      </dsp:nvSpPr>
      <dsp:spPr>
        <a:xfrm>
          <a:off x="148282" y="1935853"/>
          <a:ext cx="502920" cy="502920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59A5F-145B-4693-8751-357B489FE650}">
      <dsp:nvSpPr>
        <dsp:cNvPr id="0" name=""/>
        <dsp:cNvSpPr/>
      </dsp:nvSpPr>
      <dsp:spPr>
        <a:xfrm>
          <a:off x="799485" y="1841376"/>
          <a:ext cx="6410100" cy="73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0" tIns="77800" rIns="77800" bIns="7780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Strong investigations / intelligence</a:t>
          </a:r>
        </a:p>
      </dsp:txBody>
      <dsp:txXfrm>
        <a:off x="799485" y="1841376"/>
        <a:ext cx="6410100" cy="735115"/>
      </dsp:txXfrm>
    </dsp:sp>
    <dsp:sp modelId="{FC5320AB-AFB1-4C49-99C8-AD635023C9E5}">
      <dsp:nvSpPr>
        <dsp:cNvPr id="0" name=""/>
        <dsp:cNvSpPr/>
      </dsp:nvSpPr>
      <dsp:spPr>
        <a:xfrm>
          <a:off x="0" y="2760270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E7E4E-C71B-477B-8265-DA13204D3967}">
      <dsp:nvSpPr>
        <dsp:cNvPr id="0" name=""/>
        <dsp:cNvSpPr/>
      </dsp:nvSpPr>
      <dsp:spPr>
        <a:xfrm>
          <a:off x="148282" y="2854747"/>
          <a:ext cx="502920" cy="502920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9527D-E57A-4A92-91EB-9CD8DAE0BB9A}">
      <dsp:nvSpPr>
        <dsp:cNvPr id="0" name=""/>
        <dsp:cNvSpPr/>
      </dsp:nvSpPr>
      <dsp:spPr>
        <a:xfrm>
          <a:off x="799485" y="2760270"/>
          <a:ext cx="6410100" cy="73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0" tIns="77800" rIns="77800" bIns="7780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Advanced analytics incorporated from the beginning (e.g., problem analysis); build in testing components</a:t>
          </a:r>
        </a:p>
      </dsp:txBody>
      <dsp:txXfrm>
        <a:off x="799485" y="2760270"/>
        <a:ext cx="6410100" cy="735115"/>
      </dsp:txXfrm>
    </dsp:sp>
    <dsp:sp modelId="{04C127C5-502D-4F60-818E-FA0199A7137F}">
      <dsp:nvSpPr>
        <dsp:cNvPr id="0" name=""/>
        <dsp:cNvSpPr/>
      </dsp:nvSpPr>
      <dsp:spPr>
        <a:xfrm>
          <a:off x="0" y="3679164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AA61F-3733-491D-B6FC-8B0F83099383}">
      <dsp:nvSpPr>
        <dsp:cNvPr id="0" name=""/>
        <dsp:cNvSpPr/>
      </dsp:nvSpPr>
      <dsp:spPr>
        <a:xfrm>
          <a:off x="148282" y="3773641"/>
          <a:ext cx="502920" cy="502920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2E2FA-F385-492B-9C42-6BFD7D61B5B1}">
      <dsp:nvSpPr>
        <dsp:cNvPr id="0" name=""/>
        <dsp:cNvSpPr/>
      </dsp:nvSpPr>
      <dsp:spPr>
        <a:xfrm>
          <a:off x="799485" y="3679164"/>
          <a:ext cx="6410100" cy="73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0" tIns="77800" rIns="77800" bIns="7780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Effective partnerships</a:t>
          </a:r>
        </a:p>
      </dsp:txBody>
      <dsp:txXfrm>
        <a:off x="799485" y="3679164"/>
        <a:ext cx="6410100" cy="735115"/>
      </dsp:txXfrm>
    </dsp:sp>
    <dsp:sp modelId="{2640FCC0-8650-4542-99EE-5EAB6F4B6C5C}">
      <dsp:nvSpPr>
        <dsp:cNvPr id="0" name=""/>
        <dsp:cNvSpPr/>
      </dsp:nvSpPr>
      <dsp:spPr>
        <a:xfrm>
          <a:off x="0" y="4598059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0F197-890C-468D-A2F2-82D5682AF7DC}">
      <dsp:nvSpPr>
        <dsp:cNvPr id="0" name=""/>
        <dsp:cNvSpPr/>
      </dsp:nvSpPr>
      <dsp:spPr>
        <a:xfrm>
          <a:off x="148282" y="4692535"/>
          <a:ext cx="502920" cy="502920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A2C76-C4B4-4F81-9695-CE9B07E8040C}">
      <dsp:nvSpPr>
        <dsp:cNvPr id="0" name=""/>
        <dsp:cNvSpPr/>
      </dsp:nvSpPr>
      <dsp:spPr>
        <a:xfrm>
          <a:off x="799485" y="4598059"/>
          <a:ext cx="6410100" cy="73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0" tIns="77800" rIns="77800" bIns="7780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Robust program management / accountability </a:t>
          </a:r>
        </a:p>
      </dsp:txBody>
      <dsp:txXfrm>
        <a:off x="799485" y="4598059"/>
        <a:ext cx="6410100" cy="735115"/>
      </dsp:txXfrm>
    </dsp:sp>
    <dsp:sp modelId="{5F192DCC-906B-44C0-AB9F-C9AEA03479FB}">
      <dsp:nvSpPr>
        <dsp:cNvPr id="0" name=""/>
        <dsp:cNvSpPr/>
      </dsp:nvSpPr>
      <dsp:spPr>
        <a:xfrm>
          <a:off x="0" y="5516953"/>
          <a:ext cx="7233802" cy="691873"/>
        </a:xfrm>
        <a:prstGeom prst="roundRect">
          <a:avLst>
            <a:gd name="adj" fmla="val 10000"/>
          </a:avLst>
        </a:prstGeom>
        <a:solidFill>
          <a:sysClr val="windowText" lastClr="000000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57DEE-879A-4FE0-BF83-5E457C0C76DB}">
      <dsp:nvSpPr>
        <dsp:cNvPr id="0" name=""/>
        <dsp:cNvSpPr/>
      </dsp:nvSpPr>
      <dsp:spPr>
        <a:xfrm>
          <a:off x="148282" y="5611429"/>
          <a:ext cx="502920" cy="502920"/>
        </a:xfrm>
        <a:prstGeom prst="rect">
          <a:avLst/>
        </a:prstGeom>
        <a:blipFill>
          <a:blip xmlns:r="http://schemas.openxmlformats.org/officeDocument/2006/relationships"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63E94-6629-4DD3-AB5B-BC648AD34265}">
      <dsp:nvSpPr>
        <dsp:cNvPr id="0" name=""/>
        <dsp:cNvSpPr/>
      </dsp:nvSpPr>
      <dsp:spPr>
        <a:xfrm>
          <a:off x="799485" y="5516953"/>
          <a:ext cx="6410100" cy="73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0" tIns="77800" rIns="77800" bIns="7780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Community support</a:t>
          </a:r>
        </a:p>
      </dsp:txBody>
      <dsp:txXfrm>
        <a:off x="799485" y="5516953"/>
        <a:ext cx="6410100" cy="73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26C2-3A9C-804D-83E7-45A60D5D0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09523-74CE-6F4C-9C0C-69F3C51CC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C909-65A3-BE45-919C-B459F5A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4C3F9-13BB-7941-B1D8-A7E2D5DD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664D-FAAA-8941-AF02-A1EA2FE8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42E3-EF99-1643-ADBC-03741363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B1F57-C50E-2E41-A303-65BB9F573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A5FDD-A4C2-ED4D-BB4D-BAC16B77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B2E45-FB65-6848-8F0F-48EFB771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86DB3-7305-2945-B141-0D030B0B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3ADD47-B50A-5740-9397-CF75BD948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EAD68-E37C-B341-9AC6-5A2759B27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75192-3307-404A-B82E-44C01994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AE6A-485F-AC42-8E25-CC7D24C5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E8B23-E473-1243-852A-1D152F25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3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4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21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1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83B6-120A-FE45-9905-20C90F3D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F4D8-2AD3-494E-A40A-9F0FA37F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01207-430B-B14A-BB70-5B25F23C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42A27-58E5-2F47-9E80-2550970C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31A3-D2A5-2A4E-85F3-714158CE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0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49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03D8C-F45C-4C40-B4E8-918FCF4BE96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BDBA40-9A6B-DF4C-B7C1-6F68D5D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7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26AD-1854-F645-B127-CC1E85213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7A4A-898E-0E46-BC32-3C4BF13C6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2F14D-FC83-1C46-B121-50D40ECF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EE82-03BB-6A4B-9806-90784169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77B91-542D-8349-8A29-C79B7C91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604E-4FA8-8542-8375-56883BC3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AA73-9D1B-E845-A405-42AC4362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780C-7487-8147-890B-7FF3FCD5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EBEA-F42D-494B-83ED-6315C87D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A5178-10C0-4C45-9B06-692E88A9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5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BDE2-A962-CC4C-B213-0669B0C4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D6FC9-EBCE-2349-B98C-5471DFD4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E7358-B55F-B740-81C4-0B9D7C69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DB08-9978-324F-9A9D-AC258029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ED757-660F-4343-8B4A-674F0F99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69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DD63-EDDE-CB49-A2EE-6D38344B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1F96-0687-1E43-88CD-EB37F6DB6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EF484-BB79-934A-A34E-07D2367A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D1779-9463-B344-AB43-536723D9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DF514-8DF5-774E-973E-33117559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59CD1-1624-9043-98D0-A4E3668F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3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0D0B-252A-AF4C-A3AD-B6A38DE1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4E42B-4A9B-6349-AC24-EE9AB9712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9A214-EB11-A54D-A3EF-4B6217061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DE28A-7D8A-4742-B9C0-FC6C62B66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69C5C-7EB0-364E-B391-9D46D46EB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2BD2F-1861-094B-B23E-76BAFD29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79510-0390-CD40-8B59-6B04AF4E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4DC2-817E-BB4E-AFB1-496E6D06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7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7E55-0C2A-DD4D-9A31-747FCB2F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A744D-2EA8-BD42-9388-22507B74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4AC05-7951-3046-ADD2-C961AA77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013AF-EFC0-7D45-8E55-897D05F8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5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36C5E-DB28-BC49-98C1-151BD59C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2F320-EC79-6549-BDAC-79608878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DF72-6390-2840-BA42-C26C6A82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9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70E2-7395-D04D-B962-583951A2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92062-41A2-DB43-902E-60B57BCE1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8011-E7DC-9849-AB2D-8C19F35C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B5BEC-B024-5649-A0F0-F222D13D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34D5E-4ACE-E84D-8D48-28C10BBD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2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3DD8-2FFC-914D-BD8E-A1FD3672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4C00C-625D-1246-AEB0-6E3D35C7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6833E-A419-1744-A733-0C3CCC1DE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D2630-45E8-914B-BD75-801DBE80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FACB2-0414-5D46-96F0-C3E8856F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F883D-8CC6-F949-838F-A928B000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8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88CC-E3A1-8946-AD54-B81AD340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03D5F-1C53-4948-8035-FFAFA72EF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43041-F8C5-244A-BF1E-0EE4A70BD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C77C-3053-A94D-B31C-63E07254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7F0A-B12E-5F40-AADA-563EE4970C4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B7859-CB9D-674F-B3EE-C90F0FF4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D1984-D7E5-F640-8212-B24A57C7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30E6-C96A-E945-AE78-9434DDF8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391D-04AB-B547-81DC-76A60501D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6F124-9AD5-E94B-B33F-5F398E22B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945C5-A261-F440-9A80-311C02D8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E7FF4-FF83-9041-9E55-AC5EF3BF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2E713-4E85-0C4C-BA42-A7567899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3DE7-7F75-FB41-B144-1889EEDD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AAD04-F623-D94D-889B-B2A55762F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59CAD-5B40-654B-BF87-2C362F5BC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23DF5-48C4-9F48-8DBC-CCD43A3BB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D75C2-F283-7A49-8643-296968710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00DF5-4F4B-4D4B-8F5D-BEEC426C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E846F-3834-894F-8C22-DD909A15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4CDAF-0C1C-FF40-B488-4C86E7FA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C7EF-1D0F-6B4A-8BEB-2BE61327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A3CC5-A518-B142-A454-EA90D94A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F03EA-8B04-1B46-9059-DF5977C2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E6C8E-144D-114C-B54C-11997C1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997B1-3171-A44D-997A-E64C5286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442FC-09D8-2E49-9C84-67A7AA51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78C09-144F-384C-985E-61BBAACB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8CA0-618E-2B43-BE72-7BBF187C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F215-2684-5B40-A343-8CD779ECC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D8AE0-A638-714F-ADDB-B073C9D7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71117-4DAF-F84C-BFDC-2C5F51F2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3A216-EFD5-9744-BFAC-42A3C963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4B3D-1B3E-6F43-A37B-E6FEE37D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583F-DF50-A34E-AE06-78A0B3F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EF328-92B7-EE43-A0AC-619CB157E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6E9B3-3B82-DB4E-83D5-5C15BD38F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844E5-6317-2F43-82BB-8C4C8488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FF3F8-6C18-8647-9FEB-C1396111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19DC7-B7BE-1947-8BAC-2E5F8A2E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913E9-7E4F-DC45-BE2A-1F1372FC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487D0-CBB4-2E44-9BA6-3C271C81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7A58-6F45-F846-90C7-9A9D00C2D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385E-BAC7-3F42-B91F-3AC00928A3B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9659-DA8D-DD47-9BCE-0D183EA14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C870C-E866-1E45-87F6-706196420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308A-F5A5-2645-A21E-6DE55469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6832"/>
            <a:ext cx="10972800" cy="104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35360" y="260648"/>
            <a:ext cx="11521280" cy="633670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1261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17A617-F0A3-2742-B72F-D1C57255D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20238-FF50-BD4D-B3EE-8047ED76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DC00-5C1B-2046-BF5A-ADDE7F1F7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E7CED-CA72-5548-BBAD-857749878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946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7F0A-B12E-5F40-AADA-563EE4970C46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B5A52-96F4-BE4F-A3FB-508F2B9F3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373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101BE-BCC4-B041-A317-AB3657EDC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937389"/>
            <a:ext cx="2743200" cy="784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BDBF-7392-EB4A-8243-60A085D6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opcenter.asu.edu/" TargetMode="External"/><Relationship Id="rId3" Type="http://schemas.openxmlformats.org/officeDocument/2006/relationships/hyperlink" Target="https://nam11.safelinks.protection.outlook.com/?url=https://www.theiacp.org/evaluating-violence-reduction-strategies&amp;data=04|01|engelrs@ucmail.uc.edu|5a9c0799fa674c6a725408da14049bed|f5222e6c5fc648eb8f0373db18203b63|1|0|637844307271619169|Unknown|TWFpbGZsb3d8eyJWIjoiMC4wLjAwMDAiLCJQIjoiV2luMzIiLCJBTiI6Ik1haWwiLCJXVCI6Mn0%3D|3000&amp;sdata=CzDSHM7Rb8/xlF1DqL8c4laBPbd%2BI7sI1jstb7l0E/0%3D&amp;reserved=0" TargetMode="External"/><Relationship Id="rId7" Type="http://schemas.openxmlformats.org/officeDocument/2006/relationships/hyperlink" Target="https://www.urban.org/policy-centers/justice-policy-center/projects/reducing-youth-gun-gang-and-group-violen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1.safelinks.protection.outlook.com/?url=https://crimesolutions.ojp.gov/&amp;data=04|01|engelrs@ucmail.uc.edu|3e878c333b724882e9e908da14043d77|f5222e6c5fc648eb8f0373db18203b63|1|0|637844305684083395|Unknown|TWFpbGZsb3d8eyJWIjoiMC4wLjAwMDAiLCJQIjoiV2luMzIiLCJBTiI6Ik1haWwiLCJXVCI6Mn0%3D|3000&amp;sdata=F%2BFTFdeunSu5hCS00rBUp383aDcKlFZkLaAbDuzNb%2BQ%3D&amp;reserved=0" TargetMode="External"/><Relationship Id="rId5" Type="http://schemas.openxmlformats.org/officeDocument/2006/relationships/hyperlink" Target="https://nam11.safelinks.protection.outlook.com/?url=https://cebcp.org/evidence-based-policing/what-works-in-policing/research-evidence-review/&amp;data=04|01|engelrs@ucmail.uc.edu|3e878c333b724882e9e908da14043d77|f5222e6c5fc648eb8f0373db18203b63|1|0|637844305684083395|Unknown|TWFpbGZsb3d8eyJWIjoiMC4wLjAwMDAiLCJQIjoiV2luMzIiLCJBTiI6Ik1haWwiLCJXVCI6Mn0%3D|3000&amp;sdata=I26w%2BcAgL9EiCOE/tYpoSEYekAq2o9Ab0LTGVgwAbKw%3D&amp;reserved=0" TargetMode="External"/><Relationship Id="rId4" Type="http://schemas.openxmlformats.org/officeDocument/2006/relationships/hyperlink" Target="https://counciloncj.org/violent-crime-working-group/" TargetMode="External"/><Relationship Id="rId9" Type="http://schemas.openxmlformats.org/officeDocument/2006/relationships/hyperlink" Target="https://nam11.safelinks.protection.outlook.com/?url=https://cops.usdoj.gov/community_violence_intervention&amp;data=04|01|engelrs@ucmail.uc.edu|9805806dbcdd4213563f08da14061159|f5222e6c5fc648eb8f0373db18203b63|1|0|637844313534738257|Unknown|TWFpbGZsb3d8eyJWIjoiMC4wLjAwMDAiLCJQIjoiV2luMzIiLCJBTiI6Ik1haWwiLCJXVCI6Mn0%3D|3000&amp;sdata=r3dTNZt5xzAGFXshwobDWq8z5ufHs7TRjiKel3vWDRQ%3D&amp;reserved=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.engel@uc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iacp.org/re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AD1FAA-D188-FB45-90B7-CA2445A0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D23C-F289-2D4E-8D92-627DF9D2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038" y="154439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 smtClean="0">
                <a:solidFill>
                  <a:schemeClr val="bg1"/>
                </a:solidFill>
              </a:rPr>
              <a:t/>
            </a:r>
            <a:br>
              <a:rPr lang="en-US" sz="6700" b="1" dirty="0" smtClean="0">
                <a:solidFill>
                  <a:schemeClr val="bg1"/>
                </a:solidFill>
              </a:rPr>
            </a:br>
            <a:r>
              <a:rPr lang="en-US" sz="6700" b="1" dirty="0">
                <a:solidFill>
                  <a:schemeClr val="bg1"/>
                </a:solidFill>
              </a:rPr>
              <a:t/>
            </a:r>
            <a:br>
              <a:rPr lang="en-US" sz="6700" b="1" dirty="0">
                <a:solidFill>
                  <a:schemeClr val="bg1"/>
                </a:solidFill>
              </a:rPr>
            </a:br>
            <a:r>
              <a:rPr lang="en-US" sz="6700" b="1" dirty="0" smtClean="0">
                <a:solidFill>
                  <a:schemeClr val="bg1"/>
                </a:solidFill>
              </a:rPr>
              <a:t/>
            </a:r>
            <a:br>
              <a:rPr lang="en-US" sz="6700" b="1" dirty="0" smtClean="0">
                <a:solidFill>
                  <a:schemeClr val="bg1"/>
                </a:solidFill>
              </a:rPr>
            </a:br>
            <a:r>
              <a:rPr lang="en-US" sz="6700" b="1" dirty="0" smtClean="0">
                <a:solidFill>
                  <a:schemeClr val="bg1"/>
                </a:solidFill>
              </a:rPr>
              <a:t>Evidence-Based Violence Reduction Strategies: </a:t>
            </a:r>
            <a:br>
              <a:rPr lang="en-US" sz="6700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Tips for Funding Applications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Ohio Office of Criminal Justice Services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April 7, 2022</a:t>
            </a:r>
            <a:endParaRPr lang="en-US" sz="53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EFC4A-EC21-1E4F-B830-79E2536B3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038" y="4903300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Robin S. Engel, Ph.D.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Director, Center for Police Research and Policy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Professor, School of Criminal Justice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University of Cincinnati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521C-A6F7-DE47-AA0B-27256A86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55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EEB1BB-A4D3-4D11-BEED-EF182851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6" y="593272"/>
            <a:ext cx="10330448" cy="902566"/>
          </a:xfrm>
        </p:spPr>
        <p:txBody>
          <a:bodyPr>
            <a:normAutofit fontScale="90000"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Times New Roman"/>
              </a:rPr>
              <a:t>Summary of </a:t>
            </a:r>
            <a:r>
              <a:rPr lang="en-US" sz="4000" b="1" dirty="0">
                <a:solidFill>
                  <a:srgbClr val="0070C0"/>
                </a:solidFill>
                <a:latin typeface="Times New Roman"/>
              </a:rPr>
              <a:t>Police-Led</a:t>
            </a:r>
            <a:r>
              <a:rPr lang="en-US" sz="4000" b="1" dirty="0" smtClean="0">
                <a:solidFill>
                  <a:prstClr val="black"/>
                </a:solidFill>
                <a:latin typeface="Times New Roman"/>
              </a:rPr>
              <a:t> </a:t>
            </a:r>
            <a:br>
              <a:rPr lang="en-US" sz="4000" b="1" dirty="0" smtClean="0">
                <a:solidFill>
                  <a:prstClr val="black"/>
                </a:solidFill>
                <a:latin typeface="Times New Roman"/>
              </a:rPr>
            </a:br>
            <a:r>
              <a:rPr lang="en-US" sz="4000" b="1" dirty="0" smtClean="0">
                <a:solidFill>
                  <a:prstClr val="black"/>
                </a:solidFill>
                <a:latin typeface="Times New Roman"/>
              </a:rPr>
              <a:t>Violence </a:t>
            </a:r>
            <a:r>
              <a:rPr lang="en-US" sz="4000" b="1" dirty="0">
                <a:solidFill>
                  <a:prstClr val="black"/>
                </a:solidFill>
                <a:latin typeface="Times New Roman"/>
              </a:rPr>
              <a:t>Reduction Strategies and Evidence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6E96A9-44CF-483A-B711-B762CDBD6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40299"/>
              </p:ext>
            </p:extLst>
          </p:nvPr>
        </p:nvGraphicFramePr>
        <p:xfrm>
          <a:off x="589086" y="1610291"/>
          <a:ext cx="8702932" cy="5021551"/>
        </p:xfrm>
        <a:graphic>
          <a:graphicData uri="http://schemas.openxmlformats.org/drawingml/2006/table">
            <a:tbl>
              <a:tblPr firstRow="1" firstCol="1" bandRow="1"/>
              <a:tblGrid>
                <a:gridCol w="1867246">
                  <a:extLst>
                    <a:ext uri="{9D8B030D-6E8A-4147-A177-3AD203B41FA5}">
                      <a16:colId xmlns:a16="http://schemas.microsoft.com/office/drawing/2014/main" val="4178928423"/>
                    </a:ext>
                  </a:extLst>
                </a:gridCol>
                <a:gridCol w="2250270">
                  <a:extLst>
                    <a:ext uri="{9D8B030D-6E8A-4147-A177-3AD203B41FA5}">
                      <a16:colId xmlns:a16="http://schemas.microsoft.com/office/drawing/2014/main" val="3554785039"/>
                    </a:ext>
                  </a:extLst>
                </a:gridCol>
                <a:gridCol w="1509911">
                  <a:extLst>
                    <a:ext uri="{9D8B030D-6E8A-4147-A177-3AD203B41FA5}">
                      <a16:colId xmlns:a16="http://schemas.microsoft.com/office/drawing/2014/main" val="227280126"/>
                    </a:ext>
                  </a:extLst>
                </a:gridCol>
                <a:gridCol w="1061827">
                  <a:extLst>
                    <a:ext uri="{9D8B030D-6E8A-4147-A177-3AD203B41FA5}">
                      <a16:colId xmlns:a16="http://schemas.microsoft.com/office/drawing/2014/main" val="583342503"/>
                    </a:ext>
                  </a:extLst>
                </a:gridCol>
                <a:gridCol w="1149074">
                  <a:extLst>
                    <a:ext uri="{9D8B030D-6E8A-4147-A177-3AD203B41FA5}">
                      <a16:colId xmlns:a16="http://schemas.microsoft.com/office/drawing/2014/main" val="3393056711"/>
                    </a:ext>
                  </a:extLst>
                </a:gridCol>
                <a:gridCol w="864604">
                  <a:extLst>
                    <a:ext uri="{9D8B030D-6E8A-4147-A177-3AD203B41FA5}">
                      <a16:colId xmlns:a16="http://schemas.microsoft.com/office/drawing/2014/main" val="3117824551"/>
                    </a:ext>
                  </a:extLst>
                </a:gridCol>
              </a:tblGrid>
              <a:tr h="71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STRATEGY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OF EVIDENCE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RIGOR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SHORT-TERM IMPACT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LONG-TERM IMPACT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20037"/>
                  </a:ext>
                </a:extLst>
              </a:tr>
              <a:tr h="355079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OFFENDER-FOCUSED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Gang Enforcement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10449"/>
                  </a:ext>
                </a:extLst>
              </a:tr>
              <a:tr h="345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 Crackdowns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50567"/>
                  </a:ext>
                </a:extLst>
              </a:tr>
              <a:tr h="3454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Focused Deterrence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62145"/>
                  </a:ext>
                </a:extLst>
              </a:tr>
              <a:tr h="34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 Safe Neighborhoods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15415"/>
                  </a:ext>
                </a:extLst>
              </a:tr>
              <a:tr h="372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 Notifications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43096"/>
                  </a:ext>
                </a:extLst>
              </a:tr>
              <a:tr h="318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Stop, Question, and Frisk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87631"/>
                  </a:ext>
                </a:extLst>
              </a:tr>
              <a:tr h="4300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PLACE-BASED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Hot Spots Policing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31615"/>
                  </a:ext>
                </a:extLst>
              </a:tr>
              <a:tr h="3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Place-Based Investigations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Promising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75523"/>
                  </a:ext>
                </a:extLst>
              </a:tr>
              <a:tr h="31821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COMMUNITY-BASED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Community-Oriented Policing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19364"/>
                  </a:ext>
                </a:extLst>
              </a:tr>
              <a:tr h="478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Broken Windows Policing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74445"/>
                  </a:ext>
                </a:extLst>
              </a:tr>
              <a:tr h="427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Procedural Justice Policing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0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3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521C-A6F7-DE47-AA0B-27256A86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4F20C4-96F5-43BB-9CE3-98009099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79" y="942931"/>
            <a:ext cx="1072661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Most Promising Police-led, Evidence-Based Violence Reduction Strategies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F3919D-61E1-4EDB-9E82-06A053AA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16" y="2804548"/>
            <a:ext cx="7886700" cy="379315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C00000"/>
                </a:solidFill>
              </a:rPr>
              <a:t>Hot Spots Deployment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b="1" dirty="0">
                <a:solidFill>
                  <a:srgbClr val="C00000"/>
                </a:solidFill>
              </a:rPr>
              <a:t>Focused Deterrence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C00000"/>
                </a:solidFill>
              </a:rPr>
              <a:t>Place Network Investigations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7C66B487-9870-7945-A769-75D8ACA25419}"/>
              </a:ext>
            </a:extLst>
          </p:cNvPr>
          <p:cNvCxnSpPr>
            <a:cxnSpLocks/>
          </p:cNvCxnSpPr>
          <p:nvPr/>
        </p:nvCxnSpPr>
        <p:spPr>
          <a:xfrm flipH="1">
            <a:off x="4991381" y="3601043"/>
            <a:ext cx="232320" cy="1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F75B295-16EE-6142-9E0F-8501241F7341}"/>
              </a:ext>
            </a:extLst>
          </p:cNvPr>
          <p:cNvSpPr/>
          <p:nvPr/>
        </p:nvSpPr>
        <p:spPr>
          <a:xfrm>
            <a:off x="3406797" y="3963130"/>
            <a:ext cx="2366963" cy="534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Jurisdiction segments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43FA33-B3EF-5541-83D3-C0B58CE0BED3}"/>
              </a:ext>
            </a:extLst>
          </p:cNvPr>
          <p:cNvSpPr/>
          <p:nvPr/>
        </p:nvSpPr>
        <p:spPr>
          <a:xfrm rot="18101602">
            <a:off x="5826239" y="1757919"/>
            <a:ext cx="1254878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Victim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B7C092-036A-D940-ACB4-4DC216EEFD5C}"/>
              </a:ext>
            </a:extLst>
          </p:cNvPr>
          <p:cNvSpPr/>
          <p:nvPr/>
        </p:nvSpPr>
        <p:spPr>
          <a:xfrm rot="3316133">
            <a:off x="6872593" y="1748400"/>
            <a:ext cx="1254878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Offender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76257D-F527-B74F-9E52-EF2913310F74}"/>
              </a:ext>
            </a:extLst>
          </p:cNvPr>
          <p:cNvSpPr/>
          <p:nvPr/>
        </p:nvSpPr>
        <p:spPr>
          <a:xfrm rot="3504289">
            <a:off x="9193398" y="1725368"/>
            <a:ext cx="1254878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Offender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A8907D-7B0D-F540-8C4C-79CC788CDD1D}"/>
              </a:ext>
            </a:extLst>
          </p:cNvPr>
          <p:cNvSpPr/>
          <p:nvPr/>
        </p:nvSpPr>
        <p:spPr>
          <a:xfrm>
            <a:off x="1803938" y="3269406"/>
            <a:ext cx="1688998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2700" algn="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Intervention Focus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0DE9F5-E135-7843-9105-DDABD00A21C5}"/>
              </a:ext>
            </a:extLst>
          </p:cNvPr>
          <p:cNvSpPr/>
          <p:nvPr/>
        </p:nvSpPr>
        <p:spPr>
          <a:xfrm>
            <a:off x="8078899" y="6175252"/>
            <a:ext cx="2315142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Deferred/Long-term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8E8D54-BEBE-FA42-91D7-FE9DB059E278}"/>
              </a:ext>
            </a:extLst>
          </p:cNvPr>
          <p:cNvSpPr/>
          <p:nvPr/>
        </p:nvSpPr>
        <p:spPr>
          <a:xfrm>
            <a:off x="5732519" y="6160964"/>
            <a:ext cx="2386584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Lagged/Intermediate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AF1D5-1314-4446-B0FE-F370D0CF82E7}"/>
              </a:ext>
            </a:extLst>
          </p:cNvPr>
          <p:cNvSpPr/>
          <p:nvPr/>
        </p:nvSpPr>
        <p:spPr>
          <a:xfrm>
            <a:off x="3371852" y="6160965"/>
            <a:ext cx="2366963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Rapid/Short-term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460F77-D57A-0A4A-8828-759AF00EE48C}"/>
              </a:ext>
            </a:extLst>
          </p:cNvPr>
          <p:cNvSpPr/>
          <p:nvPr/>
        </p:nvSpPr>
        <p:spPr>
          <a:xfrm>
            <a:off x="3550154" y="5849306"/>
            <a:ext cx="2011680" cy="311658"/>
          </a:xfrm>
          <a:prstGeom prst="rect">
            <a:avLst/>
          </a:prstGeom>
          <a:gradFill flip="none" rotWithShape="1">
            <a:gsLst>
              <a:gs pos="15000">
                <a:srgbClr val="B92120"/>
              </a:gs>
              <a:gs pos="0">
                <a:srgbClr val="C00000"/>
              </a:gs>
              <a:gs pos="41000">
                <a:schemeClr val="accent2">
                  <a:lumMod val="89000"/>
                  <a:alpha val="22000"/>
                </a:schemeClr>
              </a:gs>
              <a:gs pos="97000">
                <a:schemeClr val="accent2">
                  <a:lumMod val="7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09D19-3B94-4D47-8654-47D2051269E9}"/>
              </a:ext>
            </a:extLst>
          </p:cNvPr>
          <p:cNvSpPr/>
          <p:nvPr/>
        </p:nvSpPr>
        <p:spPr>
          <a:xfrm>
            <a:off x="5926263" y="5850068"/>
            <a:ext cx="2011680" cy="3108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8000"/>
                  <a:lumMod val="70000"/>
                </a:schemeClr>
              </a:gs>
              <a:gs pos="23000">
                <a:srgbClr val="FF0000"/>
              </a:gs>
              <a:gs pos="44000">
                <a:srgbClr val="FF0000">
                  <a:alpha val="73000"/>
                </a:srgbClr>
              </a:gs>
              <a:gs pos="97000">
                <a:schemeClr val="accent2">
                  <a:lumMod val="7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458F8-9E10-B248-8CAF-1E79F473A415}"/>
              </a:ext>
            </a:extLst>
          </p:cNvPr>
          <p:cNvSpPr/>
          <p:nvPr/>
        </p:nvSpPr>
        <p:spPr>
          <a:xfrm>
            <a:off x="8290752" y="5855785"/>
            <a:ext cx="2011680" cy="3108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  <a:alpha val="15000"/>
                </a:schemeClr>
              </a:gs>
              <a:gs pos="56000">
                <a:srgbClr val="C00000"/>
              </a:gs>
              <a:gs pos="80000">
                <a:srgbClr val="FF0000"/>
              </a:gs>
              <a:gs pos="96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736E0-70EE-D24D-8628-5C9B457AFF8B}"/>
              </a:ext>
            </a:extLst>
          </p:cNvPr>
          <p:cNvSpPr/>
          <p:nvPr/>
        </p:nvSpPr>
        <p:spPr>
          <a:xfrm>
            <a:off x="3436356" y="368562"/>
            <a:ext cx="2241545" cy="87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Hot Spot Policing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911CE-73CA-7D49-BE4C-4552D6F26C6A}"/>
              </a:ext>
            </a:extLst>
          </p:cNvPr>
          <p:cNvSpPr/>
          <p:nvPr/>
        </p:nvSpPr>
        <p:spPr>
          <a:xfrm>
            <a:off x="5772840" y="368562"/>
            <a:ext cx="2241545" cy="87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Focused Deterrence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D6961-04B9-D640-85DC-7A723A8D9FD3}"/>
              </a:ext>
            </a:extLst>
          </p:cNvPr>
          <p:cNvSpPr/>
          <p:nvPr/>
        </p:nvSpPr>
        <p:spPr>
          <a:xfrm>
            <a:off x="8109293" y="368562"/>
            <a:ext cx="2354215" cy="87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Place Network </a:t>
            </a:r>
          </a:p>
          <a:p>
            <a:pPr algn="ctr" defTabSz="457200"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Investigations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0BC204-7905-1E4F-9D8D-7A00867DFDB8}"/>
              </a:ext>
            </a:extLst>
          </p:cNvPr>
          <p:cNvCxnSpPr/>
          <p:nvPr/>
        </p:nvCxnSpPr>
        <p:spPr>
          <a:xfrm>
            <a:off x="5718231" y="1318157"/>
            <a:ext cx="0" cy="51206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A04B5-0ADB-F64E-84EE-C963CD6135EA}"/>
              </a:ext>
            </a:extLst>
          </p:cNvPr>
          <p:cNvCxnSpPr>
            <a:cxnSpLocks/>
          </p:cNvCxnSpPr>
          <p:nvPr/>
        </p:nvCxnSpPr>
        <p:spPr>
          <a:xfrm flipH="1">
            <a:off x="8120065" y="1325889"/>
            <a:ext cx="0" cy="51177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A0076F-B784-7B42-91E9-E22F0BACA7BA}"/>
              </a:ext>
            </a:extLst>
          </p:cNvPr>
          <p:cNvCxnSpPr>
            <a:cxnSpLocks/>
          </p:cNvCxnSpPr>
          <p:nvPr/>
        </p:nvCxnSpPr>
        <p:spPr>
          <a:xfrm>
            <a:off x="3443292" y="1325889"/>
            <a:ext cx="0" cy="51177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5B730-514F-894D-9795-F7EB60F4E1FB}"/>
              </a:ext>
            </a:extLst>
          </p:cNvPr>
          <p:cNvSpPr/>
          <p:nvPr/>
        </p:nvSpPr>
        <p:spPr>
          <a:xfrm>
            <a:off x="1824039" y="5729289"/>
            <a:ext cx="155580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Onset &amp; Duration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61A0A9-6DF9-4C4C-AAE8-1A42B7100705}"/>
              </a:ext>
            </a:extLst>
          </p:cNvPr>
          <p:cNvSpPr/>
          <p:nvPr/>
        </p:nvSpPr>
        <p:spPr>
          <a:xfrm>
            <a:off x="1824038" y="1711127"/>
            <a:ext cx="155580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Crime Impact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611E2B-8313-9D4E-B9BC-C17D16BC61F5}"/>
              </a:ext>
            </a:extLst>
          </p:cNvPr>
          <p:cNvSpPr/>
          <p:nvPr/>
        </p:nvSpPr>
        <p:spPr>
          <a:xfrm>
            <a:off x="1823189" y="4639927"/>
            <a:ext cx="1588983" cy="36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Complexity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E22BC-2D33-804A-872F-CDE5A26A1409}"/>
              </a:ext>
            </a:extLst>
          </p:cNvPr>
          <p:cNvSpPr/>
          <p:nvPr/>
        </p:nvSpPr>
        <p:spPr>
          <a:xfrm>
            <a:off x="3924301" y="2512700"/>
            <a:ext cx="1254878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Place</a:t>
            </a: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ED0236A6-4534-7F44-B596-B655AA1FE1E9}"/>
              </a:ext>
            </a:extLst>
          </p:cNvPr>
          <p:cNvSpPr/>
          <p:nvPr/>
        </p:nvSpPr>
        <p:spPr>
          <a:xfrm>
            <a:off x="4025209" y="1625640"/>
            <a:ext cx="1125395" cy="8719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21A73C-7645-CB49-837A-29FAA459AE1B}"/>
              </a:ext>
            </a:extLst>
          </p:cNvPr>
          <p:cNvCxnSpPr>
            <a:stCxn id="24" idx="0"/>
            <a:endCxn id="24" idx="2"/>
          </p:cNvCxnSpPr>
          <p:nvPr/>
        </p:nvCxnSpPr>
        <p:spPr>
          <a:xfrm flipH="1">
            <a:off x="4025208" y="1625640"/>
            <a:ext cx="562698" cy="871976"/>
          </a:xfrm>
          <a:prstGeom prst="line">
            <a:avLst/>
          </a:prstGeom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DACF6C-0DDA-3944-998B-6FBFE30F604B}"/>
              </a:ext>
            </a:extLst>
          </p:cNvPr>
          <p:cNvCxnSpPr>
            <a:cxnSpLocks/>
            <a:stCxn id="24" idx="4"/>
            <a:endCxn id="24" idx="2"/>
          </p:cNvCxnSpPr>
          <p:nvPr/>
        </p:nvCxnSpPr>
        <p:spPr>
          <a:xfrm flipH="1">
            <a:off x="4025209" y="2497616"/>
            <a:ext cx="1125395" cy="0"/>
          </a:xfrm>
          <a:prstGeom prst="line">
            <a:avLst/>
          </a:prstGeom>
          <a:ln w="793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CA2BA83-49F1-CA4E-980E-7159CD87580E}"/>
              </a:ext>
            </a:extLst>
          </p:cNvPr>
          <p:cNvSpPr/>
          <p:nvPr/>
        </p:nvSpPr>
        <p:spPr>
          <a:xfrm>
            <a:off x="8659007" y="2497617"/>
            <a:ext cx="1254878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Place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2815672F-31E0-754F-97B5-48519D366E4F}"/>
              </a:ext>
            </a:extLst>
          </p:cNvPr>
          <p:cNvSpPr/>
          <p:nvPr/>
        </p:nvSpPr>
        <p:spPr>
          <a:xfrm>
            <a:off x="8759915" y="1610557"/>
            <a:ext cx="1125395" cy="871976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AF70C1-DFA0-9A4D-95CB-DAA45B88D490}"/>
              </a:ext>
            </a:extLst>
          </p:cNvPr>
          <p:cNvCxnSpPr>
            <a:cxnSpLocks/>
            <a:stCxn id="34" idx="0"/>
            <a:endCxn id="34" idx="4"/>
          </p:cNvCxnSpPr>
          <p:nvPr/>
        </p:nvCxnSpPr>
        <p:spPr>
          <a:xfrm>
            <a:off x="9322613" y="1610557"/>
            <a:ext cx="562697" cy="871976"/>
          </a:xfrm>
          <a:prstGeom prst="line">
            <a:avLst/>
          </a:prstGeom>
          <a:ln w="793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988861-E211-1B48-9B58-77937BE89490}"/>
              </a:ext>
            </a:extLst>
          </p:cNvPr>
          <p:cNvCxnSpPr>
            <a:cxnSpLocks/>
            <a:stCxn id="34" idx="4"/>
            <a:endCxn id="34" idx="2"/>
          </p:cNvCxnSpPr>
          <p:nvPr/>
        </p:nvCxnSpPr>
        <p:spPr>
          <a:xfrm flipH="1">
            <a:off x="8759915" y="2482533"/>
            <a:ext cx="1125395" cy="0"/>
          </a:xfrm>
          <a:prstGeom prst="line">
            <a:avLst/>
          </a:prstGeom>
          <a:ln w="793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riangle 39">
            <a:extLst>
              <a:ext uri="{FF2B5EF4-FFF2-40B4-BE49-F238E27FC236}">
                <a16:creationId xmlns:a16="http://schemas.microsoft.com/office/drawing/2014/main" id="{73F2C0AA-C63E-FC43-90A1-1444CEB1728B}"/>
              </a:ext>
            </a:extLst>
          </p:cNvPr>
          <p:cNvSpPr/>
          <p:nvPr/>
        </p:nvSpPr>
        <p:spPr>
          <a:xfrm>
            <a:off x="6406458" y="1618011"/>
            <a:ext cx="1125395" cy="8719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2703EA-363C-E44C-ACF1-91AC9C9B802D}"/>
              </a:ext>
            </a:extLst>
          </p:cNvPr>
          <p:cNvCxnSpPr>
            <a:stCxn id="40" idx="0"/>
            <a:endCxn id="40" idx="2"/>
          </p:cNvCxnSpPr>
          <p:nvPr/>
        </p:nvCxnSpPr>
        <p:spPr>
          <a:xfrm flipH="1">
            <a:off x="6406457" y="1618011"/>
            <a:ext cx="562698" cy="871976"/>
          </a:xfrm>
          <a:prstGeom prst="line">
            <a:avLst/>
          </a:prstGeom>
          <a:ln w="793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30514C-5B9B-8C48-85B1-8D5ABE6A26DE}"/>
              </a:ext>
            </a:extLst>
          </p:cNvPr>
          <p:cNvCxnSpPr>
            <a:cxnSpLocks/>
            <a:stCxn id="40" idx="4"/>
            <a:endCxn id="40" idx="0"/>
          </p:cNvCxnSpPr>
          <p:nvPr/>
        </p:nvCxnSpPr>
        <p:spPr>
          <a:xfrm flipH="1" flipV="1">
            <a:off x="6969156" y="1618011"/>
            <a:ext cx="562697" cy="871976"/>
          </a:xfrm>
          <a:prstGeom prst="line">
            <a:avLst/>
          </a:prstGeom>
          <a:ln w="793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FF4C803-A8EE-D347-AD73-B74FF8E1C7D7}"/>
              </a:ext>
            </a:extLst>
          </p:cNvPr>
          <p:cNvSpPr/>
          <p:nvPr/>
        </p:nvSpPr>
        <p:spPr>
          <a:xfrm>
            <a:off x="5742330" y="3957870"/>
            <a:ext cx="2366963" cy="534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Social networks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00B496-7A32-F94D-B06F-EA5143BE8945}"/>
              </a:ext>
            </a:extLst>
          </p:cNvPr>
          <p:cNvSpPr/>
          <p:nvPr/>
        </p:nvSpPr>
        <p:spPr>
          <a:xfrm>
            <a:off x="8181072" y="3947254"/>
            <a:ext cx="2166142" cy="534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Crime infrastructure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22A9C6E-26B1-D244-B9E1-A6A8FAF7E5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4218" y="2382002"/>
            <a:ext cx="2010166" cy="2010166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67F8A6-7DF7-D54F-9E8E-49112985C2E4}"/>
              </a:ext>
            </a:extLst>
          </p:cNvPr>
          <p:cNvCxnSpPr>
            <a:cxnSpLocks/>
          </p:cNvCxnSpPr>
          <p:nvPr/>
        </p:nvCxnSpPr>
        <p:spPr>
          <a:xfrm>
            <a:off x="8830463" y="3428996"/>
            <a:ext cx="548640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D11DDA8-E023-404C-A487-8459902F706A}"/>
              </a:ext>
            </a:extLst>
          </p:cNvPr>
          <p:cNvCxnSpPr>
            <a:cxnSpLocks/>
          </p:cNvCxnSpPr>
          <p:nvPr/>
        </p:nvCxnSpPr>
        <p:spPr>
          <a:xfrm>
            <a:off x="8830463" y="3567106"/>
            <a:ext cx="548640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92F09D4-7DB0-E944-BBA1-974598F67B9F}"/>
              </a:ext>
            </a:extLst>
          </p:cNvPr>
          <p:cNvCxnSpPr>
            <a:cxnSpLocks/>
          </p:cNvCxnSpPr>
          <p:nvPr/>
        </p:nvCxnSpPr>
        <p:spPr>
          <a:xfrm>
            <a:off x="8825695" y="3709988"/>
            <a:ext cx="548640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04F607C-6FAF-754B-BA7C-347968E1B31C}"/>
              </a:ext>
            </a:extLst>
          </p:cNvPr>
          <p:cNvCxnSpPr>
            <a:cxnSpLocks/>
          </p:cNvCxnSpPr>
          <p:nvPr/>
        </p:nvCxnSpPr>
        <p:spPr>
          <a:xfrm>
            <a:off x="9703976" y="3428996"/>
            <a:ext cx="548640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B4D30CE-B72B-6E4D-B616-5DAE7DBC2E92}"/>
              </a:ext>
            </a:extLst>
          </p:cNvPr>
          <p:cNvCxnSpPr>
            <a:cxnSpLocks/>
          </p:cNvCxnSpPr>
          <p:nvPr/>
        </p:nvCxnSpPr>
        <p:spPr>
          <a:xfrm>
            <a:off x="9703976" y="3567106"/>
            <a:ext cx="548640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9619F0-47EB-D54F-A0C0-F50E318880E6}"/>
              </a:ext>
            </a:extLst>
          </p:cNvPr>
          <p:cNvCxnSpPr>
            <a:cxnSpLocks/>
          </p:cNvCxnSpPr>
          <p:nvPr/>
        </p:nvCxnSpPr>
        <p:spPr>
          <a:xfrm>
            <a:off x="9699208" y="3709988"/>
            <a:ext cx="548640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2B49362-E8B8-2746-BF2F-F45F224C57C8}"/>
              </a:ext>
            </a:extLst>
          </p:cNvPr>
          <p:cNvCxnSpPr>
            <a:cxnSpLocks/>
          </p:cNvCxnSpPr>
          <p:nvPr/>
        </p:nvCxnSpPr>
        <p:spPr>
          <a:xfrm>
            <a:off x="9374335" y="2909698"/>
            <a:ext cx="0" cy="50501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78C564-B510-1248-83FB-C9EAA4DE551E}"/>
              </a:ext>
            </a:extLst>
          </p:cNvPr>
          <p:cNvCxnSpPr>
            <a:cxnSpLocks/>
          </p:cNvCxnSpPr>
          <p:nvPr/>
        </p:nvCxnSpPr>
        <p:spPr>
          <a:xfrm>
            <a:off x="9699208" y="2925023"/>
            <a:ext cx="0" cy="50501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B587D2C-FACC-234D-B5E7-BA611107A983}"/>
              </a:ext>
            </a:extLst>
          </p:cNvPr>
          <p:cNvCxnSpPr>
            <a:cxnSpLocks/>
          </p:cNvCxnSpPr>
          <p:nvPr/>
        </p:nvCxnSpPr>
        <p:spPr>
          <a:xfrm>
            <a:off x="9374335" y="3710624"/>
            <a:ext cx="0" cy="2707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AA792D-5D97-E347-A041-66B997DAC5BE}"/>
              </a:ext>
            </a:extLst>
          </p:cNvPr>
          <p:cNvCxnSpPr>
            <a:cxnSpLocks/>
          </p:cNvCxnSpPr>
          <p:nvPr/>
        </p:nvCxnSpPr>
        <p:spPr>
          <a:xfrm>
            <a:off x="9699208" y="3719111"/>
            <a:ext cx="0" cy="2707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DA55BB1-CD7C-9742-8CD7-11F48A5FB9FB}"/>
              </a:ext>
            </a:extLst>
          </p:cNvPr>
          <p:cNvCxnSpPr>
            <a:cxnSpLocks/>
          </p:cNvCxnSpPr>
          <p:nvPr/>
        </p:nvCxnSpPr>
        <p:spPr>
          <a:xfrm>
            <a:off x="9541023" y="3734432"/>
            <a:ext cx="0" cy="2707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2568D2D-A92B-3E4E-861B-DB492E6F5A30}"/>
              </a:ext>
            </a:extLst>
          </p:cNvPr>
          <p:cNvCxnSpPr>
            <a:cxnSpLocks/>
          </p:cNvCxnSpPr>
          <p:nvPr/>
        </p:nvCxnSpPr>
        <p:spPr>
          <a:xfrm>
            <a:off x="9541023" y="2919218"/>
            <a:ext cx="0" cy="50501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0AF632-618B-DD41-ADFE-7E07AFDC76C4}"/>
              </a:ext>
            </a:extLst>
          </p:cNvPr>
          <p:cNvCxnSpPr>
            <a:cxnSpLocks/>
          </p:cNvCxnSpPr>
          <p:nvPr/>
        </p:nvCxnSpPr>
        <p:spPr>
          <a:xfrm>
            <a:off x="8483739" y="2904930"/>
            <a:ext cx="0" cy="50501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0CA934D-4DAD-A843-8FCE-2B05F31D45DC}"/>
              </a:ext>
            </a:extLst>
          </p:cNvPr>
          <p:cNvCxnSpPr>
            <a:cxnSpLocks/>
          </p:cNvCxnSpPr>
          <p:nvPr/>
        </p:nvCxnSpPr>
        <p:spPr>
          <a:xfrm>
            <a:off x="8808612" y="2920255"/>
            <a:ext cx="0" cy="50501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01CCBF-22DE-724F-85C7-6420D44E83EC}"/>
              </a:ext>
            </a:extLst>
          </p:cNvPr>
          <p:cNvCxnSpPr>
            <a:cxnSpLocks/>
          </p:cNvCxnSpPr>
          <p:nvPr/>
        </p:nvCxnSpPr>
        <p:spPr>
          <a:xfrm>
            <a:off x="8650427" y="2914450"/>
            <a:ext cx="0" cy="50501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79583B-062E-C547-8156-C014F9B9B213}"/>
              </a:ext>
            </a:extLst>
          </p:cNvPr>
          <p:cNvCxnSpPr>
            <a:cxnSpLocks/>
          </p:cNvCxnSpPr>
          <p:nvPr/>
        </p:nvCxnSpPr>
        <p:spPr>
          <a:xfrm>
            <a:off x="8492193" y="3703756"/>
            <a:ext cx="0" cy="2707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2F0DFC4-2D11-1145-A5C4-93C803A81D23}"/>
              </a:ext>
            </a:extLst>
          </p:cNvPr>
          <p:cNvCxnSpPr>
            <a:cxnSpLocks/>
          </p:cNvCxnSpPr>
          <p:nvPr/>
        </p:nvCxnSpPr>
        <p:spPr>
          <a:xfrm>
            <a:off x="8817066" y="3712243"/>
            <a:ext cx="0" cy="2707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B9C22C7-B4F3-D54B-A241-F7BA10CA6A25}"/>
              </a:ext>
            </a:extLst>
          </p:cNvPr>
          <p:cNvCxnSpPr>
            <a:cxnSpLocks/>
          </p:cNvCxnSpPr>
          <p:nvPr/>
        </p:nvCxnSpPr>
        <p:spPr>
          <a:xfrm>
            <a:off x="8658881" y="3727564"/>
            <a:ext cx="0" cy="2707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57EDAE8-1A71-FD48-B960-580795C3DC51}"/>
              </a:ext>
            </a:extLst>
          </p:cNvPr>
          <p:cNvCxnSpPr>
            <a:cxnSpLocks/>
          </p:cNvCxnSpPr>
          <p:nvPr/>
        </p:nvCxnSpPr>
        <p:spPr>
          <a:xfrm flipV="1">
            <a:off x="8223937" y="3412314"/>
            <a:ext cx="259803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D25C5C9-E516-484E-8353-189052747D53}"/>
              </a:ext>
            </a:extLst>
          </p:cNvPr>
          <p:cNvCxnSpPr>
            <a:cxnSpLocks/>
          </p:cNvCxnSpPr>
          <p:nvPr/>
        </p:nvCxnSpPr>
        <p:spPr>
          <a:xfrm flipV="1">
            <a:off x="8233458" y="3693304"/>
            <a:ext cx="259803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2C3AA30-51ED-CE42-8E12-604EDF98A8B0}"/>
              </a:ext>
            </a:extLst>
          </p:cNvPr>
          <p:cNvCxnSpPr>
            <a:cxnSpLocks/>
          </p:cNvCxnSpPr>
          <p:nvPr/>
        </p:nvCxnSpPr>
        <p:spPr>
          <a:xfrm flipV="1">
            <a:off x="8233457" y="3564714"/>
            <a:ext cx="259803" cy="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9C615D7-725B-184E-9748-C3FBC01A383C}"/>
              </a:ext>
            </a:extLst>
          </p:cNvPr>
          <p:cNvCxnSpPr>
            <a:cxnSpLocks/>
          </p:cNvCxnSpPr>
          <p:nvPr/>
        </p:nvCxnSpPr>
        <p:spPr>
          <a:xfrm>
            <a:off x="10247848" y="2925023"/>
            <a:ext cx="0" cy="50501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AE5FFD8-10D5-BE4F-8732-A940F9814636}"/>
              </a:ext>
            </a:extLst>
          </p:cNvPr>
          <p:cNvCxnSpPr>
            <a:cxnSpLocks/>
          </p:cNvCxnSpPr>
          <p:nvPr/>
        </p:nvCxnSpPr>
        <p:spPr>
          <a:xfrm>
            <a:off x="10245842" y="3727564"/>
            <a:ext cx="0" cy="270750"/>
          </a:xfrm>
          <a:prstGeom prst="line">
            <a:avLst/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A7AAE072-E6CA-CF4C-8413-6554AE9F4FBF}"/>
              </a:ext>
            </a:extLst>
          </p:cNvPr>
          <p:cNvSpPr/>
          <p:nvPr/>
        </p:nvSpPr>
        <p:spPr>
          <a:xfrm>
            <a:off x="8854271" y="3113638"/>
            <a:ext cx="274320" cy="2820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2F4562C-DA30-8B43-88E1-3E26280F7123}"/>
              </a:ext>
            </a:extLst>
          </p:cNvPr>
          <p:cNvSpPr/>
          <p:nvPr/>
        </p:nvSpPr>
        <p:spPr>
          <a:xfrm>
            <a:off x="9735341" y="3751822"/>
            <a:ext cx="274320" cy="2820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X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78F75E-8D5D-BB4A-8E1E-F40F33BC3945}"/>
              </a:ext>
            </a:extLst>
          </p:cNvPr>
          <p:cNvSpPr/>
          <p:nvPr/>
        </p:nvSpPr>
        <p:spPr>
          <a:xfrm>
            <a:off x="10066813" y="2961240"/>
            <a:ext cx="166688" cy="18676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FB5D1F-E4F7-F148-9688-F60FFD4FFA3D}"/>
              </a:ext>
            </a:extLst>
          </p:cNvPr>
          <p:cNvSpPr/>
          <p:nvPr/>
        </p:nvSpPr>
        <p:spPr>
          <a:xfrm>
            <a:off x="10062045" y="3185080"/>
            <a:ext cx="166688" cy="18676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X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C9A2619-863D-BA47-ADBF-D6299B77135B}"/>
              </a:ext>
            </a:extLst>
          </p:cNvPr>
          <p:cNvSpPr/>
          <p:nvPr/>
        </p:nvSpPr>
        <p:spPr>
          <a:xfrm>
            <a:off x="8285348" y="3736338"/>
            <a:ext cx="166688" cy="18676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X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29FC8B2-21DB-C449-AF4C-6A2B790097D2}"/>
              </a:ext>
            </a:extLst>
          </p:cNvPr>
          <p:cNvCxnSpPr/>
          <p:nvPr/>
        </p:nvCxnSpPr>
        <p:spPr>
          <a:xfrm flipV="1">
            <a:off x="8492193" y="3419460"/>
            <a:ext cx="333502" cy="284296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46BAF30-0232-9C46-B006-320CE43B6BDC}"/>
              </a:ext>
            </a:extLst>
          </p:cNvPr>
          <p:cNvCxnSpPr>
            <a:cxnSpLocks/>
          </p:cNvCxnSpPr>
          <p:nvPr/>
        </p:nvCxnSpPr>
        <p:spPr>
          <a:xfrm flipH="1" flipV="1">
            <a:off x="9150569" y="3398588"/>
            <a:ext cx="557143" cy="302452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877D7B9-C009-A942-8E04-5F0E3DEBEE7F}"/>
              </a:ext>
            </a:extLst>
          </p:cNvPr>
          <p:cNvCxnSpPr>
            <a:cxnSpLocks/>
            <a:stCxn id="95" idx="1"/>
          </p:cNvCxnSpPr>
          <p:nvPr/>
        </p:nvCxnSpPr>
        <p:spPr>
          <a:xfrm flipH="1">
            <a:off x="9136693" y="3054624"/>
            <a:ext cx="930120" cy="371535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819D72C-6A5F-A540-900B-F14B8AF8D21E}"/>
              </a:ext>
            </a:extLst>
          </p:cNvPr>
          <p:cNvCxnSpPr>
            <a:cxnSpLocks/>
            <a:stCxn id="96" idx="1"/>
          </p:cNvCxnSpPr>
          <p:nvPr/>
        </p:nvCxnSpPr>
        <p:spPr>
          <a:xfrm flipH="1">
            <a:off x="9180789" y="3278464"/>
            <a:ext cx="881256" cy="110541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4FEA888-39BE-7F4C-A4F0-BD2C06E8AAD7}"/>
              </a:ext>
            </a:extLst>
          </p:cNvPr>
          <p:cNvCxnSpPr/>
          <p:nvPr/>
        </p:nvCxnSpPr>
        <p:spPr>
          <a:xfrm>
            <a:off x="3561191" y="3368982"/>
            <a:ext cx="621872" cy="0"/>
          </a:xfrm>
          <a:prstGeom prst="line">
            <a:avLst/>
          </a:prstGeom>
          <a:ln w="285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45FCEB-5B90-0E4F-AD8C-922D259D2FDB}"/>
              </a:ext>
            </a:extLst>
          </p:cNvPr>
          <p:cNvCxnSpPr>
            <a:cxnSpLocks/>
          </p:cNvCxnSpPr>
          <p:nvPr/>
        </p:nvCxnSpPr>
        <p:spPr>
          <a:xfrm>
            <a:off x="3548491" y="4012648"/>
            <a:ext cx="1973654" cy="3061"/>
          </a:xfrm>
          <a:prstGeom prst="line">
            <a:avLst/>
          </a:prstGeom>
          <a:ln w="285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1D8F056-867F-0440-8627-030961460341}"/>
              </a:ext>
            </a:extLst>
          </p:cNvPr>
          <p:cNvCxnSpPr>
            <a:cxnSpLocks/>
          </p:cNvCxnSpPr>
          <p:nvPr/>
        </p:nvCxnSpPr>
        <p:spPr>
          <a:xfrm>
            <a:off x="3550154" y="3368982"/>
            <a:ext cx="0" cy="634100"/>
          </a:xfrm>
          <a:prstGeom prst="line">
            <a:avLst/>
          </a:prstGeom>
          <a:ln w="285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746A807-28C6-D540-A45B-37F028110DDF}"/>
              </a:ext>
            </a:extLst>
          </p:cNvPr>
          <p:cNvCxnSpPr>
            <a:cxnSpLocks/>
          </p:cNvCxnSpPr>
          <p:nvPr/>
        </p:nvCxnSpPr>
        <p:spPr>
          <a:xfrm flipH="1">
            <a:off x="4190127" y="2975528"/>
            <a:ext cx="129461" cy="380134"/>
          </a:xfrm>
          <a:prstGeom prst="line">
            <a:avLst/>
          </a:prstGeom>
          <a:ln w="285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1087004-BC5A-5D4A-A56A-A3DDDCE4BA09}"/>
              </a:ext>
            </a:extLst>
          </p:cNvPr>
          <p:cNvCxnSpPr>
            <a:cxnSpLocks/>
          </p:cNvCxnSpPr>
          <p:nvPr/>
        </p:nvCxnSpPr>
        <p:spPr>
          <a:xfrm>
            <a:off x="4319588" y="2975529"/>
            <a:ext cx="1213671" cy="317223"/>
          </a:xfrm>
          <a:prstGeom prst="line">
            <a:avLst/>
          </a:prstGeom>
          <a:ln w="285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5C94ECF-60D3-E342-8235-4348856F21DD}"/>
              </a:ext>
            </a:extLst>
          </p:cNvPr>
          <p:cNvCxnSpPr>
            <a:cxnSpLocks/>
          </p:cNvCxnSpPr>
          <p:nvPr/>
        </p:nvCxnSpPr>
        <p:spPr>
          <a:xfrm flipV="1">
            <a:off x="5531518" y="3292755"/>
            <a:ext cx="0" cy="722376"/>
          </a:xfrm>
          <a:prstGeom prst="line">
            <a:avLst/>
          </a:prstGeom>
          <a:ln w="285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07CF66A-2D62-FE40-9C04-149CD2697AFA}"/>
              </a:ext>
            </a:extLst>
          </p:cNvPr>
          <p:cNvCxnSpPr/>
          <p:nvPr/>
        </p:nvCxnSpPr>
        <p:spPr>
          <a:xfrm flipV="1">
            <a:off x="4025209" y="3113637"/>
            <a:ext cx="727767" cy="876224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70F149D-0E13-4647-B9D3-E81CC83AEA72}"/>
              </a:ext>
            </a:extLst>
          </p:cNvPr>
          <p:cNvCxnSpPr>
            <a:cxnSpLocks/>
          </p:cNvCxnSpPr>
          <p:nvPr/>
        </p:nvCxnSpPr>
        <p:spPr>
          <a:xfrm>
            <a:off x="4368308" y="3003333"/>
            <a:ext cx="253202" cy="275131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9F534BB-04A0-B24D-B894-D88877D7644D}"/>
              </a:ext>
            </a:extLst>
          </p:cNvPr>
          <p:cNvCxnSpPr>
            <a:cxnSpLocks/>
          </p:cNvCxnSpPr>
          <p:nvPr/>
        </p:nvCxnSpPr>
        <p:spPr>
          <a:xfrm>
            <a:off x="4302506" y="3090852"/>
            <a:ext cx="303069" cy="174953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138CE2A-3D57-DC40-B9F8-869A36B522E2}"/>
              </a:ext>
            </a:extLst>
          </p:cNvPr>
          <p:cNvCxnSpPr>
            <a:cxnSpLocks/>
          </p:cNvCxnSpPr>
          <p:nvPr/>
        </p:nvCxnSpPr>
        <p:spPr>
          <a:xfrm>
            <a:off x="4249813" y="3221357"/>
            <a:ext cx="359840" cy="57107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37123B-7180-E645-8FF1-61142D1C7BAA}"/>
              </a:ext>
            </a:extLst>
          </p:cNvPr>
          <p:cNvCxnSpPr>
            <a:cxnSpLocks/>
          </p:cNvCxnSpPr>
          <p:nvPr/>
        </p:nvCxnSpPr>
        <p:spPr>
          <a:xfrm>
            <a:off x="4300472" y="3088206"/>
            <a:ext cx="0" cy="13315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0C23210-39A9-5548-8B4A-1E4B6445B980}"/>
              </a:ext>
            </a:extLst>
          </p:cNvPr>
          <p:cNvCxnSpPr>
            <a:cxnSpLocks/>
          </p:cNvCxnSpPr>
          <p:nvPr/>
        </p:nvCxnSpPr>
        <p:spPr>
          <a:xfrm>
            <a:off x="4551740" y="3053938"/>
            <a:ext cx="0" cy="13716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BA682B6-C9BD-BE44-89BF-10F67EB9AC0D}"/>
              </a:ext>
            </a:extLst>
          </p:cNvPr>
          <p:cNvCxnSpPr>
            <a:cxnSpLocks/>
          </p:cNvCxnSpPr>
          <p:nvPr/>
        </p:nvCxnSpPr>
        <p:spPr>
          <a:xfrm>
            <a:off x="4419017" y="3251402"/>
            <a:ext cx="0" cy="151655"/>
          </a:xfrm>
          <a:prstGeom prst="line">
            <a:avLst/>
          </a:prstGeom>
          <a:ln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60C9239-F828-FF44-8600-FBE9D379DEA2}"/>
              </a:ext>
            </a:extLst>
          </p:cNvPr>
          <p:cNvCxnSpPr>
            <a:cxnSpLocks/>
          </p:cNvCxnSpPr>
          <p:nvPr/>
        </p:nvCxnSpPr>
        <p:spPr>
          <a:xfrm flipV="1">
            <a:off x="3569270" y="3409940"/>
            <a:ext cx="923544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EF74CF61-37AA-A546-AC2D-4FF4A3238FFF}"/>
              </a:ext>
            </a:extLst>
          </p:cNvPr>
          <p:cNvCxnSpPr>
            <a:cxnSpLocks/>
          </p:cNvCxnSpPr>
          <p:nvPr/>
        </p:nvCxnSpPr>
        <p:spPr>
          <a:xfrm>
            <a:off x="3627834" y="3416572"/>
            <a:ext cx="0" cy="6854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6F27227-58A5-3443-954B-E9AEDCD9D9B7}"/>
              </a:ext>
            </a:extLst>
          </p:cNvPr>
          <p:cNvCxnSpPr>
            <a:cxnSpLocks/>
          </p:cNvCxnSpPr>
          <p:nvPr/>
        </p:nvCxnSpPr>
        <p:spPr>
          <a:xfrm flipV="1">
            <a:off x="3629318" y="3486154"/>
            <a:ext cx="811260" cy="2699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A3D7F10-C995-244F-8268-B1C55A6EF117}"/>
              </a:ext>
            </a:extLst>
          </p:cNvPr>
          <p:cNvCxnSpPr>
            <a:cxnSpLocks/>
          </p:cNvCxnSpPr>
          <p:nvPr/>
        </p:nvCxnSpPr>
        <p:spPr>
          <a:xfrm>
            <a:off x="3569270" y="3566867"/>
            <a:ext cx="799038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D319373-B7B5-504F-914E-A191D0DCE35B}"/>
              </a:ext>
            </a:extLst>
          </p:cNvPr>
          <p:cNvCxnSpPr>
            <a:cxnSpLocks/>
          </p:cNvCxnSpPr>
          <p:nvPr/>
        </p:nvCxnSpPr>
        <p:spPr>
          <a:xfrm>
            <a:off x="3562202" y="3653943"/>
            <a:ext cx="738270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CEB344CF-9ACF-C14E-86C9-682E743D3EED}"/>
              </a:ext>
            </a:extLst>
          </p:cNvPr>
          <p:cNvCxnSpPr>
            <a:cxnSpLocks/>
          </p:cNvCxnSpPr>
          <p:nvPr/>
        </p:nvCxnSpPr>
        <p:spPr>
          <a:xfrm>
            <a:off x="3803515" y="3485112"/>
            <a:ext cx="0" cy="166622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F4984DC-A87E-374A-96F3-44BF6062F899}"/>
              </a:ext>
            </a:extLst>
          </p:cNvPr>
          <p:cNvCxnSpPr>
            <a:cxnSpLocks/>
          </p:cNvCxnSpPr>
          <p:nvPr/>
        </p:nvCxnSpPr>
        <p:spPr>
          <a:xfrm>
            <a:off x="3934580" y="3485112"/>
            <a:ext cx="0" cy="7649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2E70287-32AB-A84A-9DAB-6D0DD7B449DC}"/>
              </a:ext>
            </a:extLst>
          </p:cNvPr>
          <p:cNvCxnSpPr>
            <a:cxnSpLocks/>
          </p:cNvCxnSpPr>
          <p:nvPr/>
        </p:nvCxnSpPr>
        <p:spPr>
          <a:xfrm>
            <a:off x="3934580" y="3575238"/>
            <a:ext cx="0" cy="76496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58810B-E170-6F40-BCE7-B1CE0F5347EE}"/>
              </a:ext>
            </a:extLst>
          </p:cNvPr>
          <p:cNvCxnSpPr>
            <a:cxnSpLocks/>
          </p:cNvCxnSpPr>
          <p:nvPr/>
        </p:nvCxnSpPr>
        <p:spPr>
          <a:xfrm>
            <a:off x="3569271" y="3734432"/>
            <a:ext cx="234245" cy="0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0FC98717-7EBA-054A-89B9-A7B84085A78F}"/>
              </a:ext>
            </a:extLst>
          </p:cNvPr>
          <p:cNvCxnSpPr>
            <a:cxnSpLocks/>
          </p:cNvCxnSpPr>
          <p:nvPr/>
        </p:nvCxnSpPr>
        <p:spPr>
          <a:xfrm>
            <a:off x="3803515" y="3734432"/>
            <a:ext cx="0" cy="256032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98FC880-AAFA-194A-9D48-64D9EDF7927C}"/>
              </a:ext>
            </a:extLst>
          </p:cNvPr>
          <p:cNvCxnSpPr>
            <a:cxnSpLocks/>
          </p:cNvCxnSpPr>
          <p:nvPr/>
        </p:nvCxnSpPr>
        <p:spPr>
          <a:xfrm>
            <a:off x="4183063" y="3568423"/>
            <a:ext cx="0" cy="76496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CDCC74C-167F-0E45-98A0-EEAF09EECD34}"/>
              </a:ext>
            </a:extLst>
          </p:cNvPr>
          <p:cNvCxnSpPr>
            <a:cxnSpLocks/>
          </p:cNvCxnSpPr>
          <p:nvPr/>
        </p:nvCxnSpPr>
        <p:spPr>
          <a:xfrm>
            <a:off x="4065944" y="3491927"/>
            <a:ext cx="0" cy="166622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B92B4BE-79F8-9049-8C04-1F9F126523CC}"/>
              </a:ext>
            </a:extLst>
          </p:cNvPr>
          <p:cNvCxnSpPr>
            <a:cxnSpLocks/>
          </p:cNvCxnSpPr>
          <p:nvPr/>
        </p:nvCxnSpPr>
        <p:spPr>
          <a:xfrm>
            <a:off x="4181183" y="3483817"/>
            <a:ext cx="0" cy="7649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13CB51B-A175-1647-8630-FD5CAF0E4759}"/>
              </a:ext>
            </a:extLst>
          </p:cNvPr>
          <p:cNvCxnSpPr>
            <a:cxnSpLocks/>
          </p:cNvCxnSpPr>
          <p:nvPr/>
        </p:nvCxnSpPr>
        <p:spPr>
          <a:xfrm>
            <a:off x="4295350" y="3483817"/>
            <a:ext cx="0" cy="76496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433E098-6600-C947-ADC0-2F49CA5E9259}"/>
              </a:ext>
            </a:extLst>
          </p:cNvPr>
          <p:cNvCxnSpPr>
            <a:cxnSpLocks/>
          </p:cNvCxnSpPr>
          <p:nvPr/>
        </p:nvCxnSpPr>
        <p:spPr>
          <a:xfrm flipH="1">
            <a:off x="3686393" y="3777509"/>
            <a:ext cx="117122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A4D0811-CC90-F244-A364-C9B4227657D8}"/>
              </a:ext>
            </a:extLst>
          </p:cNvPr>
          <p:cNvCxnSpPr>
            <a:cxnSpLocks/>
          </p:cNvCxnSpPr>
          <p:nvPr/>
        </p:nvCxnSpPr>
        <p:spPr>
          <a:xfrm>
            <a:off x="4302505" y="3355663"/>
            <a:ext cx="0" cy="54213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0C7AD39-1636-444B-8E02-93DFA4694E29}"/>
              </a:ext>
            </a:extLst>
          </p:cNvPr>
          <p:cNvCxnSpPr>
            <a:cxnSpLocks/>
          </p:cNvCxnSpPr>
          <p:nvPr/>
        </p:nvCxnSpPr>
        <p:spPr>
          <a:xfrm flipH="1">
            <a:off x="3744954" y="3839131"/>
            <a:ext cx="58560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B62A47CF-6D53-BC4E-8693-69446570B710}"/>
              </a:ext>
            </a:extLst>
          </p:cNvPr>
          <p:cNvCxnSpPr>
            <a:cxnSpLocks/>
          </p:cNvCxnSpPr>
          <p:nvPr/>
        </p:nvCxnSpPr>
        <p:spPr>
          <a:xfrm flipH="1">
            <a:off x="3744954" y="3892828"/>
            <a:ext cx="58560" cy="0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D71B3278-9C60-7140-BE9C-8DD03AAACE86}"/>
              </a:ext>
            </a:extLst>
          </p:cNvPr>
          <p:cNvCxnSpPr>
            <a:cxnSpLocks/>
          </p:cNvCxnSpPr>
          <p:nvPr/>
        </p:nvCxnSpPr>
        <p:spPr>
          <a:xfrm flipV="1">
            <a:off x="3744954" y="3839132"/>
            <a:ext cx="0" cy="53697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41E6DE5-C115-384B-B9A1-1082D22A0FE5}"/>
              </a:ext>
            </a:extLst>
          </p:cNvPr>
          <p:cNvCxnSpPr>
            <a:cxnSpLocks/>
          </p:cNvCxnSpPr>
          <p:nvPr/>
        </p:nvCxnSpPr>
        <p:spPr>
          <a:xfrm flipH="1">
            <a:off x="3569273" y="3865625"/>
            <a:ext cx="117122" cy="0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C97E2073-78A2-624F-9346-6CC9AFCA5581}"/>
              </a:ext>
            </a:extLst>
          </p:cNvPr>
          <p:cNvCxnSpPr>
            <a:cxnSpLocks/>
          </p:cNvCxnSpPr>
          <p:nvPr/>
        </p:nvCxnSpPr>
        <p:spPr>
          <a:xfrm flipH="1">
            <a:off x="3686392" y="3952798"/>
            <a:ext cx="117122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42BAE00-C8A5-F147-BDE0-A4DF5ABD2219}"/>
              </a:ext>
            </a:extLst>
          </p:cNvPr>
          <p:cNvCxnSpPr>
            <a:cxnSpLocks/>
          </p:cNvCxnSpPr>
          <p:nvPr/>
        </p:nvCxnSpPr>
        <p:spPr>
          <a:xfrm>
            <a:off x="3804726" y="3981374"/>
            <a:ext cx="230222" cy="0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D7055676-E11D-C34E-AE85-E37A37970A02}"/>
              </a:ext>
            </a:extLst>
          </p:cNvPr>
          <p:cNvCxnSpPr>
            <a:cxnSpLocks/>
          </p:cNvCxnSpPr>
          <p:nvPr/>
        </p:nvCxnSpPr>
        <p:spPr>
          <a:xfrm flipH="1">
            <a:off x="3804488" y="3751821"/>
            <a:ext cx="417317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9D90EE0-53A1-4A41-9CEF-76274F375B5F}"/>
              </a:ext>
            </a:extLst>
          </p:cNvPr>
          <p:cNvCxnSpPr>
            <a:cxnSpLocks/>
          </p:cNvCxnSpPr>
          <p:nvPr/>
        </p:nvCxnSpPr>
        <p:spPr>
          <a:xfrm flipH="1">
            <a:off x="3801765" y="3839131"/>
            <a:ext cx="342219" cy="57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67D0D7F7-5B79-1E41-9333-644A8AD042A9}"/>
              </a:ext>
            </a:extLst>
          </p:cNvPr>
          <p:cNvCxnSpPr>
            <a:cxnSpLocks/>
          </p:cNvCxnSpPr>
          <p:nvPr/>
        </p:nvCxnSpPr>
        <p:spPr>
          <a:xfrm flipH="1">
            <a:off x="3801764" y="3892828"/>
            <a:ext cx="303308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9157955-23A6-0943-81C7-50DF000EAA89}"/>
              </a:ext>
            </a:extLst>
          </p:cNvPr>
          <p:cNvCxnSpPr>
            <a:cxnSpLocks/>
          </p:cNvCxnSpPr>
          <p:nvPr/>
        </p:nvCxnSpPr>
        <p:spPr>
          <a:xfrm flipH="1">
            <a:off x="3810650" y="3929832"/>
            <a:ext cx="255295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685C3779-06E6-D940-8F5C-429E97D3BC34}"/>
              </a:ext>
            </a:extLst>
          </p:cNvPr>
          <p:cNvCxnSpPr>
            <a:cxnSpLocks/>
          </p:cNvCxnSpPr>
          <p:nvPr/>
        </p:nvCxnSpPr>
        <p:spPr>
          <a:xfrm>
            <a:off x="3878394" y="3748579"/>
            <a:ext cx="0" cy="229553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473720C9-04EF-1B42-9250-0171955EA2C1}"/>
              </a:ext>
            </a:extLst>
          </p:cNvPr>
          <p:cNvCxnSpPr>
            <a:cxnSpLocks/>
          </p:cNvCxnSpPr>
          <p:nvPr/>
        </p:nvCxnSpPr>
        <p:spPr>
          <a:xfrm>
            <a:off x="4010203" y="3654978"/>
            <a:ext cx="0" cy="319529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5EE10FB7-F802-8A45-A4ED-C66CB6F4587B}"/>
              </a:ext>
            </a:extLst>
          </p:cNvPr>
          <p:cNvCxnSpPr>
            <a:cxnSpLocks/>
          </p:cNvCxnSpPr>
          <p:nvPr/>
        </p:nvCxnSpPr>
        <p:spPr>
          <a:xfrm>
            <a:off x="4010203" y="3753225"/>
            <a:ext cx="0" cy="76496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02975D7-CFA4-4643-BC88-F15F6C3B995A}"/>
              </a:ext>
            </a:extLst>
          </p:cNvPr>
          <p:cNvCxnSpPr>
            <a:cxnSpLocks/>
            <a:stCxn id="231" idx="2"/>
          </p:cNvCxnSpPr>
          <p:nvPr/>
        </p:nvCxnSpPr>
        <p:spPr>
          <a:xfrm flipH="1" flipV="1">
            <a:off x="4221806" y="3748579"/>
            <a:ext cx="774338" cy="997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Arc 230">
            <a:extLst>
              <a:ext uri="{FF2B5EF4-FFF2-40B4-BE49-F238E27FC236}">
                <a16:creationId xmlns:a16="http://schemas.microsoft.com/office/drawing/2014/main" id="{0ABAABC5-1BB8-9D4A-B6FD-2110566B7936}"/>
              </a:ext>
            </a:extLst>
          </p:cNvPr>
          <p:cNvSpPr/>
          <p:nvPr/>
        </p:nvSpPr>
        <p:spPr>
          <a:xfrm>
            <a:off x="4233719" y="3273433"/>
            <a:ext cx="764371" cy="881422"/>
          </a:xfrm>
          <a:prstGeom prst="arc">
            <a:avLst>
              <a:gd name="adj1" fmla="val 16200000"/>
              <a:gd name="adj2" fmla="val 399711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Arc 232">
            <a:extLst>
              <a:ext uri="{FF2B5EF4-FFF2-40B4-BE49-F238E27FC236}">
                <a16:creationId xmlns:a16="http://schemas.microsoft.com/office/drawing/2014/main" id="{38BDE8BB-4D7E-B349-8DE9-A2F2BF078946}"/>
              </a:ext>
            </a:extLst>
          </p:cNvPr>
          <p:cNvSpPr/>
          <p:nvPr/>
        </p:nvSpPr>
        <p:spPr>
          <a:xfrm rot="11998848">
            <a:off x="4571626" y="3206262"/>
            <a:ext cx="1032716" cy="564104"/>
          </a:xfrm>
          <a:prstGeom prst="arc">
            <a:avLst>
              <a:gd name="adj1" fmla="val 16200000"/>
              <a:gd name="adj2" fmla="val 399711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DA2D71F-EF7B-3F44-AEDB-BF90925D7BA3}"/>
              </a:ext>
            </a:extLst>
          </p:cNvPr>
          <p:cNvCxnSpPr>
            <a:cxnSpLocks/>
          </p:cNvCxnSpPr>
          <p:nvPr/>
        </p:nvCxnSpPr>
        <p:spPr>
          <a:xfrm flipH="1">
            <a:off x="4177034" y="3801080"/>
            <a:ext cx="191274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0436B4C-BBF7-AD4B-98B6-D391547B5998}"/>
              </a:ext>
            </a:extLst>
          </p:cNvPr>
          <p:cNvCxnSpPr>
            <a:cxnSpLocks/>
          </p:cNvCxnSpPr>
          <p:nvPr/>
        </p:nvCxnSpPr>
        <p:spPr>
          <a:xfrm flipV="1">
            <a:off x="4367620" y="3799954"/>
            <a:ext cx="0" cy="96934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F877D85-BDFA-1C43-B1BA-BAD16BAC8BD5}"/>
              </a:ext>
            </a:extLst>
          </p:cNvPr>
          <p:cNvCxnSpPr>
            <a:cxnSpLocks/>
          </p:cNvCxnSpPr>
          <p:nvPr/>
        </p:nvCxnSpPr>
        <p:spPr>
          <a:xfrm flipH="1">
            <a:off x="4104076" y="3896810"/>
            <a:ext cx="191274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270FDA3F-68D9-EC4C-8C55-CBA0C74E68C5}"/>
              </a:ext>
            </a:extLst>
          </p:cNvPr>
          <p:cNvCxnSpPr>
            <a:cxnSpLocks/>
          </p:cNvCxnSpPr>
          <p:nvPr/>
        </p:nvCxnSpPr>
        <p:spPr>
          <a:xfrm flipV="1">
            <a:off x="4279057" y="3799954"/>
            <a:ext cx="0" cy="96934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169FB000-C29D-1F4E-B7A5-A69193FEA775}"/>
              </a:ext>
            </a:extLst>
          </p:cNvPr>
          <p:cNvCxnSpPr>
            <a:cxnSpLocks/>
          </p:cNvCxnSpPr>
          <p:nvPr/>
        </p:nvCxnSpPr>
        <p:spPr>
          <a:xfrm flipH="1">
            <a:off x="4279058" y="3896071"/>
            <a:ext cx="88563" cy="0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9A2CDA0-C827-7A42-A978-6F4B31064C45}"/>
              </a:ext>
            </a:extLst>
          </p:cNvPr>
          <p:cNvCxnSpPr>
            <a:cxnSpLocks/>
          </p:cNvCxnSpPr>
          <p:nvPr/>
        </p:nvCxnSpPr>
        <p:spPr>
          <a:xfrm flipV="1">
            <a:off x="4177034" y="3896702"/>
            <a:ext cx="0" cy="96934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8D939D39-7173-514B-92F4-2D4F0A4EAEED}"/>
              </a:ext>
            </a:extLst>
          </p:cNvPr>
          <p:cNvCxnSpPr>
            <a:cxnSpLocks/>
          </p:cNvCxnSpPr>
          <p:nvPr/>
        </p:nvCxnSpPr>
        <p:spPr>
          <a:xfrm flipV="1">
            <a:off x="4279057" y="3896702"/>
            <a:ext cx="0" cy="96934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8C2233EE-A523-6C47-B808-E084A697044D}"/>
              </a:ext>
            </a:extLst>
          </p:cNvPr>
          <p:cNvCxnSpPr>
            <a:cxnSpLocks/>
          </p:cNvCxnSpPr>
          <p:nvPr/>
        </p:nvCxnSpPr>
        <p:spPr>
          <a:xfrm flipV="1">
            <a:off x="4436560" y="3751488"/>
            <a:ext cx="0" cy="246827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6A8A2B0-FD5E-1745-975E-29D4C583F7ED}"/>
              </a:ext>
            </a:extLst>
          </p:cNvPr>
          <p:cNvCxnSpPr>
            <a:cxnSpLocks/>
          </p:cNvCxnSpPr>
          <p:nvPr/>
        </p:nvCxnSpPr>
        <p:spPr>
          <a:xfrm flipV="1">
            <a:off x="4996144" y="3751488"/>
            <a:ext cx="0" cy="246827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A61722DE-D754-3040-B8D9-FC06EFDDC2B9}"/>
              </a:ext>
            </a:extLst>
          </p:cNvPr>
          <p:cNvCxnSpPr>
            <a:cxnSpLocks/>
          </p:cNvCxnSpPr>
          <p:nvPr/>
        </p:nvCxnSpPr>
        <p:spPr>
          <a:xfrm flipV="1">
            <a:off x="4710394" y="3758356"/>
            <a:ext cx="0" cy="246827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17245FFF-139C-9E4E-876F-11C88ABD26D6}"/>
              </a:ext>
            </a:extLst>
          </p:cNvPr>
          <p:cNvCxnSpPr>
            <a:cxnSpLocks/>
          </p:cNvCxnSpPr>
          <p:nvPr/>
        </p:nvCxnSpPr>
        <p:spPr>
          <a:xfrm flipH="1">
            <a:off x="4444738" y="3806909"/>
            <a:ext cx="551407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3C804290-7467-1E46-9813-B46EC079F290}"/>
              </a:ext>
            </a:extLst>
          </p:cNvPr>
          <p:cNvCxnSpPr>
            <a:cxnSpLocks/>
          </p:cNvCxnSpPr>
          <p:nvPr/>
        </p:nvCxnSpPr>
        <p:spPr>
          <a:xfrm flipH="1">
            <a:off x="4436562" y="3842390"/>
            <a:ext cx="273833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2F0F001-DFD2-1240-A4FF-64916614A787}"/>
              </a:ext>
            </a:extLst>
          </p:cNvPr>
          <p:cNvCxnSpPr>
            <a:cxnSpLocks/>
          </p:cNvCxnSpPr>
          <p:nvPr/>
        </p:nvCxnSpPr>
        <p:spPr>
          <a:xfrm flipH="1">
            <a:off x="4434051" y="3872615"/>
            <a:ext cx="273833" cy="0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AE71786-29B9-8149-BD63-1695247A8452}"/>
              </a:ext>
            </a:extLst>
          </p:cNvPr>
          <p:cNvCxnSpPr>
            <a:cxnSpLocks/>
          </p:cNvCxnSpPr>
          <p:nvPr/>
        </p:nvCxnSpPr>
        <p:spPr>
          <a:xfrm flipH="1">
            <a:off x="4434051" y="3932121"/>
            <a:ext cx="273833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031ECC57-4A10-5E49-9EF5-A1A494EC290A}"/>
              </a:ext>
            </a:extLst>
          </p:cNvPr>
          <p:cNvCxnSpPr>
            <a:cxnSpLocks/>
          </p:cNvCxnSpPr>
          <p:nvPr/>
        </p:nvCxnSpPr>
        <p:spPr>
          <a:xfrm flipH="1">
            <a:off x="4803776" y="3872893"/>
            <a:ext cx="111124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F293EDD6-F365-8248-A793-869963205BEE}"/>
              </a:ext>
            </a:extLst>
          </p:cNvPr>
          <p:cNvCxnSpPr>
            <a:cxnSpLocks/>
          </p:cNvCxnSpPr>
          <p:nvPr/>
        </p:nvCxnSpPr>
        <p:spPr>
          <a:xfrm flipH="1">
            <a:off x="4803776" y="3929831"/>
            <a:ext cx="111124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288729E1-E0CA-F442-ADD4-15BA780C3CA6}"/>
              </a:ext>
            </a:extLst>
          </p:cNvPr>
          <p:cNvCxnSpPr>
            <a:cxnSpLocks/>
          </p:cNvCxnSpPr>
          <p:nvPr/>
        </p:nvCxnSpPr>
        <p:spPr>
          <a:xfrm flipV="1">
            <a:off x="4803776" y="3877573"/>
            <a:ext cx="0" cy="52259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36F510CD-C02A-064D-B2E6-3A43CB032F2C}"/>
              </a:ext>
            </a:extLst>
          </p:cNvPr>
          <p:cNvCxnSpPr>
            <a:cxnSpLocks/>
          </p:cNvCxnSpPr>
          <p:nvPr/>
        </p:nvCxnSpPr>
        <p:spPr>
          <a:xfrm flipV="1">
            <a:off x="4914901" y="3877573"/>
            <a:ext cx="0" cy="52259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DBB9AAAA-EC3F-6448-8191-E200EE327B3D}"/>
              </a:ext>
            </a:extLst>
          </p:cNvPr>
          <p:cNvCxnSpPr>
            <a:cxnSpLocks/>
          </p:cNvCxnSpPr>
          <p:nvPr/>
        </p:nvCxnSpPr>
        <p:spPr>
          <a:xfrm flipV="1">
            <a:off x="4860926" y="3813367"/>
            <a:ext cx="0" cy="52259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5A4CCE32-F701-5941-8110-ABC34274D328}"/>
              </a:ext>
            </a:extLst>
          </p:cNvPr>
          <p:cNvCxnSpPr>
            <a:cxnSpLocks/>
          </p:cNvCxnSpPr>
          <p:nvPr/>
        </p:nvCxnSpPr>
        <p:spPr>
          <a:xfrm flipV="1">
            <a:off x="4860925" y="3929831"/>
            <a:ext cx="0" cy="75352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2E3AF37-59AC-DD45-9536-B9BA69BE17FA}"/>
              </a:ext>
            </a:extLst>
          </p:cNvPr>
          <p:cNvCxnSpPr>
            <a:cxnSpLocks/>
          </p:cNvCxnSpPr>
          <p:nvPr/>
        </p:nvCxnSpPr>
        <p:spPr>
          <a:xfrm flipV="1">
            <a:off x="4492814" y="3411724"/>
            <a:ext cx="0" cy="336855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63D85DD-E504-A340-ACB5-9797D23B2C72}"/>
              </a:ext>
            </a:extLst>
          </p:cNvPr>
          <p:cNvCxnSpPr>
            <a:cxnSpLocks/>
          </p:cNvCxnSpPr>
          <p:nvPr/>
        </p:nvCxnSpPr>
        <p:spPr>
          <a:xfrm flipV="1">
            <a:off x="4419017" y="3520623"/>
            <a:ext cx="0" cy="12429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FF0B9DE6-D0A7-CB4A-81D9-91F0F61E89AD}"/>
              </a:ext>
            </a:extLst>
          </p:cNvPr>
          <p:cNvCxnSpPr>
            <a:cxnSpLocks/>
          </p:cNvCxnSpPr>
          <p:nvPr/>
        </p:nvCxnSpPr>
        <p:spPr>
          <a:xfrm flipH="1" flipV="1">
            <a:off x="4418435" y="3651734"/>
            <a:ext cx="583" cy="96844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9A3D75AF-38D7-B84B-91AF-69A1DDAE7C32}"/>
              </a:ext>
            </a:extLst>
          </p:cNvPr>
          <p:cNvCxnSpPr>
            <a:cxnSpLocks/>
          </p:cNvCxnSpPr>
          <p:nvPr/>
        </p:nvCxnSpPr>
        <p:spPr>
          <a:xfrm flipV="1">
            <a:off x="4302506" y="3644919"/>
            <a:ext cx="472695" cy="681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0677D2A-0F52-994D-A10C-A726094064B0}"/>
              </a:ext>
            </a:extLst>
          </p:cNvPr>
          <p:cNvCxnSpPr>
            <a:cxnSpLocks/>
          </p:cNvCxnSpPr>
          <p:nvPr/>
        </p:nvCxnSpPr>
        <p:spPr>
          <a:xfrm flipV="1">
            <a:off x="4590498" y="3520623"/>
            <a:ext cx="0" cy="12429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1AE7F003-3FF1-5A4B-B532-095D96A1BA29}"/>
              </a:ext>
            </a:extLst>
          </p:cNvPr>
          <p:cNvCxnSpPr>
            <a:cxnSpLocks/>
          </p:cNvCxnSpPr>
          <p:nvPr/>
        </p:nvCxnSpPr>
        <p:spPr>
          <a:xfrm flipV="1">
            <a:off x="4710506" y="3652199"/>
            <a:ext cx="0" cy="106156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8464778E-4212-024D-A080-2919AD365A32}"/>
              </a:ext>
            </a:extLst>
          </p:cNvPr>
          <p:cNvCxnSpPr>
            <a:cxnSpLocks/>
          </p:cNvCxnSpPr>
          <p:nvPr/>
        </p:nvCxnSpPr>
        <p:spPr>
          <a:xfrm flipV="1">
            <a:off x="4780356" y="3647962"/>
            <a:ext cx="0" cy="10615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Freeform 290">
            <a:extLst>
              <a:ext uri="{FF2B5EF4-FFF2-40B4-BE49-F238E27FC236}">
                <a16:creationId xmlns:a16="http://schemas.microsoft.com/office/drawing/2014/main" id="{8F46BE17-CF08-A345-A2DB-2EE9F4BF1AD3}"/>
              </a:ext>
            </a:extLst>
          </p:cNvPr>
          <p:cNvSpPr/>
          <p:nvPr/>
        </p:nvSpPr>
        <p:spPr>
          <a:xfrm>
            <a:off x="4794789" y="3174040"/>
            <a:ext cx="137507" cy="191461"/>
          </a:xfrm>
          <a:custGeom>
            <a:avLst/>
            <a:gdLst>
              <a:gd name="connsiteX0" fmla="*/ 62962 w 137507"/>
              <a:gd name="connsiteY0" fmla="*/ 191461 h 191461"/>
              <a:gd name="connsiteX1" fmla="*/ 135987 w 137507"/>
              <a:gd name="connsiteY1" fmla="*/ 67636 h 191461"/>
              <a:gd name="connsiteX2" fmla="*/ 2637 w 137507"/>
              <a:gd name="connsiteY2" fmla="*/ 961 h 191461"/>
              <a:gd name="connsiteX3" fmla="*/ 43912 w 137507"/>
              <a:gd name="connsiteY3" fmla="*/ 115261 h 191461"/>
              <a:gd name="connsiteX4" fmla="*/ 47087 w 137507"/>
              <a:gd name="connsiteY4" fmla="*/ 115261 h 19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7" h="191461">
                <a:moveTo>
                  <a:pt x="62962" y="191461"/>
                </a:moveTo>
                <a:cubicBezTo>
                  <a:pt x="104501" y="145423"/>
                  <a:pt x="146041" y="99386"/>
                  <a:pt x="135987" y="67636"/>
                </a:cubicBezTo>
                <a:cubicBezTo>
                  <a:pt x="125933" y="35886"/>
                  <a:pt x="17983" y="-6976"/>
                  <a:pt x="2637" y="961"/>
                </a:cubicBezTo>
                <a:cubicBezTo>
                  <a:pt x="-12709" y="8898"/>
                  <a:pt x="43912" y="115261"/>
                  <a:pt x="43912" y="115261"/>
                </a:cubicBezTo>
                <a:cubicBezTo>
                  <a:pt x="51320" y="134311"/>
                  <a:pt x="49203" y="124786"/>
                  <a:pt x="47087" y="115261"/>
                </a:cubicBezTo>
              </a:path>
            </a:pathLst>
          </a:custGeom>
          <a:noFill/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08200833-5271-E04B-8B85-28ECF5B3BD5F}"/>
              </a:ext>
            </a:extLst>
          </p:cNvPr>
          <p:cNvCxnSpPr>
            <a:cxnSpLocks/>
          </p:cNvCxnSpPr>
          <p:nvPr/>
        </p:nvCxnSpPr>
        <p:spPr>
          <a:xfrm flipH="1">
            <a:off x="4730325" y="3251401"/>
            <a:ext cx="22650" cy="38248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CEC772A1-CB7D-804C-A105-DF5C86513CC8}"/>
              </a:ext>
            </a:extLst>
          </p:cNvPr>
          <p:cNvCxnSpPr>
            <a:cxnSpLocks/>
          </p:cNvCxnSpPr>
          <p:nvPr/>
        </p:nvCxnSpPr>
        <p:spPr>
          <a:xfrm>
            <a:off x="4864463" y="3368982"/>
            <a:ext cx="657683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1FA93C1D-327E-3642-A8A2-3EF5051FCA90}"/>
              </a:ext>
            </a:extLst>
          </p:cNvPr>
          <p:cNvCxnSpPr>
            <a:cxnSpLocks/>
          </p:cNvCxnSpPr>
          <p:nvPr/>
        </p:nvCxnSpPr>
        <p:spPr>
          <a:xfrm>
            <a:off x="5324050" y="3251402"/>
            <a:ext cx="136950" cy="117581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D0CB664-7347-6A4A-A25E-DB1EDCBEB359}"/>
              </a:ext>
            </a:extLst>
          </p:cNvPr>
          <p:cNvCxnSpPr>
            <a:cxnSpLocks/>
          </p:cNvCxnSpPr>
          <p:nvPr/>
        </p:nvCxnSpPr>
        <p:spPr>
          <a:xfrm flipV="1">
            <a:off x="5461189" y="3364186"/>
            <a:ext cx="0" cy="640996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CA265F2D-2815-A048-9686-38E5C899265D}"/>
              </a:ext>
            </a:extLst>
          </p:cNvPr>
          <p:cNvCxnSpPr>
            <a:cxnSpLocks/>
          </p:cNvCxnSpPr>
          <p:nvPr/>
        </p:nvCxnSpPr>
        <p:spPr>
          <a:xfrm flipV="1">
            <a:off x="5102979" y="3375850"/>
            <a:ext cx="0" cy="629332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2412958-72AE-5249-B8A2-B6644FAE0307}"/>
              </a:ext>
            </a:extLst>
          </p:cNvPr>
          <p:cNvCxnSpPr>
            <a:cxnSpLocks/>
          </p:cNvCxnSpPr>
          <p:nvPr/>
        </p:nvCxnSpPr>
        <p:spPr>
          <a:xfrm flipV="1">
            <a:off x="5220454" y="3375851"/>
            <a:ext cx="0" cy="45387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3BE63F3B-2985-ED42-8C74-694D85D230DE}"/>
              </a:ext>
            </a:extLst>
          </p:cNvPr>
          <p:cNvCxnSpPr>
            <a:cxnSpLocks/>
          </p:cNvCxnSpPr>
          <p:nvPr/>
        </p:nvCxnSpPr>
        <p:spPr>
          <a:xfrm flipV="1">
            <a:off x="5219700" y="3839132"/>
            <a:ext cx="0" cy="159625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A083D21-0C9B-1847-8187-340BE11F7A37}"/>
              </a:ext>
            </a:extLst>
          </p:cNvPr>
          <p:cNvCxnSpPr>
            <a:cxnSpLocks/>
          </p:cNvCxnSpPr>
          <p:nvPr/>
        </p:nvCxnSpPr>
        <p:spPr>
          <a:xfrm flipV="1">
            <a:off x="5027894" y="3177402"/>
            <a:ext cx="0" cy="17826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B6CCA2CE-8152-EE44-9DA0-81F061674919}"/>
              </a:ext>
            </a:extLst>
          </p:cNvPr>
          <p:cNvCxnSpPr>
            <a:cxnSpLocks/>
          </p:cNvCxnSpPr>
          <p:nvPr/>
        </p:nvCxnSpPr>
        <p:spPr>
          <a:xfrm flipV="1">
            <a:off x="5150603" y="3273434"/>
            <a:ext cx="0" cy="95549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2D3D2CFD-910B-7743-9DC4-C1CF8A459D22}"/>
              </a:ext>
            </a:extLst>
          </p:cNvPr>
          <p:cNvCxnSpPr>
            <a:cxnSpLocks/>
          </p:cNvCxnSpPr>
          <p:nvPr/>
        </p:nvCxnSpPr>
        <p:spPr>
          <a:xfrm flipV="1">
            <a:off x="5293478" y="3273434"/>
            <a:ext cx="0" cy="95549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DB9ED177-425A-F641-B6C3-3E893AE27609}"/>
              </a:ext>
            </a:extLst>
          </p:cNvPr>
          <p:cNvCxnSpPr>
            <a:cxnSpLocks/>
          </p:cNvCxnSpPr>
          <p:nvPr/>
        </p:nvCxnSpPr>
        <p:spPr>
          <a:xfrm flipH="1">
            <a:off x="5151356" y="3268980"/>
            <a:ext cx="138194" cy="1"/>
          </a:xfrm>
          <a:prstGeom prst="line">
            <a:avLst/>
          </a:prstGeom>
          <a:ln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C1502B7F-2A76-B84B-B1FE-52F1DD4E2C7D}"/>
              </a:ext>
            </a:extLst>
          </p:cNvPr>
          <p:cNvCxnSpPr>
            <a:cxnSpLocks/>
          </p:cNvCxnSpPr>
          <p:nvPr/>
        </p:nvCxnSpPr>
        <p:spPr>
          <a:xfrm flipH="1">
            <a:off x="5102036" y="3474376"/>
            <a:ext cx="365314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D37919F-FC92-8540-B5A2-F1E5F485733A}"/>
              </a:ext>
            </a:extLst>
          </p:cNvPr>
          <p:cNvCxnSpPr>
            <a:cxnSpLocks/>
          </p:cNvCxnSpPr>
          <p:nvPr/>
        </p:nvCxnSpPr>
        <p:spPr>
          <a:xfrm flipH="1">
            <a:off x="5099615" y="3836997"/>
            <a:ext cx="365314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71CEB6AA-73D5-8C4B-8F12-9F0170FEADB6}"/>
              </a:ext>
            </a:extLst>
          </p:cNvPr>
          <p:cNvCxnSpPr>
            <a:cxnSpLocks/>
          </p:cNvCxnSpPr>
          <p:nvPr/>
        </p:nvCxnSpPr>
        <p:spPr>
          <a:xfrm flipH="1" flipV="1">
            <a:off x="5226615" y="3689938"/>
            <a:ext cx="295530" cy="3367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ctangle 325">
            <a:extLst>
              <a:ext uri="{FF2B5EF4-FFF2-40B4-BE49-F238E27FC236}">
                <a16:creationId xmlns:a16="http://schemas.microsoft.com/office/drawing/2014/main" id="{75631473-8F46-B34F-94A5-EC0060BBA632}"/>
              </a:ext>
            </a:extLst>
          </p:cNvPr>
          <p:cNvSpPr/>
          <p:nvPr/>
        </p:nvSpPr>
        <p:spPr>
          <a:xfrm>
            <a:off x="1829124" y="5026055"/>
            <a:ext cx="1588983" cy="36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2700" algn="r" defTabSz="45720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Partnerships</a:t>
            </a:r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9C17AA3-8AB3-544E-80CC-F408F1845697}"/>
              </a:ext>
            </a:extLst>
          </p:cNvPr>
          <p:cNvCxnSpPr>
            <a:cxnSpLocks/>
          </p:cNvCxnSpPr>
          <p:nvPr/>
        </p:nvCxnSpPr>
        <p:spPr>
          <a:xfrm>
            <a:off x="1823189" y="5048896"/>
            <a:ext cx="1596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70612C30-981E-E94F-8C98-D244FA5AD0EA}"/>
              </a:ext>
            </a:extLst>
          </p:cNvPr>
          <p:cNvCxnSpPr>
            <a:cxnSpLocks/>
          </p:cNvCxnSpPr>
          <p:nvPr/>
        </p:nvCxnSpPr>
        <p:spPr>
          <a:xfrm>
            <a:off x="3790725" y="5076167"/>
            <a:ext cx="1596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FEA82772-4B73-794B-9399-2672625436A2}"/>
              </a:ext>
            </a:extLst>
          </p:cNvPr>
          <p:cNvCxnSpPr>
            <a:cxnSpLocks/>
          </p:cNvCxnSpPr>
          <p:nvPr/>
        </p:nvCxnSpPr>
        <p:spPr>
          <a:xfrm>
            <a:off x="6129593" y="5074284"/>
            <a:ext cx="1596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FE9D030-F2A4-214C-84C1-EA404A8941BD}"/>
              </a:ext>
            </a:extLst>
          </p:cNvPr>
          <p:cNvCxnSpPr>
            <a:cxnSpLocks/>
          </p:cNvCxnSpPr>
          <p:nvPr/>
        </p:nvCxnSpPr>
        <p:spPr>
          <a:xfrm>
            <a:off x="8488443" y="5074563"/>
            <a:ext cx="1596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6" name="Diagram 335">
            <a:extLst>
              <a:ext uri="{FF2B5EF4-FFF2-40B4-BE49-F238E27FC236}">
                <a16:creationId xmlns:a16="http://schemas.microsoft.com/office/drawing/2014/main" id="{E788459C-F2E5-9E4F-A203-B8670B80DA95}"/>
              </a:ext>
            </a:extLst>
          </p:cNvPr>
          <p:cNvGraphicFramePr/>
          <p:nvPr/>
        </p:nvGraphicFramePr>
        <p:xfrm>
          <a:off x="3537188" y="4700997"/>
          <a:ext cx="863202" cy="34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7" name="Diagram 336">
            <a:extLst>
              <a:ext uri="{FF2B5EF4-FFF2-40B4-BE49-F238E27FC236}">
                <a16:creationId xmlns:a16="http://schemas.microsoft.com/office/drawing/2014/main" id="{2F83FDF0-71D2-9B41-88E0-69899A1CFE53}"/>
              </a:ext>
            </a:extLst>
          </p:cNvPr>
          <p:cNvGraphicFramePr/>
          <p:nvPr/>
        </p:nvGraphicFramePr>
        <p:xfrm>
          <a:off x="8288256" y="4524619"/>
          <a:ext cx="2030382" cy="70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38" name="Diagram 337">
            <a:extLst>
              <a:ext uri="{FF2B5EF4-FFF2-40B4-BE49-F238E27FC236}">
                <a16:creationId xmlns:a16="http://schemas.microsoft.com/office/drawing/2014/main" id="{C2B620DE-62AA-3E46-91D6-744B9F741724}"/>
              </a:ext>
            </a:extLst>
          </p:cNvPr>
          <p:cNvGraphicFramePr/>
          <p:nvPr/>
        </p:nvGraphicFramePr>
        <p:xfrm>
          <a:off x="8286183" y="4936971"/>
          <a:ext cx="2030382" cy="70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39" name="Diagram 338">
            <a:extLst>
              <a:ext uri="{FF2B5EF4-FFF2-40B4-BE49-F238E27FC236}">
                <a16:creationId xmlns:a16="http://schemas.microsoft.com/office/drawing/2014/main" id="{99AEA4D2-3C2F-DE4E-AC98-A1320B0E0D38}"/>
              </a:ext>
            </a:extLst>
          </p:cNvPr>
          <p:cNvGraphicFramePr/>
          <p:nvPr/>
        </p:nvGraphicFramePr>
        <p:xfrm>
          <a:off x="5887223" y="4705698"/>
          <a:ext cx="1458391" cy="33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40" name="Diagram 339">
            <a:extLst>
              <a:ext uri="{FF2B5EF4-FFF2-40B4-BE49-F238E27FC236}">
                <a16:creationId xmlns:a16="http://schemas.microsoft.com/office/drawing/2014/main" id="{56A3AE01-8224-E349-AD3F-C97E20A90C44}"/>
              </a:ext>
            </a:extLst>
          </p:cNvPr>
          <p:cNvGraphicFramePr/>
          <p:nvPr/>
        </p:nvGraphicFramePr>
        <p:xfrm>
          <a:off x="5887223" y="5105753"/>
          <a:ext cx="1458391" cy="33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41" name="Diagram 340">
            <a:extLst>
              <a:ext uri="{FF2B5EF4-FFF2-40B4-BE49-F238E27FC236}">
                <a16:creationId xmlns:a16="http://schemas.microsoft.com/office/drawing/2014/main" id="{8083D72B-3163-484A-AE56-8CAD163A5CFE}"/>
              </a:ext>
            </a:extLst>
          </p:cNvPr>
          <p:cNvGraphicFramePr/>
          <p:nvPr/>
        </p:nvGraphicFramePr>
        <p:xfrm>
          <a:off x="3555815" y="5103439"/>
          <a:ext cx="863202" cy="34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68" name="Rectangle 167">
            <a:extLst>
              <a:ext uri="{FF2B5EF4-FFF2-40B4-BE49-F238E27FC236}">
                <a16:creationId xmlns:a16="http://schemas.microsoft.com/office/drawing/2014/main" id="{F543FA33-B3EF-5541-83D3-C0B58CE0BED3}"/>
              </a:ext>
            </a:extLst>
          </p:cNvPr>
          <p:cNvSpPr/>
          <p:nvPr/>
        </p:nvSpPr>
        <p:spPr>
          <a:xfrm rot="18101602">
            <a:off x="8173077" y="1743751"/>
            <a:ext cx="1254878" cy="39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27363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020C23-DD9A-4B1E-A275-50E0EE9F4B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086F9E-ABC7-481C-819C-B60F6B89E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715562" cy="74022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7A90706-ECE0-4AB6-941E-A1CFB8726B93}"/>
              </a:ext>
            </a:extLst>
          </p:cNvPr>
          <p:cNvSpPr txBox="1">
            <a:spLocks/>
          </p:cNvSpPr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Key Elements of Successful Initiatives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85DD10-2414-424C-870E-6736E2843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noFill/>
          <a:ln w="15875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A9B70FC-BABE-413B-A71C-6DC871E3D55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05785" y="435429"/>
          <a:ext cx="7233802" cy="625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2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521C-A6F7-DE47-AA0B-27256A86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48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4F20C4-96F5-43BB-9CE3-98009099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493660"/>
            <a:ext cx="10417082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Learn more about evidence-based violence reduction strategies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F3919D-61E1-4EDB-9E82-06A053AA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2135329"/>
            <a:ext cx="9432129" cy="42049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3883" y="1975631"/>
            <a:ext cx="105999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International Association of Chiefs of Police –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hlinkClick r:id="rId3"/>
              </a:rPr>
              <a:t>https</a:t>
            </a: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hlinkClick r:id="rId3"/>
              </a:rPr>
              <a:t>://www.theiacp.org/research</a:t>
            </a:r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://www.theiacp.org/evaluating-violence-reduction-strategies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Council on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Criminal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Justice –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https://counciloncj.org/violent-crime-working-group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/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Center for Evidence Based Crime Policy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https://cebcp.org/evidence-based-policing/what-works-in-policing/research-evidence-review/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Department of Justice – </a:t>
            </a:r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https://crimesolutions.ojp.gov/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Urban Institute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www.urban.org/policy-centers/justice-policy-center/projects/reducing-youth-gun-gang-and-group-violenc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Center for Problem-Oriented Policing –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://popcenter.asu.edu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/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COPS Office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smtClean="0">
                <a:hlinkClick r:id="rId9"/>
              </a:rPr>
              <a:t>https</a:t>
            </a:r>
            <a:r>
              <a:rPr lang="en-US" u="sng" dirty="0">
                <a:hlinkClick r:id="rId9"/>
              </a:rPr>
              <a:t>://cops.usdoj.gov/community_violence_intervention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521C-A6F7-DE47-AA0B-27256A86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4F20C4-96F5-43BB-9CE3-98009099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93660"/>
            <a:ext cx="9946565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Contact Information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F3919D-61E1-4EDB-9E82-06A053AA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2135329"/>
            <a:ext cx="8713038" cy="420492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Robin S. Engel, Ph.D.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Director, Center for Police Research and Policy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Professor, School of Criminal Justice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University of </a:t>
            </a:r>
            <a:r>
              <a:rPr lang="en-US" sz="2400" b="1" dirty="0" smtClean="0">
                <a:solidFill>
                  <a:srgbClr val="C00000"/>
                </a:solidFill>
              </a:rPr>
              <a:t>Cincinnati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513-556-5850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hlinkClick r:id="rId3"/>
              </a:rPr>
              <a:t>robin.engel@uc.edu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hlinkClick r:id="rId4"/>
              </a:rPr>
              <a:t>www.theiacp.org/research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521C-A6F7-DE47-AA0B-27256A86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4BDA62-7860-4C40-91E6-C553735BE3C2}"/>
              </a:ext>
            </a:extLst>
          </p:cNvPr>
          <p:cNvSpPr txBox="1">
            <a:spLocks/>
          </p:cNvSpPr>
          <p:nvPr/>
        </p:nvSpPr>
        <p:spPr>
          <a:xfrm>
            <a:off x="613583" y="502312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Defining Violence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198829-CC8C-420F-A0EB-45C1005F9EFE}"/>
              </a:ext>
            </a:extLst>
          </p:cNvPr>
          <p:cNvSpPr txBox="1">
            <a:spLocks/>
          </p:cNvSpPr>
          <p:nvPr/>
        </p:nvSpPr>
        <p:spPr>
          <a:xfrm>
            <a:off x="720969" y="1292469"/>
            <a:ext cx="9733085" cy="50491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Strategies reviewed generally seek </a:t>
            </a:r>
            <a:r>
              <a:rPr lang="en-US" dirty="0"/>
              <a:t>to reduce </a:t>
            </a:r>
            <a:r>
              <a:rPr lang="en-US" b="1" i="1" dirty="0" smtClean="0"/>
              <a:t>street </a:t>
            </a:r>
            <a:r>
              <a:rPr lang="en-US" b="1" i="1" dirty="0"/>
              <a:t>violence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/>
              <a:t>Street (Urban) Violence</a:t>
            </a:r>
            <a:r>
              <a:rPr lang="en-US" b="1" dirty="0" smtClean="0"/>
              <a:t> </a:t>
            </a:r>
            <a:r>
              <a:rPr lang="en-US" i="1" dirty="0"/>
              <a:t>– </a:t>
            </a:r>
            <a:r>
              <a:rPr lang="en-US" dirty="0"/>
              <a:t>physical force occurring on the street or other public spaces in cities or towns that results (or could result) in serious injury or death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" dirty="0"/>
          </a:p>
          <a:p>
            <a:pPr lvl="1"/>
            <a:r>
              <a:rPr lang="en-US" sz="2500" dirty="0"/>
              <a:t>Most frequently referring to </a:t>
            </a:r>
            <a:r>
              <a:rPr lang="en-US" sz="2500" u="sng" dirty="0"/>
              <a:t>firearm violence</a:t>
            </a:r>
            <a:r>
              <a:rPr lang="en-US" sz="2500" dirty="0"/>
              <a:t> among young (age 24 and under) men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600" dirty="0"/>
          </a:p>
          <a:p>
            <a:pPr lvl="1"/>
            <a:r>
              <a:rPr lang="en-US" sz="2500" dirty="0"/>
              <a:t>Not referring to nonlethal violence, sexual violence, or violence between intimate partners and family </a:t>
            </a:r>
            <a:r>
              <a:rPr lang="en-US" sz="2500" dirty="0" smtClean="0"/>
              <a:t>members</a:t>
            </a:r>
          </a:p>
          <a:p>
            <a:pPr marL="0" indent="0">
              <a:buNone/>
            </a:pPr>
            <a:r>
              <a:rPr lang="en-US" sz="2900" dirty="0" smtClean="0"/>
              <a:t>Other types of violence that may be applicable for funding: domestic violence, human trafficking, school-based violence, mass shooting, protest-related violence, etc</a:t>
            </a:r>
            <a:r>
              <a:rPr lang="en-US" sz="2900" dirty="0"/>
              <a:t>.</a:t>
            </a:r>
            <a:r>
              <a:rPr lang="en-US" sz="2900" dirty="0" smtClean="0"/>
              <a:t>  </a:t>
            </a:r>
          </a:p>
          <a:p>
            <a:pPr marL="457200" lvl="1" indent="0">
              <a:buNone/>
            </a:pPr>
            <a:endParaRPr lang="en-US" sz="2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673CD-B999-4F83-9B91-736A590A591C}"/>
              </a:ext>
            </a:extLst>
          </p:cNvPr>
          <p:cNvSpPr txBox="1"/>
          <p:nvPr/>
        </p:nvSpPr>
        <p:spPr>
          <a:xfrm>
            <a:off x="1215279" y="6341645"/>
            <a:ext cx="211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Reference: </a:t>
            </a:r>
            <a:r>
              <a:rPr lang="en-US" sz="1400" dirty="0" err="1"/>
              <a:t>Abt</a:t>
            </a:r>
            <a:r>
              <a:rPr lang="en-US" sz="14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8860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CCE88F-A09F-4E38-A7C0-E6B749F9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C20683CD-3B0A-40DD-80EB-D824FB1DA4A1}"/>
              </a:ext>
            </a:extLst>
          </p:cNvPr>
          <p:cNvSpPr txBox="1">
            <a:spLocks/>
          </p:cNvSpPr>
          <p:nvPr/>
        </p:nvSpPr>
        <p:spPr>
          <a:xfrm>
            <a:off x="647397" y="555322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  <a:cs typeface="Times New Roman" panose="02020603050405020304" pitchFamily="18" charset="0"/>
              </a:rPr>
              <a:t>Understanding </a:t>
            </a:r>
            <a:r>
              <a:rPr lang="en-US" sz="4000" b="1" dirty="0" smtClean="0">
                <a:latin typeface="+mn-lt"/>
                <a:cs typeface="Times New Roman" panose="02020603050405020304" pitchFamily="18" charset="0"/>
              </a:rPr>
              <a:t>Violence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9B3A1A-C975-4FD3-935A-648C523CAAE1}"/>
              </a:ext>
            </a:extLst>
          </p:cNvPr>
          <p:cNvSpPr txBox="1">
            <a:spLocks/>
          </p:cNvSpPr>
          <p:nvPr/>
        </p:nvSpPr>
        <p:spPr>
          <a:xfrm>
            <a:off x="647397" y="1521069"/>
            <a:ext cx="10026465" cy="5178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00000"/>
                </a:solidFill>
              </a:rPr>
              <a:t>What do Auto Crashes and </a:t>
            </a:r>
            <a:r>
              <a:rPr lang="en-US" b="1" dirty="0" smtClean="0">
                <a:solidFill>
                  <a:srgbClr val="C00000"/>
                </a:solidFill>
              </a:rPr>
              <a:t>Street Violence Have </a:t>
            </a:r>
            <a:r>
              <a:rPr lang="en-US" b="1" dirty="0">
                <a:solidFill>
                  <a:srgbClr val="C00000"/>
                </a:solidFill>
              </a:rPr>
              <a:t>in Common?</a:t>
            </a:r>
          </a:p>
          <a:p>
            <a:pPr lvl="1"/>
            <a:r>
              <a:rPr lang="en-US" dirty="0"/>
              <a:t>Leading causes of death</a:t>
            </a:r>
          </a:p>
          <a:p>
            <a:pPr lvl="1"/>
            <a:r>
              <a:rPr lang="en-US" dirty="0"/>
              <a:t>Serious implications for victims and others</a:t>
            </a:r>
          </a:p>
          <a:p>
            <a:pPr lvl="1"/>
            <a:r>
              <a:rPr lang="en-US" dirty="0"/>
              <a:t>Tremendous economic costs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Patterns </a:t>
            </a:r>
            <a:r>
              <a:rPr lang="en-US" b="1" dirty="0">
                <a:solidFill>
                  <a:srgbClr val="C00000"/>
                </a:solidFill>
              </a:rPr>
              <a:t>that can be tracked</a:t>
            </a:r>
          </a:p>
          <a:p>
            <a:r>
              <a:rPr lang="en-US" b="1" dirty="0">
                <a:solidFill>
                  <a:srgbClr val="C00000"/>
                </a:solidFill>
              </a:rPr>
              <a:t>Can be reduced using focused problem solving </a:t>
            </a:r>
            <a:r>
              <a:rPr lang="en-US" b="1" dirty="0" smtClean="0">
                <a:solidFill>
                  <a:srgbClr val="C00000"/>
                </a:solidFill>
              </a:rPr>
              <a:t>approaches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Holistic approaches are the most effective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 … the same is true for other types of events and crimes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49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CCE88F-A09F-4E38-A7C0-E6B749F9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8F74C505-8B80-4766-844F-A614BB574A6E}"/>
              </a:ext>
            </a:extLst>
          </p:cNvPr>
          <p:cNvSpPr/>
          <p:nvPr/>
        </p:nvSpPr>
        <p:spPr>
          <a:xfrm rot="10800000">
            <a:off x="2422445" y="514791"/>
            <a:ext cx="3371850" cy="4856718"/>
          </a:xfrm>
          <a:prstGeom prst="arc">
            <a:avLst>
              <a:gd name="adj1" fmla="val 18072991"/>
              <a:gd name="adj2" fmla="val 21387221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" name="Group 8">
            <a:extLst>
              <a:ext uri="{FF2B5EF4-FFF2-40B4-BE49-F238E27FC236}">
                <a16:creationId xmlns:a16="http://schemas.microsoft.com/office/drawing/2014/main" id="{23CC9FBA-2147-4A9A-B927-4C0A9A3973BF}"/>
              </a:ext>
            </a:extLst>
          </p:cNvPr>
          <p:cNvGrpSpPr>
            <a:grpSpLocks/>
          </p:cNvGrpSpPr>
          <p:nvPr/>
        </p:nvGrpSpPr>
        <p:grpSpPr bwMode="auto">
          <a:xfrm>
            <a:off x="2298620" y="1728970"/>
            <a:ext cx="6829052" cy="3810657"/>
            <a:chOff x="914400" y="1371600"/>
            <a:chExt cx="7162800" cy="38862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170847-C037-498D-91CC-BCBCC7633995}"/>
                </a:ext>
              </a:extLst>
            </p:cNvPr>
            <p:cNvCxnSpPr/>
            <p:nvPr/>
          </p:nvCxnSpPr>
          <p:spPr>
            <a:xfrm rot="5400000">
              <a:off x="-1028700" y="3314700"/>
              <a:ext cx="3886200" cy="0"/>
            </a:xfrm>
            <a:prstGeom prst="line">
              <a:avLst/>
            </a:prstGeom>
            <a:ln w="1905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E471EC-79BD-459E-91A2-DE89C9CE189A}"/>
                </a:ext>
              </a:extLst>
            </p:cNvPr>
            <p:cNvCxnSpPr/>
            <p:nvPr/>
          </p:nvCxnSpPr>
          <p:spPr>
            <a:xfrm rot="10800000">
              <a:off x="914400" y="5257800"/>
              <a:ext cx="7162800" cy="0"/>
            </a:xfrm>
            <a:prstGeom prst="line">
              <a:avLst/>
            </a:prstGeom>
            <a:ln w="1905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9">
            <a:extLst>
              <a:ext uri="{FF2B5EF4-FFF2-40B4-BE49-F238E27FC236}">
                <a16:creationId xmlns:a16="http://schemas.microsoft.com/office/drawing/2014/main" id="{C25EDB5D-65D7-4629-9623-1387AF750E9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2239" y="3043172"/>
            <a:ext cx="2048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Frequency of Crime</a:t>
            </a: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9ADC3E5A-C029-4C5E-8C95-2F488D3A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646" y="5517834"/>
            <a:ext cx="680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Most Crime  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rank ordered        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 Crime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ABB8E6-D381-4869-B92E-688D0E5A6843}"/>
              </a:ext>
            </a:extLst>
          </p:cNvPr>
          <p:cNvCxnSpPr/>
          <p:nvPr/>
        </p:nvCxnSpPr>
        <p:spPr>
          <a:xfrm>
            <a:off x="4108369" y="5425884"/>
            <a:ext cx="4944592" cy="666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>
            <a:extLst>
              <a:ext uri="{FF2B5EF4-FFF2-40B4-BE49-F238E27FC236}">
                <a16:creationId xmlns:a16="http://schemas.microsoft.com/office/drawing/2014/main" id="{2B401FBB-5D22-4FF6-83BA-5E67EB25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883" y="5260988"/>
            <a:ext cx="425450" cy="36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0 -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6F8D206A-7617-4B91-B4B9-6ED60538A9C8}"/>
              </a:ext>
            </a:extLst>
          </p:cNvPr>
          <p:cNvSpPr/>
          <p:nvPr/>
        </p:nvSpPr>
        <p:spPr>
          <a:xfrm rot="10800000">
            <a:off x="2651045" y="2393657"/>
            <a:ext cx="4619625" cy="3089931"/>
          </a:xfrm>
          <a:prstGeom prst="arc">
            <a:avLst>
              <a:gd name="adj1" fmla="val 17568375"/>
              <a:gd name="adj2" fmla="val 20229939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EC492F-93D5-4F25-8215-CBE626A91369}"/>
              </a:ext>
            </a:extLst>
          </p:cNvPr>
          <p:cNvSpPr txBox="1"/>
          <p:nvPr/>
        </p:nvSpPr>
        <p:spPr>
          <a:xfrm>
            <a:off x="5393871" y="5124143"/>
            <a:ext cx="41147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Most places have little or no crime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BBF4B0AD-4B77-47FB-81C3-A8D410D6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021" y="4416495"/>
            <a:ext cx="2560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Some places have a modest amount of crime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E465310B-B48C-4B74-B52D-4A796856C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570" y="2443469"/>
            <a:ext cx="2072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 few places have most of the crime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6C96E8-216A-4B14-A395-E47B8AB60E91}"/>
              </a:ext>
            </a:extLst>
          </p:cNvPr>
          <p:cNvCxnSpPr>
            <a:stCxn id="29" idx="2"/>
          </p:cNvCxnSpPr>
          <p:nvPr/>
        </p:nvCxnSpPr>
        <p:spPr>
          <a:xfrm rot="16200000" flipV="1">
            <a:off x="1816465" y="2436764"/>
            <a:ext cx="1165924" cy="492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20FD3B-09C8-4F99-8C69-6899973DAFC6}"/>
              </a:ext>
            </a:extLst>
          </p:cNvPr>
          <p:cNvCxnSpPr/>
          <p:nvPr/>
        </p:nvCxnSpPr>
        <p:spPr>
          <a:xfrm>
            <a:off x="2306558" y="5422149"/>
            <a:ext cx="6821114" cy="825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CDC57559-5E10-4B8C-8E53-F9F23025442B}"/>
              </a:ext>
            </a:extLst>
          </p:cNvPr>
          <p:cNvSpPr txBox="1">
            <a:spLocks/>
          </p:cNvSpPr>
          <p:nvPr/>
        </p:nvSpPr>
        <p:spPr>
          <a:xfrm>
            <a:off x="292963" y="404072"/>
            <a:ext cx="987656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+mn-lt"/>
                <a:cs typeface="Times New Roman" panose="02020603050405020304" pitchFamily="18" charset="0"/>
              </a:rPr>
              <a:t>Understanding Violence: </a:t>
            </a:r>
            <a:br>
              <a:rPr lang="en-US" sz="3600" b="1" dirty="0">
                <a:latin typeface="+mn-lt"/>
                <a:cs typeface="Times New Roman" panose="02020603050405020304" pitchFamily="18" charset="0"/>
              </a:rPr>
            </a:br>
            <a:r>
              <a:rPr lang="en-US" sz="3600" b="1" dirty="0">
                <a:latin typeface="+mn-lt"/>
                <a:cs typeface="Times New Roman" panose="02020603050405020304" pitchFamily="18" charset="0"/>
              </a:rPr>
              <a:t>The Crime Triangle and the Power of Repeats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19BD526-C1BF-4188-B089-02A36BFA43B5}"/>
              </a:ext>
            </a:extLst>
          </p:cNvPr>
          <p:cNvSpPr/>
          <p:nvPr/>
        </p:nvSpPr>
        <p:spPr>
          <a:xfrm>
            <a:off x="2365613" y="1878408"/>
            <a:ext cx="58421" cy="9144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67019CFC-F7F7-4EB2-8944-88555167C40A}"/>
              </a:ext>
            </a:extLst>
          </p:cNvPr>
          <p:cNvSpPr/>
          <p:nvPr/>
        </p:nvSpPr>
        <p:spPr>
          <a:xfrm>
            <a:off x="2365613" y="2656189"/>
            <a:ext cx="117419" cy="9144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E8E19D2A-4E86-49D9-867F-D6038240C19C}"/>
              </a:ext>
            </a:extLst>
          </p:cNvPr>
          <p:cNvSpPr/>
          <p:nvPr/>
        </p:nvSpPr>
        <p:spPr>
          <a:xfrm>
            <a:off x="2436443" y="3481423"/>
            <a:ext cx="214601" cy="9144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2E7598EE-9B0A-4C77-8E37-A4765EF110CE}"/>
              </a:ext>
            </a:extLst>
          </p:cNvPr>
          <p:cNvSpPr/>
          <p:nvPr/>
        </p:nvSpPr>
        <p:spPr>
          <a:xfrm>
            <a:off x="2543743" y="3938623"/>
            <a:ext cx="365747" cy="85253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EA2D51C9-D775-47C9-AD2E-94FC4C26425E}"/>
              </a:ext>
            </a:extLst>
          </p:cNvPr>
          <p:cNvSpPr/>
          <p:nvPr/>
        </p:nvSpPr>
        <p:spPr>
          <a:xfrm>
            <a:off x="2651043" y="4364893"/>
            <a:ext cx="365749" cy="42627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C7E843-661E-4C43-8A65-9DE236E0BC60}"/>
              </a:ext>
            </a:extLst>
          </p:cNvPr>
          <p:cNvSpPr/>
          <p:nvPr/>
        </p:nvSpPr>
        <p:spPr>
          <a:xfrm>
            <a:off x="2365614" y="4732021"/>
            <a:ext cx="65117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8643B0-2B01-4923-B899-69D2E60E635C}"/>
              </a:ext>
            </a:extLst>
          </p:cNvPr>
          <p:cNvSpPr/>
          <p:nvPr/>
        </p:nvSpPr>
        <p:spPr>
          <a:xfrm>
            <a:off x="2365614" y="4236719"/>
            <a:ext cx="330191" cy="6395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D733470-E99C-4FEA-AEFA-059400CF12A4}"/>
              </a:ext>
            </a:extLst>
          </p:cNvPr>
          <p:cNvSpPr/>
          <p:nvPr/>
        </p:nvSpPr>
        <p:spPr>
          <a:xfrm>
            <a:off x="2365613" y="3558815"/>
            <a:ext cx="117419" cy="677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BF9C7A6-3D29-4414-A3B8-C28B6BD2816F}"/>
              </a:ext>
            </a:extLst>
          </p:cNvPr>
          <p:cNvSpPr/>
          <p:nvPr/>
        </p:nvSpPr>
        <p:spPr>
          <a:xfrm>
            <a:off x="3026274" y="4747575"/>
            <a:ext cx="914400" cy="66596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FA708A2F-184B-49DE-980D-2659C0B6FEFB}"/>
              </a:ext>
            </a:extLst>
          </p:cNvPr>
          <p:cNvSpPr/>
          <p:nvPr/>
        </p:nvSpPr>
        <p:spPr>
          <a:xfrm>
            <a:off x="3536869" y="5121592"/>
            <a:ext cx="830580" cy="31618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A6E887-FA61-4E2B-ABE2-ED1CCBA67C5A}"/>
              </a:ext>
            </a:extLst>
          </p:cNvPr>
          <p:cNvCxnSpPr/>
          <p:nvPr/>
        </p:nvCxnSpPr>
        <p:spPr>
          <a:xfrm flipH="1" flipV="1">
            <a:off x="2483032" y="4032251"/>
            <a:ext cx="472440" cy="7589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E294BF4-DEDC-4428-8C47-45B4FE543124}"/>
              </a:ext>
            </a:extLst>
          </p:cNvPr>
          <p:cNvCxnSpPr>
            <a:stCxn id="50" idx="3"/>
          </p:cNvCxnSpPr>
          <p:nvPr/>
        </p:nvCxnSpPr>
        <p:spPr>
          <a:xfrm flipH="1" flipV="1">
            <a:off x="2436444" y="3336101"/>
            <a:ext cx="259361" cy="12203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47ABF4-59A2-412E-9704-7047A57D5101}"/>
              </a:ext>
            </a:extLst>
          </p:cNvPr>
          <p:cNvCxnSpPr>
            <a:endCxn id="51" idx="0"/>
          </p:cNvCxnSpPr>
          <p:nvPr/>
        </p:nvCxnSpPr>
        <p:spPr>
          <a:xfrm flipH="1" flipV="1">
            <a:off x="2424323" y="3558815"/>
            <a:ext cx="423883" cy="11500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674A048-17B3-4F9D-82D7-21B543AD98A4}"/>
              </a:ext>
            </a:extLst>
          </p:cNvPr>
          <p:cNvCxnSpPr>
            <a:stCxn id="51" idx="2"/>
          </p:cNvCxnSpPr>
          <p:nvPr/>
        </p:nvCxnSpPr>
        <p:spPr>
          <a:xfrm flipH="1" flipV="1">
            <a:off x="2411334" y="2882183"/>
            <a:ext cx="12989" cy="13545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A4E97D5-E0DB-4D6C-ADDB-D4BEAE99AC7F}"/>
              </a:ext>
            </a:extLst>
          </p:cNvPr>
          <p:cNvCxnSpPr/>
          <p:nvPr/>
        </p:nvCxnSpPr>
        <p:spPr>
          <a:xfrm flipH="1" flipV="1">
            <a:off x="2483033" y="3719515"/>
            <a:ext cx="350884" cy="101250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AFEF3FA-73CB-4418-887B-F60726EF9B52}"/>
              </a:ext>
            </a:extLst>
          </p:cNvPr>
          <p:cNvCxnSpPr>
            <a:stCxn id="45" idx="3"/>
          </p:cNvCxnSpPr>
          <p:nvPr/>
        </p:nvCxnSpPr>
        <p:spPr>
          <a:xfrm flipH="1" flipV="1">
            <a:off x="2374820" y="2000251"/>
            <a:ext cx="49503" cy="15703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4875692-28E0-4C7F-8825-2A26A8568624}"/>
              </a:ext>
            </a:extLst>
          </p:cNvPr>
          <p:cNvSpPr txBox="1"/>
          <p:nvPr/>
        </p:nvSpPr>
        <p:spPr>
          <a:xfrm>
            <a:off x="292963" y="6476446"/>
            <a:ext cx="7963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Wilcox, Pamela &amp; John E. Eck (2011). “The Criminology of the Unpopular.” </a:t>
            </a:r>
            <a:r>
              <a:rPr lang="en-US" sz="1100" i="1" dirty="0"/>
              <a:t>Criminology and Public Policy</a:t>
            </a:r>
            <a:r>
              <a:rPr lang="en-US" sz="1100" dirty="0"/>
              <a:t>. 10(2):473-482.</a:t>
            </a:r>
          </a:p>
        </p:txBody>
      </p:sp>
    </p:spTree>
    <p:extLst>
      <p:ext uri="{BB962C8B-B14F-4D97-AF65-F5344CB8AC3E}">
        <p14:creationId xmlns:p14="http://schemas.microsoft.com/office/powerpoint/2010/main" val="20011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48">
            <a:extLst>
              <a:ext uri="{FF2B5EF4-FFF2-40B4-BE49-F238E27FC236}">
                <a16:creationId xmlns:a16="http://schemas.microsoft.com/office/drawing/2014/main" id="{EE50A775-0436-4C5A-A34A-58D153E0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730" y="-159114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FD95BE-7578-4D27-9F92-2599FEF534BF}"/>
              </a:ext>
            </a:extLst>
          </p:cNvPr>
          <p:cNvGrpSpPr/>
          <p:nvPr/>
        </p:nvGrpSpPr>
        <p:grpSpPr>
          <a:xfrm>
            <a:off x="363615" y="797961"/>
            <a:ext cx="12027278" cy="9339615"/>
            <a:chOff x="-434576" y="209537"/>
            <a:chExt cx="12027278" cy="9339615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DC4D14-BB87-40EA-B162-4BDE0E6855F5}"/>
                </a:ext>
              </a:extLst>
            </p:cNvPr>
            <p:cNvCxnSpPr/>
            <p:nvPr/>
          </p:nvCxnSpPr>
          <p:spPr>
            <a:xfrm>
              <a:off x="1567247" y="4901277"/>
              <a:ext cx="6727369" cy="47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E8A5D6C-90FF-40BC-B821-98A58B07D112}"/>
                </a:ext>
              </a:extLst>
            </p:cNvPr>
            <p:cNvCxnSpPr/>
            <p:nvPr/>
          </p:nvCxnSpPr>
          <p:spPr>
            <a:xfrm flipV="1">
              <a:off x="1567247" y="1795211"/>
              <a:ext cx="0" cy="31575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7EEEC88-B16B-4E86-871F-5792766E2F15}"/>
                </a:ext>
              </a:extLst>
            </p:cNvPr>
            <p:cNvCxnSpPr/>
            <p:nvPr/>
          </p:nvCxnSpPr>
          <p:spPr>
            <a:xfrm>
              <a:off x="1567247" y="1786602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6048017-9E58-4799-9185-7D02AE4F62F8}"/>
                </a:ext>
              </a:extLst>
            </p:cNvPr>
            <p:cNvCxnSpPr/>
            <p:nvPr/>
          </p:nvCxnSpPr>
          <p:spPr>
            <a:xfrm>
              <a:off x="1567247" y="2410489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003F4FB-6391-4C8B-80D2-C1917EFF7805}"/>
                </a:ext>
              </a:extLst>
            </p:cNvPr>
            <p:cNvCxnSpPr/>
            <p:nvPr/>
          </p:nvCxnSpPr>
          <p:spPr>
            <a:xfrm>
              <a:off x="1567247" y="3048664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E76C1B2-230D-4F77-A77B-8897A7261527}"/>
                </a:ext>
              </a:extLst>
            </p:cNvPr>
            <p:cNvCxnSpPr/>
            <p:nvPr/>
          </p:nvCxnSpPr>
          <p:spPr>
            <a:xfrm>
              <a:off x="1567247" y="3667789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B67BE56-34E6-438A-ACF8-86BAE503AD73}"/>
                </a:ext>
              </a:extLst>
            </p:cNvPr>
            <p:cNvCxnSpPr/>
            <p:nvPr/>
          </p:nvCxnSpPr>
          <p:spPr>
            <a:xfrm>
              <a:off x="1567247" y="4305964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78862CC-145C-434A-8982-70C682E11519}"/>
                </a:ext>
              </a:extLst>
            </p:cNvPr>
            <p:cNvCxnSpPr/>
            <p:nvPr/>
          </p:nvCxnSpPr>
          <p:spPr>
            <a:xfrm>
              <a:off x="1591060" y="4601240"/>
              <a:ext cx="381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897A81F-299E-49D2-BFF6-E67C98F67777}"/>
                </a:ext>
              </a:extLst>
            </p:cNvPr>
            <p:cNvCxnSpPr/>
            <p:nvPr/>
          </p:nvCxnSpPr>
          <p:spPr>
            <a:xfrm>
              <a:off x="1591060" y="3962333"/>
              <a:ext cx="381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21C1DEC-38B7-4E6F-AE61-31862F06E930}"/>
                </a:ext>
              </a:extLst>
            </p:cNvPr>
            <p:cNvCxnSpPr/>
            <p:nvPr/>
          </p:nvCxnSpPr>
          <p:spPr>
            <a:xfrm>
              <a:off x="1601056" y="3365031"/>
              <a:ext cx="381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81CD494-A700-4690-808A-D419D9D489C9}"/>
                </a:ext>
              </a:extLst>
            </p:cNvPr>
            <p:cNvCxnSpPr/>
            <p:nvPr/>
          </p:nvCxnSpPr>
          <p:spPr>
            <a:xfrm>
              <a:off x="1586297" y="2097526"/>
              <a:ext cx="381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926E99C-D5C9-41FA-9441-A0A6FA2300AC}"/>
                </a:ext>
              </a:extLst>
            </p:cNvPr>
            <p:cNvCxnSpPr/>
            <p:nvPr/>
          </p:nvCxnSpPr>
          <p:spPr>
            <a:xfrm>
              <a:off x="1612152" y="2728897"/>
              <a:ext cx="381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4559CB7-6358-410A-A226-81D4A3D849CE}"/>
                </a:ext>
              </a:extLst>
            </p:cNvPr>
            <p:cNvCxnSpPr/>
            <p:nvPr/>
          </p:nvCxnSpPr>
          <p:spPr>
            <a:xfrm rot="5400000">
              <a:off x="2933404" y="4944140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980B636-802E-472E-BB24-6D2719960D81}"/>
                </a:ext>
              </a:extLst>
            </p:cNvPr>
            <p:cNvCxnSpPr/>
            <p:nvPr/>
          </p:nvCxnSpPr>
          <p:spPr>
            <a:xfrm rot="5400000">
              <a:off x="4246946" y="4939377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D528033-3862-4E3C-80F6-C8C5F3A6085F}"/>
                </a:ext>
              </a:extLst>
            </p:cNvPr>
            <p:cNvCxnSpPr/>
            <p:nvPr/>
          </p:nvCxnSpPr>
          <p:spPr>
            <a:xfrm rot="5400000">
              <a:off x="5589517" y="4934614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0900DD9-DF3B-4A99-8649-5A6BF64EED06}"/>
                </a:ext>
              </a:extLst>
            </p:cNvPr>
            <p:cNvCxnSpPr/>
            <p:nvPr/>
          </p:nvCxnSpPr>
          <p:spPr>
            <a:xfrm rot="5400000">
              <a:off x="6917574" y="4934614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10B8C49-4E81-4018-A07B-EB58F42B467D}"/>
                </a:ext>
              </a:extLst>
            </p:cNvPr>
            <p:cNvCxnSpPr/>
            <p:nvPr/>
          </p:nvCxnSpPr>
          <p:spPr>
            <a:xfrm rot="5400000">
              <a:off x="8256516" y="4939377"/>
              <a:ext cx="76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040A262-2981-4569-BFD2-C41F6A85F9F9}"/>
                </a:ext>
              </a:extLst>
            </p:cNvPr>
            <p:cNvCxnSpPr/>
            <p:nvPr/>
          </p:nvCxnSpPr>
          <p:spPr>
            <a:xfrm>
              <a:off x="7630587" y="4911367"/>
              <a:ext cx="1" cy="381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0FCC00-5855-4BC0-B2D6-9A56B667D1FA}"/>
                </a:ext>
              </a:extLst>
            </p:cNvPr>
            <p:cNvCxnSpPr/>
            <p:nvPr/>
          </p:nvCxnSpPr>
          <p:spPr>
            <a:xfrm>
              <a:off x="6298902" y="4908530"/>
              <a:ext cx="1" cy="381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D52CB17-7EF6-4FC7-B521-C6FC3088C517}"/>
                </a:ext>
              </a:extLst>
            </p:cNvPr>
            <p:cNvCxnSpPr/>
            <p:nvPr/>
          </p:nvCxnSpPr>
          <p:spPr>
            <a:xfrm>
              <a:off x="4970845" y="4921906"/>
              <a:ext cx="1" cy="381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9F67AEE-B87A-46CC-BB93-5441711B3EA6}"/>
                </a:ext>
              </a:extLst>
            </p:cNvPr>
            <p:cNvCxnSpPr/>
            <p:nvPr/>
          </p:nvCxnSpPr>
          <p:spPr>
            <a:xfrm>
              <a:off x="3613760" y="4918722"/>
              <a:ext cx="1" cy="381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E502FC4-74B0-442C-BB72-B3BF6C2DE5D3}"/>
                </a:ext>
              </a:extLst>
            </p:cNvPr>
            <p:cNvCxnSpPr/>
            <p:nvPr/>
          </p:nvCxnSpPr>
          <p:spPr>
            <a:xfrm>
              <a:off x="2289331" y="4914649"/>
              <a:ext cx="1" cy="381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89407E5-015B-4544-BBFE-1BB833C5C1DB}"/>
                </a:ext>
              </a:extLst>
            </p:cNvPr>
            <p:cNvSpPr txBox="1"/>
            <p:nvPr/>
          </p:nvSpPr>
          <p:spPr>
            <a:xfrm>
              <a:off x="2787800" y="49666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47B37CD-0902-4624-BB6E-4E135DE5A1A1}"/>
                </a:ext>
              </a:extLst>
            </p:cNvPr>
            <p:cNvSpPr txBox="1"/>
            <p:nvPr/>
          </p:nvSpPr>
          <p:spPr>
            <a:xfrm>
              <a:off x="1233648" y="415207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EC6DF9E-F0B0-4849-9E6B-BFDE4EC0826D}"/>
                </a:ext>
              </a:extLst>
            </p:cNvPr>
            <p:cNvSpPr txBox="1"/>
            <p:nvPr/>
          </p:nvSpPr>
          <p:spPr>
            <a:xfrm>
              <a:off x="1244744" y="35139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B337980-E658-4414-B420-672A08C8B6E0}"/>
                </a:ext>
              </a:extLst>
            </p:cNvPr>
            <p:cNvSpPr txBox="1"/>
            <p:nvPr/>
          </p:nvSpPr>
          <p:spPr>
            <a:xfrm>
              <a:off x="4101342" y="497271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E62ED62-74C3-4283-8B93-3C6325B7C336}"/>
                </a:ext>
              </a:extLst>
            </p:cNvPr>
            <p:cNvSpPr txBox="1"/>
            <p:nvPr/>
          </p:nvSpPr>
          <p:spPr>
            <a:xfrm>
              <a:off x="5443913" y="496661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6994F8F-CA97-45DD-941D-A5C41C5737EB}"/>
                </a:ext>
              </a:extLst>
            </p:cNvPr>
            <p:cNvSpPr txBox="1"/>
            <p:nvPr/>
          </p:nvSpPr>
          <p:spPr>
            <a:xfrm>
              <a:off x="1244744" y="29334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C2AB94B-0360-4159-8425-D1BD899F90A1}"/>
                </a:ext>
              </a:extLst>
            </p:cNvPr>
            <p:cNvSpPr txBox="1"/>
            <p:nvPr/>
          </p:nvSpPr>
          <p:spPr>
            <a:xfrm>
              <a:off x="1252698" y="22566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E377A7D-6674-4F36-914E-54D40C8A4954}"/>
                </a:ext>
              </a:extLst>
            </p:cNvPr>
            <p:cNvSpPr txBox="1"/>
            <p:nvPr/>
          </p:nvSpPr>
          <p:spPr>
            <a:xfrm>
              <a:off x="6771970" y="496000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E44581C-AD54-4B76-8427-0292724625ED}"/>
                </a:ext>
              </a:extLst>
            </p:cNvPr>
            <p:cNvSpPr txBox="1"/>
            <p:nvPr/>
          </p:nvSpPr>
          <p:spPr>
            <a:xfrm>
              <a:off x="8065226" y="492465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8281D7F-9B27-43CD-A0AB-B5F0A639E796}"/>
                </a:ext>
              </a:extLst>
            </p:cNvPr>
            <p:cNvSpPr txBox="1"/>
            <p:nvPr/>
          </p:nvSpPr>
          <p:spPr>
            <a:xfrm>
              <a:off x="1172422" y="164150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15E1E09-1856-45F3-97FA-5AE70420AE2E}"/>
                </a:ext>
              </a:extLst>
            </p:cNvPr>
            <p:cNvSpPr txBox="1"/>
            <p:nvPr/>
          </p:nvSpPr>
          <p:spPr>
            <a:xfrm>
              <a:off x="3807190" y="5360922"/>
              <a:ext cx="3068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% of victims, offenders, places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04FAD90-FB52-470C-8714-713ADFFE9E03}"/>
                </a:ext>
              </a:extLst>
            </p:cNvPr>
            <p:cNvSpPr txBox="1"/>
            <p:nvPr/>
          </p:nvSpPr>
          <p:spPr>
            <a:xfrm rot="16200000">
              <a:off x="-726722" y="2966381"/>
              <a:ext cx="3516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Cumulative % of crimes committed</a:t>
              </a:r>
            </a:p>
          </p:txBody>
        </p: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330C80D6-A9EA-4540-9339-7443C9E5DB57}"/>
                </a:ext>
              </a:extLst>
            </p:cNvPr>
            <p:cNvSpPr/>
            <p:nvPr/>
          </p:nvSpPr>
          <p:spPr>
            <a:xfrm rot="16512003">
              <a:off x="1716140" y="2241605"/>
              <a:ext cx="5199763" cy="5309819"/>
            </a:xfrm>
            <a:prstGeom prst="arc">
              <a:avLst>
                <a:gd name="adj1" fmla="val 16200000"/>
                <a:gd name="adj2" fmla="val 19811278"/>
              </a:avLst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419BAF56-2318-4ECC-A812-908A29CE3D5D}"/>
                </a:ext>
              </a:extLst>
            </p:cNvPr>
            <p:cNvSpPr/>
            <p:nvPr/>
          </p:nvSpPr>
          <p:spPr>
            <a:xfrm rot="17739160">
              <a:off x="1426160" y="2370022"/>
              <a:ext cx="7214019" cy="7144241"/>
            </a:xfrm>
            <a:prstGeom prst="arc">
              <a:avLst>
                <a:gd name="adj1" fmla="val 15700191"/>
                <a:gd name="adj2" fmla="val 17496481"/>
              </a:avLst>
            </a:prstGeom>
            <a:ln w="28575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ABCF8D40-AE5D-4644-9E4B-60B4BCB50579}"/>
                </a:ext>
              </a:extLst>
            </p:cNvPr>
            <p:cNvSpPr/>
            <p:nvPr/>
          </p:nvSpPr>
          <p:spPr>
            <a:xfrm rot="16512003">
              <a:off x="2262361" y="1347562"/>
              <a:ext cx="5575688" cy="6864425"/>
            </a:xfrm>
            <a:prstGeom prst="arc">
              <a:avLst>
                <a:gd name="adj1" fmla="val 16200000"/>
                <a:gd name="adj2" fmla="val 18081904"/>
              </a:avLst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id="{4105F8BF-2AE9-4672-8088-E93844B60C46}"/>
                </a:ext>
              </a:extLst>
            </p:cNvPr>
            <p:cNvSpPr/>
            <p:nvPr/>
          </p:nvSpPr>
          <p:spPr>
            <a:xfrm rot="20423135">
              <a:off x="516049" y="2188819"/>
              <a:ext cx="8408776" cy="7117261"/>
            </a:xfrm>
            <a:prstGeom prst="arc">
              <a:avLst>
                <a:gd name="adj1" fmla="val 15649184"/>
                <a:gd name="adj2" fmla="val 17496481"/>
              </a:avLst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175E6F-6090-4CF4-B6B1-DC546FD3BE97}"/>
                </a:ext>
              </a:extLst>
            </p:cNvPr>
            <p:cNvCxnSpPr/>
            <p:nvPr/>
          </p:nvCxnSpPr>
          <p:spPr>
            <a:xfrm flipV="1">
              <a:off x="4850197" y="1731040"/>
              <a:ext cx="3321050" cy="36648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652256A8-148D-447B-8E39-5385A23440C9}"/>
                </a:ext>
              </a:extLst>
            </p:cNvPr>
            <p:cNvSpPr/>
            <p:nvPr/>
          </p:nvSpPr>
          <p:spPr>
            <a:xfrm rot="19774126">
              <a:off x="2009987" y="2849210"/>
              <a:ext cx="1066800" cy="130808"/>
            </a:xfrm>
            <a:prstGeom prst="arc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22F2E4A-7592-4458-8EE1-288BE593378B}"/>
                </a:ext>
              </a:extLst>
            </p:cNvPr>
            <p:cNvCxnSpPr/>
            <p:nvPr/>
          </p:nvCxnSpPr>
          <p:spPr>
            <a:xfrm>
              <a:off x="4744176" y="3363217"/>
              <a:ext cx="53782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9AF2BAA-7A3B-47E2-8D57-E514B8B14182}"/>
                </a:ext>
              </a:extLst>
            </p:cNvPr>
            <p:cNvSpPr txBox="1"/>
            <p:nvPr/>
          </p:nvSpPr>
          <p:spPr>
            <a:xfrm>
              <a:off x="5281997" y="3206123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Places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19E2392-2340-4F89-BBC9-44712EED0989}"/>
                </a:ext>
              </a:extLst>
            </p:cNvPr>
            <p:cNvSpPr txBox="1"/>
            <p:nvPr/>
          </p:nvSpPr>
          <p:spPr>
            <a:xfrm>
              <a:off x="5292178" y="3606173"/>
              <a:ext cx="1131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Offenders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A5F5B99-FB67-453B-9190-4A1AA54C9293}"/>
                </a:ext>
              </a:extLst>
            </p:cNvPr>
            <p:cNvSpPr txBox="1"/>
            <p:nvPr/>
          </p:nvSpPr>
          <p:spPr>
            <a:xfrm>
              <a:off x="5292178" y="4082422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Victims</a:t>
              </a:r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id="{EBEFF87C-9F0A-48FF-A260-B26CBCAD2381}"/>
                </a:ext>
              </a:extLst>
            </p:cNvPr>
            <p:cNvSpPr/>
            <p:nvPr/>
          </p:nvSpPr>
          <p:spPr>
            <a:xfrm rot="19296155">
              <a:off x="1617838" y="2175327"/>
              <a:ext cx="7214019" cy="7144241"/>
            </a:xfrm>
            <a:prstGeom prst="arc">
              <a:avLst>
                <a:gd name="adj1" fmla="val 15786650"/>
                <a:gd name="adj2" fmla="val 17361150"/>
              </a:avLst>
            </a:prstGeom>
            <a:ln w="28575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>
              <a:extLst>
                <a:ext uri="{FF2B5EF4-FFF2-40B4-BE49-F238E27FC236}">
                  <a16:creationId xmlns:a16="http://schemas.microsoft.com/office/drawing/2014/main" id="{D9E5A1B1-6D03-4443-8031-5DB0A75108D0}"/>
                </a:ext>
              </a:extLst>
            </p:cNvPr>
            <p:cNvSpPr/>
            <p:nvPr/>
          </p:nvSpPr>
          <p:spPr>
            <a:xfrm rot="20570949">
              <a:off x="582981" y="2053537"/>
              <a:ext cx="9927070" cy="7245553"/>
            </a:xfrm>
            <a:prstGeom prst="arc">
              <a:avLst>
                <a:gd name="adj1" fmla="val 15786650"/>
                <a:gd name="adj2" fmla="val 16352717"/>
              </a:avLst>
            </a:prstGeom>
            <a:ln w="28575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CEC5B3C-26D8-4EC6-AD68-B8FE11C20054}"/>
                </a:ext>
              </a:extLst>
            </p:cNvPr>
            <p:cNvCxnSpPr/>
            <p:nvPr/>
          </p:nvCxnSpPr>
          <p:spPr>
            <a:xfrm flipH="1">
              <a:off x="6012247" y="1706066"/>
              <a:ext cx="2159000" cy="114300"/>
            </a:xfrm>
            <a:prstGeom prst="line">
              <a:avLst/>
            </a:prstGeom>
            <a:ln w="28575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31254AC9-DA99-43C9-AE78-73851463F47B}"/>
                </a:ext>
              </a:extLst>
            </p:cNvPr>
            <p:cNvSpPr/>
            <p:nvPr/>
          </p:nvSpPr>
          <p:spPr>
            <a:xfrm rot="20853882">
              <a:off x="1665632" y="1769777"/>
              <a:ext cx="9927070" cy="7245553"/>
            </a:xfrm>
            <a:prstGeom prst="arc">
              <a:avLst>
                <a:gd name="adj1" fmla="val 15786650"/>
                <a:gd name="adj2" fmla="val 16352717"/>
              </a:avLst>
            </a:prstGeom>
            <a:ln w="28575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250A7B4-A537-4E62-B53E-34745ED7E314}"/>
                </a:ext>
              </a:extLst>
            </p:cNvPr>
            <p:cNvCxnSpPr/>
            <p:nvPr/>
          </p:nvCxnSpPr>
          <p:spPr>
            <a:xfrm flipH="1">
              <a:off x="4720437" y="1949280"/>
              <a:ext cx="723476" cy="174579"/>
            </a:xfrm>
            <a:prstGeom prst="line">
              <a:avLst/>
            </a:prstGeom>
            <a:ln w="28575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Arc 137">
              <a:extLst>
                <a:ext uri="{FF2B5EF4-FFF2-40B4-BE49-F238E27FC236}">
                  <a16:creationId xmlns:a16="http://schemas.microsoft.com/office/drawing/2014/main" id="{BF062AA4-01EE-4B5F-8385-A26736613791}"/>
                </a:ext>
              </a:extLst>
            </p:cNvPr>
            <p:cNvSpPr/>
            <p:nvPr/>
          </p:nvSpPr>
          <p:spPr>
            <a:xfrm rot="20267666">
              <a:off x="40937" y="2199863"/>
              <a:ext cx="8789688" cy="5309819"/>
            </a:xfrm>
            <a:prstGeom prst="arc">
              <a:avLst>
                <a:gd name="adj1" fmla="val 16049008"/>
                <a:gd name="adj2" fmla="val 18011042"/>
              </a:avLst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7D4705A6-0508-4D3B-BFB1-F64E1485FA5D}"/>
                </a:ext>
              </a:extLst>
            </p:cNvPr>
            <p:cNvSpPr/>
            <p:nvPr/>
          </p:nvSpPr>
          <p:spPr>
            <a:xfrm rot="20881458">
              <a:off x="388747" y="1948278"/>
              <a:ext cx="9904907" cy="5436173"/>
            </a:xfrm>
            <a:prstGeom prst="arc">
              <a:avLst>
                <a:gd name="adj1" fmla="val 16049008"/>
                <a:gd name="adj2" fmla="val 18011042"/>
              </a:avLst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EE8AEEA-9DBB-4924-941B-6EF95AB54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7213" y="1767340"/>
              <a:ext cx="1930800" cy="58285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B548D6B-B2CA-4980-BF98-B0CB1DB08CCE}"/>
                </a:ext>
              </a:extLst>
            </p:cNvPr>
            <p:cNvCxnSpPr/>
            <p:nvPr/>
          </p:nvCxnSpPr>
          <p:spPr>
            <a:xfrm flipV="1">
              <a:off x="4744176" y="3752195"/>
              <a:ext cx="537245" cy="7866"/>
            </a:xfrm>
            <a:prstGeom prst="line">
              <a:avLst/>
            </a:prstGeom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DDCBF33-D657-42EF-BB23-F845F5E4971C}"/>
                </a:ext>
              </a:extLst>
            </p:cNvPr>
            <p:cNvCxnSpPr/>
            <p:nvPr/>
          </p:nvCxnSpPr>
          <p:spPr>
            <a:xfrm flipH="1" flipV="1">
              <a:off x="4744176" y="4236311"/>
              <a:ext cx="521749" cy="1"/>
            </a:xfrm>
            <a:prstGeom prst="line">
              <a:avLst/>
            </a:prstGeom>
            <a:ln w="28575">
              <a:solidFill>
                <a:srgbClr val="7030A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E1AAEEF3-F26A-4A4A-B094-EDE7BE5A9149}"/>
                </a:ext>
              </a:extLst>
            </p:cNvPr>
            <p:cNvCxnSpPr/>
            <p:nvPr/>
          </p:nvCxnSpPr>
          <p:spPr>
            <a:xfrm flipH="1">
              <a:off x="1650252" y="3048664"/>
              <a:ext cx="639080" cy="0"/>
            </a:xfrm>
            <a:prstGeom prst="straightConnector1">
              <a:avLst/>
            </a:prstGeom>
            <a:ln w="19050">
              <a:solidFill>
                <a:schemeClr val="accent1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B459627-B1EC-4D6C-B71A-D8B89DE2ADFF}"/>
                </a:ext>
              </a:extLst>
            </p:cNvPr>
            <p:cNvCxnSpPr/>
            <p:nvPr/>
          </p:nvCxnSpPr>
          <p:spPr>
            <a:xfrm flipH="1">
              <a:off x="1650252" y="3206123"/>
              <a:ext cx="639080" cy="0"/>
            </a:xfrm>
            <a:prstGeom prst="straightConnector1">
              <a:avLst/>
            </a:prstGeom>
            <a:ln w="19050">
              <a:solidFill>
                <a:schemeClr val="accent1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8DD0A5FA-285C-4494-897A-B6B780B44250}"/>
                </a:ext>
              </a:extLst>
            </p:cNvPr>
            <p:cNvCxnSpPr/>
            <p:nvPr/>
          </p:nvCxnSpPr>
          <p:spPr>
            <a:xfrm flipH="1">
              <a:off x="1650252" y="3606173"/>
              <a:ext cx="639080" cy="0"/>
            </a:xfrm>
            <a:prstGeom prst="straightConnector1">
              <a:avLst/>
            </a:prstGeom>
            <a:ln w="19050">
              <a:solidFill>
                <a:schemeClr val="accent1">
                  <a:lumMod val="2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19008EC-F5B7-4297-8F6B-F2E2AED46E40}"/>
                </a:ext>
              </a:extLst>
            </p:cNvPr>
            <p:cNvCxnSpPr/>
            <p:nvPr/>
          </p:nvCxnSpPr>
          <p:spPr>
            <a:xfrm flipV="1">
              <a:off x="2289332" y="3048664"/>
              <a:ext cx="0" cy="1847850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31E087A-B998-40E3-B9BE-238EA79749F5}"/>
                </a:ext>
              </a:extLst>
            </p:cNvPr>
            <p:cNvSpPr txBox="1"/>
            <p:nvPr/>
          </p:nvSpPr>
          <p:spPr>
            <a:xfrm>
              <a:off x="-434576" y="5450470"/>
              <a:ext cx="7753157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100" dirty="0"/>
                <a:t>Source: Drawn from Spelman, W. &amp; Eck, J. (1989). Figure 1.</a:t>
              </a:r>
            </a:p>
          </p:txBody>
        </p:sp>
        <p:sp>
          <p:nvSpPr>
            <p:cNvPr id="148" name="Title 1">
              <a:extLst>
                <a:ext uri="{FF2B5EF4-FFF2-40B4-BE49-F238E27FC236}">
                  <a16:creationId xmlns:a16="http://schemas.microsoft.com/office/drawing/2014/main" id="{3F48CE8B-A83A-4470-A16A-041A9549AA2B}"/>
                </a:ext>
              </a:extLst>
            </p:cNvPr>
            <p:cNvSpPr txBox="1">
              <a:spLocks/>
            </p:cNvSpPr>
            <p:nvPr/>
          </p:nvSpPr>
          <p:spPr>
            <a:xfrm>
              <a:off x="-434575" y="209537"/>
              <a:ext cx="11184437" cy="9509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>
                  <a:latin typeface="+mn-lt"/>
                  <a:cs typeface="Times New Roman" panose="02020603050405020304" pitchFamily="18" charset="0"/>
                </a:rPr>
                <a:t>Crime Concentrations Among Places, </a:t>
              </a:r>
            </a:p>
            <a:p>
              <a:pPr algn="l"/>
              <a:r>
                <a:rPr lang="en-US" sz="4000" b="1" dirty="0">
                  <a:latin typeface="+mn-lt"/>
                  <a:cs typeface="Times New Roman" panose="02020603050405020304" pitchFamily="18" charset="0"/>
                </a:rPr>
                <a:t>Offenders, and Victims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23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CCE88F-A09F-4E38-A7C0-E6B749F9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EA09324-30F8-4F80-89A8-AFBA02D10A0A}"/>
              </a:ext>
            </a:extLst>
          </p:cNvPr>
          <p:cNvSpPr txBox="1">
            <a:spLocks/>
          </p:cNvSpPr>
          <p:nvPr/>
        </p:nvSpPr>
        <p:spPr>
          <a:xfrm>
            <a:off x="1600451" y="829729"/>
            <a:ext cx="8340999" cy="13145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Violence: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Crime Triangle and the Power of Repeats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1AA284-6A8C-4C3B-89C8-89C70DE9BB36}"/>
              </a:ext>
            </a:extLst>
          </p:cNvPr>
          <p:cNvGrpSpPr/>
          <p:nvPr/>
        </p:nvGrpSpPr>
        <p:grpSpPr>
          <a:xfrm>
            <a:off x="3402623" y="1944573"/>
            <a:ext cx="4778182" cy="3617882"/>
            <a:chOff x="1676400" y="1371600"/>
            <a:chExt cx="6248400" cy="4724403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E66F77B-7BF1-42FF-8F05-32AD5487B450}"/>
                </a:ext>
              </a:extLst>
            </p:cNvPr>
            <p:cNvSpPr/>
            <p:nvPr/>
          </p:nvSpPr>
          <p:spPr>
            <a:xfrm>
              <a:off x="3048000" y="2693894"/>
              <a:ext cx="3505200" cy="268134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FA334E-8ADD-4870-AC2F-D27798EE8482}"/>
                </a:ext>
              </a:extLst>
            </p:cNvPr>
            <p:cNvSpPr/>
            <p:nvPr/>
          </p:nvSpPr>
          <p:spPr>
            <a:xfrm>
              <a:off x="3924300" y="3608294"/>
              <a:ext cx="1752600" cy="167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BEEA0D4-03D4-4BCC-8316-AB73101FDF2E}"/>
                </a:ext>
              </a:extLst>
            </p:cNvPr>
            <p:cNvSpPr/>
            <p:nvPr/>
          </p:nvSpPr>
          <p:spPr>
            <a:xfrm>
              <a:off x="1676400" y="1371600"/>
              <a:ext cx="6248400" cy="4724403"/>
            </a:xfrm>
            <a:prstGeom prst="triangle">
              <a:avLst/>
            </a:prstGeom>
            <a:noFill/>
            <a:ln w="412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4AD5CE-2888-4793-8CF2-5FFB14A62E61}"/>
                </a:ext>
              </a:extLst>
            </p:cNvPr>
            <p:cNvSpPr txBox="1"/>
            <p:nvPr/>
          </p:nvSpPr>
          <p:spPr>
            <a:xfrm>
              <a:off x="3924300" y="4201180"/>
              <a:ext cx="1828800" cy="602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CRIME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CE753B-EE64-438C-97A9-9DD63C2B046E}"/>
                </a:ext>
              </a:extLst>
            </p:cNvPr>
            <p:cNvSpPr txBox="1"/>
            <p:nvPr/>
          </p:nvSpPr>
          <p:spPr>
            <a:xfrm rot="18123366">
              <a:off x="1911131" y="3523642"/>
              <a:ext cx="3213893" cy="59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Offender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592D6-3859-4076-B4CF-66117BCB153D}"/>
                </a:ext>
              </a:extLst>
            </p:cNvPr>
            <p:cNvSpPr txBox="1"/>
            <p:nvPr/>
          </p:nvSpPr>
          <p:spPr>
            <a:xfrm rot="3440462">
              <a:off x="4385252" y="3553344"/>
              <a:ext cx="3273211" cy="59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84C5C4-1145-42F7-A938-A1D1901F71BC}"/>
                </a:ext>
              </a:extLst>
            </p:cNvPr>
            <p:cNvSpPr txBox="1"/>
            <p:nvPr/>
          </p:nvSpPr>
          <p:spPr>
            <a:xfrm>
              <a:off x="3111673" y="5398132"/>
              <a:ext cx="3505201" cy="59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07527E-0968-454C-AA06-8AD34B972D4E}"/>
              </a:ext>
            </a:extLst>
          </p:cNvPr>
          <p:cNvSpPr txBox="1"/>
          <p:nvPr/>
        </p:nvSpPr>
        <p:spPr>
          <a:xfrm>
            <a:off x="393444" y="6337725"/>
            <a:ext cx="10137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Eck, J. (2003). “Police Problems: The Complexity of Problem Theory, Research and Evaluation.”  In, Johannes </a:t>
            </a:r>
            <a:r>
              <a:rPr lang="en-US" sz="1100" dirty="0" err="1"/>
              <a:t>Knutsson</a:t>
            </a:r>
            <a:r>
              <a:rPr lang="en-US" sz="1100" dirty="0"/>
              <a:t>, ed.  </a:t>
            </a:r>
            <a:r>
              <a:rPr lang="en-US" sz="1100" i="1" dirty="0"/>
              <a:t>Problem-Oriented Policing: From Innovation to Mainstream</a:t>
            </a:r>
            <a:r>
              <a:rPr lang="en-US" sz="1100" dirty="0"/>
              <a:t>.  Crime Prevention Studies, vol. 15.  Monsey, NY: Criminal Justice Press.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60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CCE88F-A09F-4E38-A7C0-E6B749F9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EA09324-30F8-4F80-89A8-AFBA02D10A0A}"/>
              </a:ext>
            </a:extLst>
          </p:cNvPr>
          <p:cNvSpPr txBox="1">
            <a:spLocks/>
          </p:cNvSpPr>
          <p:nvPr/>
        </p:nvSpPr>
        <p:spPr>
          <a:xfrm>
            <a:off x="1600451" y="829729"/>
            <a:ext cx="8340999" cy="13145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Violence: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Crime Triangle and the Power of Repeats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1AA284-6A8C-4C3B-89C8-89C70DE9BB36}"/>
              </a:ext>
            </a:extLst>
          </p:cNvPr>
          <p:cNvGrpSpPr/>
          <p:nvPr/>
        </p:nvGrpSpPr>
        <p:grpSpPr>
          <a:xfrm>
            <a:off x="3341077" y="1337925"/>
            <a:ext cx="4839728" cy="4631589"/>
            <a:chOff x="1676400" y="579410"/>
            <a:chExt cx="6248400" cy="604815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E66F77B-7BF1-42FF-8F05-32AD5487B450}"/>
                </a:ext>
              </a:extLst>
            </p:cNvPr>
            <p:cNvSpPr/>
            <p:nvPr/>
          </p:nvSpPr>
          <p:spPr>
            <a:xfrm>
              <a:off x="3048000" y="2693894"/>
              <a:ext cx="3505200" cy="268134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FA334E-8ADD-4870-AC2F-D27798EE8482}"/>
                </a:ext>
              </a:extLst>
            </p:cNvPr>
            <p:cNvSpPr/>
            <p:nvPr/>
          </p:nvSpPr>
          <p:spPr>
            <a:xfrm>
              <a:off x="3924300" y="3608294"/>
              <a:ext cx="1752600" cy="167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BEEA0D4-03D4-4BCC-8316-AB73101FDF2E}"/>
                </a:ext>
              </a:extLst>
            </p:cNvPr>
            <p:cNvSpPr/>
            <p:nvPr/>
          </p:nvSpPr>
          <p:spPr>
            <a:xfrm>
              <a:off x="1676400" y="1371600"/>
              <a:ext cx="6248400" cy="4724403"/>
            </a:xfrm>
            <a:prstGeom prst="triangle">
              <a:avLst/>
            </a:prstGeom>
            <a:noFill/>
            <a:ln w="412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186C8F-4347-49F0-A470-EACD5D8642F9}"/>
                </a:ext>
              </a:extLst>
            </p:cNvPr>
            <p:cNvSpPr txBox="1"/>
            <p:nvPr/>
          </p:nvSpPr>
          <p:spPr>
            <a:xfrm rot="18198195">
              <a:off x="-48953" y="3136720"/>
              <a:ext cx="5710510" cy="59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Handler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C294F4-7AA3-4B83-B6B2-9A1393605C82}"/>
                </a:ext>
              </a:extLst>
            </p:cNvPr>
            <p:cNvSpPr txBox="1"/>
            <p:nvPr/>
          </p:nvSpPr>
          <p:spPr>
            <a:xfrm rot="3367527">
              <a:off x="4023374" y="3195188"/>
              <a:ext cx="5669496" cy="59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Guardian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0AA60C-4177-41F2-BA53-584423E21995}"/>
                </a:ext>
              </a:extLst>
            </p:cNvPr>
            <p:cNvSpPr txBox="1"/>
            <p:nvPr/>
          </p:nvSpPr>
          <p:spPr>
            <a:xfrm>
              <a:off x="3924300" y="6029982"/>
              <a:ext cx="2097558" cy="59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4AD5CE-2888-4793-8CF2-5FFB14A62E61}"/>
                </a:ext>
              </a:extLst>
            </p:cNvPr>
            <p:cNvSpPr txBox="1"/>
            <p:nvPr/>
          </p:nvSpPr>
          <p:spPr>
            <a:xfrm>
              <a:off x="3924300" y="4201180"/>
              <a:ext cx="1828800" cy="602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CRIME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CE753B-EE64-438C-97A9-9DD63C2B046E}"/>
                </a:ext>
              </a:extLst>
            </p:cNvPr>
            <p:cNvSpPr txBox="1"/>
            <p:nvPr/>
          </p:nvSpPr>
          <p:spPr>
            <a:xfrm rot="18123366">
              <a:off x="1911131" y="3523642"/>
              <a:ext cx="3213893" cy="59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Offender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592D6-3859-4076-B4CF-66117BCB153D}"/>
                </a:ext>
              </a:extLst>
            </p:cNvPr>
            <p:cNvSpPr txBox="1"/>
            <p:nvPr/>
          </p:nvSpPr>
          <p:spPr>
            <a:xfrm rot="3440462">
              <a:off x="4385252" y="3553344"/>
              <a:ext cx="3273211" cy="59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84C5C4-1145-42F7-A938-A1D1901F71BC}"/>
                </a:ext>
              </a:extLst>
            </p:cNvPr>
            <p:cNvSpPr txBox="1"/>
            <p:nvPr/>
          </p:nvSpPr>
          <p:spPr>
            <a:xfrm>
              <a:off x="3111673" y="5398132"/>
              <a:ext cx="3505201" cy="59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07527E-0968-454C-AA06-8AD34B972D4E}"/>
              </a:ext>
            </a:extLst>
          </p:cNvPr>
          <p:cNvSpPr txBox="1"/>
          <p:nvPr/>
        </p:nvSpPr>
        <p:spPr>
          <a:xfrm>
            <a:off x="393444" y="6337725"/>
            <a:ext cx="10137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Eck, J. (2003). “Police Problems: The Complexity of Problem Theory, Research and Evaluation.”  In, Johannes </a:t>
            </a:r>
            <a:r>
              <a:rPr lang="en-US" sz="1100" dirty="0" err="1"/>
              <a:t>Knutsson</a:t>
            </a:r>
            <a:r>
              <a:rPr lang="en-US" sz="1100" dirty="0"/>
              <a:t>, ed.  </a:t>
            </a:r>
            <a:r>
              <a:rPr lang="en-US" sz="1100" i="1" dirty="0"/>
              <a:t>Problem-Oriented Policing: From Innovation to Mainstream</a:t>
            </a:r>
            <a:r>
              <a:rPr lang="en-US" sz="1100" dirty="0"/>
              <a:t>.  Crime Prevention Studies, vol. 15.  Monsey, NY: Criminal Justice Press.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1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521C-A6F7-DE47-AA0B-27256A86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EEB1BB-A4D3-4D11-BEED-EF182851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109" y="593272"/>
            <a:ext cx="7886700" cy="9025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Approaches to Violence Reduction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0C8DAF-37E1-49EE-A052-661226AC5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177" y="1651109"/>
            <a:ext cx="9582246" cy="49619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u="sng" dirty="0">
                <a:solidFill>
                  <a:srgbClr val="C00000"/>
                </a:solidFill>
              </a:rPr>
              <a:t>Community-Led</a:t>
            </a:r>
          </a:p>
          <a:p>
            <a:r>
              <a:rPr lang="en-US" sz="3300" dirty="0"/>
              <a:t>Founded on public health model; violence as “disease” </a:t>
            </a:r>
          </a:p>
          <a:p>
            <a:r>
              <a:rPr lang="en-US" sz="3300" dirty="0"/>
              <a:t>Encourages multi-faceted approach for violence prevention</a:t>
            </a:r>
          </a:p>
          <a:p>
            <a:r>
              <a:rPr lang="en-US" sz="3300" dirty="0"/>
              <a:t>Mobilizes community stakeholders for response</a:t>
            </a:r>
          </a:p>
          <a:p>
            <a:endParaRPr lang="en-US" sz="3300" dirty="0"/>
          </a:p>
          <a:p>
            <a:pPr marL="0" indent="0">
              <a:buNone/>
            </a:pPr>
            <a:r>
              <a:rPr lang="en-US" sz="3300" b="1" u="sng" dirty="0">
                <a:solidFill>
                  <a:schemeClr val="accent1">
                    <a:lumMod val="75000"/>
                  </a:schemeClr>
                </a:solidFill>
              </a:rPr>
              <a:t>Police-Led</a:t>
            </a:r>
          </a:p>
          <a:p>
            <a:r>
              <a:rPr lang="en-US" sz="3300" dirty="0"/>
              <a:t>Strategies driven by LE activities and partnerships</a:t>
            </a:r>
          </a:p>
          <a:p>
            <a:r>
              <a:rPr lang="en-US" sz="3300" dirty="0"/>
              <a:t>Primarily based on problem-solving framework</a:t>
            </a:r>
          </a:p>
          <a:p>
            <a:r>
              <a:rPr lang="en-US" sz="3300" dirty="0"/>
              <a:t>Includes offender- , place- , and community-based approaches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7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521C-A6F7-DE47-AA0B-27256A86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55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EEB1BB-A4D3-4D11-BEED-EF182851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6" y="593272"/>
            <a:ext cx="10330448" cy="902566"/>
          </a:xfrm>
        </p:spPr>
        <p:txBody>
          <a:bodyPr>
            <a:normAutofit fontScale="90000"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Times New Roman"/>
              </a:rPr>
              <a:t>Summary of </a:t>
            </a:r>
            <a:r>
              <a:rPr lang="en-US" sz="4000" b="1" dirty="0">
                <a:solidFill>
                  <a:srgbClr val="C00000"/>
                </a:solidFill>
                <a:latin typeface="Times New Roman"/>
              </a:rPr>
              <a:t>Community-Led</a:t>
            </a:r>
            <a:r>
              <a:rPr lang="en-US" sz="40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/>
              </a:rPr>
              <a:t/>
            </a:r>
            <a:br>
              <a:rPr lang="en-US" sz="4000" b="1" dirty="0" smtClean="0">
                <a:solidFill>
                  <a:prstClr val="black"/>
                </a:solidFill>
                <a:latin typeface="Times New Roman"/>
              </a:rPr>
            </a:br>
            <a:r>
              <a:rPr lang="en-US" sz="4000" b="1" dirty="0" smtClean="0">
                <a:solidFill>
                  <a:prstClr val="black"/>
                </a:solidFill>
                <a:latin typeface="Times New Roman"/>
              </a:rPr>
              <a:t>Violence </a:t>
            </a:r>
            <a:r>
              <a:rPr lang="en-US" sz="4000" b="1" dirty="0">
                <a:solidFill>
                  <a:prstClr val="black"/>
                </a:solidFill>
                <a:latin typeface="Times New Roman"/>
              </a:rPr>
              <a:t>Reduction Strategies and Evidence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F4E7C1-F052-4AB9-AD12-1D61716A9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25028"/>
              </p:ext>
            </p:extLst>
          </p:nvPr>
        </p:nvGraphicFramePr>
        <p:xfrm>
          <a:off x="589086" y="1726769"/>
          <a:ext cx="8643690" cy="4736174"/>
        </p:xfrm>
        <a:graphic>
          <a:graphicData uri="http://schemas.openxmlformats.org/drawingml/2006/table">
            <a:tbl>
              <a:tblPr firstRow="1" firstCol="1" bandRow="1"/>
              <a:tblGrid>
                <a:gridCol w="2061263">
                  <a:extLst>
                    <a:ext uri="{9D8B030D-6E8A-4147-A177-3AD203B41FA5}">
                      <a16:colId xmlns:a16="http://schemas.microsoft.com/office/drawing/2014/main" val="4178928423"/>
                    </a:ext>
                  </a:extLst>
                </a:gridCol>
                <a:gridCol w="2083426">
                  <a:extLst>
                    <a:ext uri="{9D8B030D-6E8A-4147-A177-3AD203B41FA5}">
                      <a16:colId xmlns:a16="http://schemas.microsoft.com/office/drawing/2014/main" val="3554785039"/>
                    </a:ext>
                  </a:extLst>
                </a:gridCol>
                <a:gridCol w="1413696">
                  <a:extLst>
                    <a:ext uri="{9D8B030D-6E8A-4147-A177-3AD203B41FA5}">
                      <a16:colId xmlns:a16="http://schemas.microsoft.com/office/drawing/2014/main" val="227280126"/>
                    </a:ext>
                  </a:extLst>
                </a:gridCol>
                <a:gridCol w="1058931">
                  <a:extLst>
                    <a:ext uri="{9D8B030D-6E8A-4147-A177-3AD203B41FA5}">
                      <a16:colId xmlns:a16="http://schemas.microsoft.com/office/drawing/2014/main" val="583342503"/>
                    </a:ext>
                  </a:extLst>
                </a:gridCol>
                <a:gridCol w="1094442">
                  <a:extLst>
                    <a:ext uri="{9D8B030D-6E8A-4147-A177-3AD203B41FA5}">
                      <a16:colId xmlns:a16="http://schemas.microsoft.com/office/drawing/2014/main" val="3393056711"/>
                    </a:ext>
                  </a:extLst>
                </a:gridCol>
                <a:gridCol w="931932">
                  <a:extLst>
                    <a:ext uri="{9D8B030D-6E8A-4147-A177-3AD203B41FA5}">
                      <a16:colId xmlns:a16="http://schemas.microsoft.com/office/drawing/2014/main" val="3117824551"/>
                    </a:ext>
                  </a:extLst>
                </a:gridCol>
              </a:tblGrid>
              <a:tr h="74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STRATEGY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OF EVIDENCE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RIGOR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SHORT-TERM IMPACT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LONG-TERM IMPACT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20037"/>
                  </a:ext>
                </a:extLst>
              </a:tr>
              <a:tr h="517179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PUBLIC-HEALTH BASED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Communities that Care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62145"/>
                  </a:ext>
                </a:extLst>
              </a:tr>
              <a:tr h="545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Youth Violence Prevention Centers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233"/>
                  </a:ext>
                </a:extLst>
              </a:tr>
              <a:tr h="538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Cure Violence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15415"/>
                  </a:ext>
                </a:extLst>
              </a:tr>
              <a:tr h="678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PROSPER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87631"/>
                  </a:ext>
                </a:extLst>
              </a:tr>
              <a:tr h="678343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0" marR="646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Hospital-Based Violence Intervention Programs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83821"/>
                  </a:ext>
                </a:extLst>
              </a:tr>
              <a:tr h="1034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OFFENDER-FOCUSED/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HEALTH-BASED HYBRID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OJJDP Comprehensive Gang Model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</a:t>
                      </a:r>
                    </a:p>
                  </a:txBody>
                  <a:tcPr marL="64640" marR="6464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3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9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 Slide - no partn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833</Words>
  <Application>Microsoft Office PowerPoint</Application>
  <PresentationFormat>Widescreen</PresentationFormat>
  <Paragraphs>252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Times New Roman</vt:lpstr>
      <vt:lpstr>Office Theme</vt:lpstr>
      <vt:lpstr>Black</vt:lpstr>
      <vt:lpstr>Text Slide - no partners</vt:lpstr>
      <vt:lpstr>   Evidence-Based Violence Reduction Strategies:  Tips for Funding Applications  Ohio Office of Criminal Justice Services April 7,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Approaches to Violence Reduction</vt:lpstr>
      <vt:lpstr>Summary of Community-Led  Violence Reduction Strategies and Evidence</vt:lpstr>
      <vt:lpstr>Summary of Police-Led  Violence Reduction Strategies and Evidence</vt:lpstr>
      <vt:lpstr>Most Promising Police-led, Evidence-Based Violence Reduction Strategies</vt:lpstr>
      <vt:lpstr>PowerPoint Presentation</vt:lpstr>
      <vt:lpstr>PowerPoint Presentation</vt:lpstr>
      <vt:lpstr>Learn more about evidence-based violence reduction strategies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Klocke</dc:creator>
  <cp:lastModifiedBy>Engel, Robin (engelrs)</cp:lastModifiedBy>
  <cp:revision>17</cp:revision>
  <cp:lastPrinted>2022-04-01T16:34:29Z</cp:lastPrinted>
  <dcterms:created xsi:type="dcterms:W3CDTF">2021-01-06T15:17:42Z</dcterms:created>
  <dcterms:modified xsi:type="dcterms:W3CDTF">2022-04-01T18:04:09Z</dcterms:modified>
</cp:coreProperties>
</file>