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57" r:id="rId4"/>
    <p:sldId id="275" r:id="rId5"/>
    <p:sldId id="258" r:id="rId6"/>
    <p:sldId id="267" r:id="rId7"/>
    <p:sldId id="259" r:id="rId8"/>
    <p:sldId id="261" r:id="rId9"/>
    <p:sldId id="266" r:id="rId10"/>
    <p:sldId id="272" r:id="rId11"/>
    <p:sldId id="273" r:id="rId12"/>
    <p:sldId id="274" r:id="rId13"/>
    <p:sldId id="263" r:id="rId14"/>
    <p:sldId id="268" r:id="rId15"/>
    <p:sldId id="264" r:id="rId16"/>
    <p:sldId id="269" r:id="rId17"/>
    <p:sldId id="270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0" autoAdjust="0"/>
    <p:restoredTop sz="94660"/>
  </p:normalViewPr>
  <p:slideViewPr>
    <p:cSldViewPr>
      <p:cViewPr>
        <p:scale>
          <a:sx n="85" d="100"/>
          <a:sy n="85" d="100"/>
        </p:scale>
        <p:origin x="-162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DSmith2\Desktop\OVTA%20cha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9946850393700786E-2"/>
                  <c:y val="-0.226632764654418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4,100,000 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Manual Review
300,000
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Sheet1!$G$10:$H$10</c:f>
              <c:strCache>
                <c:ptCount val="2"/>
                <c:pt idx="0">
                  <c:v>Total Refunds</c:v>
                </c:pt>
                <c:pt idx="1">
                  <c:v>Manual Review</c:v>
                </c:pt>
              </c:strCache>
            </c:strRef>
          </c:cat>
          <c:val>
            <c:numRef>
              <c:f>Sheet1!$G$11:$H$11</c:f>
              <c:numCache>
                <c:formatCode>#,##0</c:formatCode>
                <c:ptCount val="2"/>
                <c:pt idx="0">
                  <c:v>4100000</c:v>
                </c:pt>
                <c:pt idx="1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53A8D-935C-4D64-B976-71E574FD40FF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3C5FD-BCD3-473A-BD7A-76B30860F3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4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9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9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8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3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3C5FD-BCD3-473A-BD7A-76B30860F3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1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2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4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2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3200" b="1" i="1" kern="1200" dirty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.ohio.gov/ohtaxalert.asp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42557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Business Tax Refunds and   	Overpayments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Commercial Activity (CAT) &amp; Sales/Use Tax</a:t>
            </a:r>
          </a:p>
          <a:p>
            <a:r>
              <a:rPr lang="en-US" sz="2400" dirty="0" smtClean="0"/>
              <a:t>Presented by Grant Weaver</a:t>
            </a:r>
          </a:p>
          <a:p>
            <a:r>
              <a:rPr lang="en-US" sz="2400" dirty="0" smtClean="0"/>
              <a:t>Supervisor-Business Tax Division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1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Users\gweaver\AppData\Local\Microsoft\Windows\Temporary Internet Files\Content.IE5\QY1T4F78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gweaver\AppData\Local\Microsoft\Windows\Temporary Internet Files\Content.IE5\MJAHUQ14\dollar-signs-money-clip-art-thumb21842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6" y="2819400"/>
            <a:ext cx="3213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791200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File </a:t>
            </a:r>
            <a:r>
              <a:rPr lang="en-US" dirty="0"/>
              <a:t>a Refund Claim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Common Sales Tax Refund </a:t>
            </a:r>
            <a:r>
              <a:rPr lang="en-US" sz="3800" dirty="0"/>
              <a:t>C</a:t>
            </a:r>
            <a:r>
              <a:rPr lang="en-US" sz="3800" dirty="0" smtClean="0"/>
              <a:t>laim</a:t>
            </a:r>
          </a:p>
          <a:p>
            <a:pPr lvl="1"/>
            <a:r>
              <a:rPr lang="en-US" sz="3400" dirty="0" smtClean="0"/>
              <a:t>Taxability-exemption certificate received after return was filed.  The following supporting documentation is needed:</a:t>
            </a:r>
          </a:p>
          <a:p>
            <a:pPr lvl="2"/>
            <a:r>
              <a:rPr lang="en-US" sz="3400" dirty="0" smtClean="0"/>
              <a:t>Refund Application</a:t>
            </a:r>
          </a:p>
          <a:p>
            <a:pPr lvl="2"/>
            <a:r>
              <a:rPr lang="en-US" sz="3400" dirty="0" smtClean="0"/>
              <a:t>Invoice(s)</a:t>
            </a:r>
          </a:p>
          <a:p>
            <a:pPr lvl="2"/>
            <a:r>
              <a:rPr lang="en-US" sz="3400" dirty="0" smtClean="0"/>
              <a:t>Credit memo</a:t>
            </a:r>
          </a:p>
          <a:p>
            <a:pPr lvl="2"/>
            <a:r>
              <a:rPr lang="en-US" sz="3400" dirty="0" smtClean="0"/>
              <a:t>Exemption certificate</a:t>
            </a:r>
          </a:p>
          <a:p>
            <a:r>
              <a:rPr lang="en-US" sz="3800" dirty="0"/>
              <a:t>Common </a:t>
            </a:r>
            <a:r>
              <a:rPr lang="en-US" sz="3800" dirty="0" smtClean="0"/>
              <a:t>Use </a:t>
            </a:r>
            <a:r>
              <a:rPr lang="en-US" sz="3800" dirty="0"/>
              <a:t>Tax </a:t>
            </a:r>
            <a:r>
              <a:rPr lang="en-US" sz="3800" dirty="0" smtClean="0"/>
              <a:t>Refund </a:t>
            </a:r>
            <a:r>
              <a:rPr lang="en-US" sz="3800" dirty="0"/>
              <a:t>C</a:t>
            </a:r>
            <a:r>
              <a:rPr lang="en-US" sz="3800" dirty="0" smtClean="0"/>
              <a:t>laim</a:t>
            </a:r>
            <a:endParaRPr lang="en-US" sz="3800" dirty="0"/>
          </a:p>
          <a:p>
            <a:pPr lvl="1"/>
            <a:r>
              <a:rPr lang="en-US" sz="3200" dirty="0" smtClean="0"/>
              <a:t>Taxability-paid use tax on an item that was exempt.  The </a:t>
            </a:r>
            <a:r>
              <a:rPr lang="en-US" sz="3200" dirty="0"/>
              <a:t>following supporting documentation is needed:</a:t>
            </a:r>
          </a:p>
          <a:p>
            <a:pPr lvl="2"/>
            <a:r>
              <a:rPr lang="en-US" sz="3200" dirty="0"/>
              <a:t>Refund Application</a:t>
            </a:r>
          </a:p>
          <a:p>
            <a:pPr lvl="2"/>
            <a:r>
              <a:rPr lang="en-US" sz="3200" dirty="0"/>
              <a:t>Invoice(s)</a:t>
            </a:r>
          </a:p>
          <a:p>
            <a:pPr lvl="2"/>
            <a:r>
              <a:rPr lang="en-US" sz="3200" dirty="0" smtClean="0"/>
              <a:t>Use tax accruals</a:t>
            </a:r>
            <a:endParaRPr lang="en-US" sz="3200" dirty="0"/>
          </a:p>
          <a:p>
            <a:pPr lvl="2"/>
            <a:r>
              <a:rPr lang="en-US" sz="3200" dirty="0" smtClean="0"/>
              <a:t>Reason as to why the items are being deemed exempt</a:t>
            </a:r>
          </a:p>
          <a:p>
            <a:r>
              <a:rPr lang="en-US" sz="3800" dirty="0"/>
              <a:t>Common </a:t>
            </a:r>
            <a:r>
              <a:rPr lang="en-US" sz="3800" dirty="0" smtClean="0"/>
              <a:t>Sales/Use </a:t>
            </a:r>
            <a:r>
              <a:rPr lang="en-US" sz="3800" dirty="0"/>
              <a:t>Tax Refund Claim</a:t>
            </a:r>
          </a:p>
          <a:p>
            <a:pPr lvl="1"/>
            <a:r>
              <a:rPr lang="en-US" sz="3200" dirty="0" smtClean="0"/>
              <a:t>Customer direct refunds-customers can file a refund claim for taxes paid to a vendor in error.</a:t>
            </a:r>
            <a:endParaRPr lang="en-US" sz="3200" dirty="0"/>
          </a:p>
          <a:p>
            <a:pPr lvl="2"/>
            <a:r>
              <a:rPr lang="en-US" sz="3200" dirty="0"/>
              <a:t>Refund Application</a:t>
            </a:r>
          </a:p>
          <a:p>
            <a:pPr lvl="2"/>
            <a:r>
              <a:rPr lang="en-US" sz="3200" dirty="0"/>
              <a:t>Invoice(s</a:t>
            </a:r>
            <a:r>
              <a:rPr lang="en-US" sz="3200" dirty="0" smtClean="0"/>
              <a:t>) or receipts</a:t>
            </a:r>
          </a:p>
          <a:p>
            <a:pPr lvl="2"/>
            <a:r>
              <a:rPr lang="en-US" sz="3200" dirty="0" smtClean="0"/>
              <a:t>Proof of Payment</a:t>
            </a:r>
            <a:endParaRPr lang="en-US" sz="3200" dirty="0"/>
          </a:p>
          <a:p>
            <a:pPr lvl="2"/>
            <a:r>
              <a:rPr lang="en-US" sz="3200" dirty="0" smtClean="0"/>
              <a:t>Reason </a:t>
            </a:r>
            <a:r>
              <a:rPr lang="en-US" sz="3200" dirty="0"/>
              <a:t>as to why the items are being deemed exempt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200" dirty="0" smtClean="0"/>
          </a:p>
          <a:p>
            <a:pPr marL="914400" lvl="2" indent="0"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File </a:t>
            </a:r>
            <a:r>
              <a:rPr lang="en-US" dirty="0"/>
              <a:t>a Refund Claim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Common </a:t>
            </a:r>
            <a:r>
              <a:rPr lang="en-US" sz="2400" dirty="0" smtClean="0"/>
              <a:t>CAT Refund </a:t>
            </a:r>
            <a:r>
              <a:rPr lang="en-US" sz="2400" dirty="0"/>
              <a:t>C</a:t>
            </a:r>
            <a:r>
              <a:rPr lang="en-US" sz="2400" dirty="0" smtClean="0"/>
              <a:t>laims</a:t>
            </a:r>
            <a:endParaRPr lang="en-US" sz="2400" dirty="0"/>
          </a:p>
          <a:p>
            <a:pPr lvl="1"/>
            <a:r>
              <a:rPr lang="en-US" sz="1900" dirty="0" smtClean="0"/>
              <a:t>Amended return filed to exclude out of state sales reported on original return. </a:t>
            </a:r>
            <a:r>
              <a:rPr lang="en-US" sz="1900" dirty="0"/>
              <a:t>The following supporting documentation is needed</a:t>
            </a:r>
            <a:r>
              <a:rPr lang="en-US" sz="1900" dirty="0" smtClean="0"/>
              <a:t>:</a:t>
            </a:r>
          </a:p>
          <a:p>
            <a:pPr lvl="2"/>
            <a:r>
              <a:rPr lang="en-US" sz="1600" dirty="0" smtClean="0"/>
              <a:t>Refund Application</a:t>
            </a:r>
          </a:p>
          <a:p>
            <a:pPr lvl="2"/>
            <a:r>
              <a:rPr lang="en-US" sz="1600" dirty="0" smtClean="0"/>
              <a:t>State by state breakdown of sales and/or breakdown of Ohio sales by customer/invoice (electronic file format is recommended).</a:t>
            </a:r>
          </a:p>
          <a:p>
            <a:pPr lvl="2"/>
            <a:r>
              <a:rPr lang="en-US" sz="1600" dirty="0" smtClean="0"/>
              <a:t>Sample of invoices to demonstrate that a “ship to” destination is present.</a:t>
            </a:r>
          </a:p>
          <a:p>
            <a:pPr lvl="1"/>
            <a:r>
              <a:rPr lang="en-US" sz="1900" dirty="0" smtClean="0"/>
              <a:t>Original/amended </a:t>
            </a:r>
            <a:r>
              <a:rPr lang="en-US" sz="1900" dirty="0"/>
              <a:t>return filed to </a:t>
            </a:r>
            <a:r>
              <a:rPr lang="en-US" sz="1900" dirty="0" smtClean="0"/>
              <a:t>claim a tax credit.  The </a:t>
            </a:r>
            <a:r>
              <a:rPr lang="en-US" sz="1900" dirty="0"/>
              <a:t>following supporting documentation is needed:</a:t>
            </a:r>
          </a:p>
          <a:p>
            <a:pPr lvl="2"/>
            <a:r>
              <a:rPr lang="en-US" sz="1700" dirty="0" smtClean="0"/>
              <a:t>Refundable Credits </a:t>
            </a:r>
          </a:p>
          <a:p>
            <a:pPr lvl="3"/>
            <a:r>
              <a:rPr lang="en-US" sz="1600" dirty="0" smtClean="0"/>
              <a:t>Refund </a:t>
            </a:r>
            <a:r>
              <a:rPr lang="en-US" sz="1600" dirty="0"/>
              <a:t>a</a:t>
            </a:r>
            <a:r>
              <a:rPr lang="en-US" sz="1600" dirty="0" smtClean="0"/>
              <a:t>pplication</a:t>
            </a:r>
            <a:endParaRPr lang="en-US" sz="1600" dirty="0"/>
          </a:p>
          <a:p>
            <a:pPr lvl="3"/>
            <a:r>
              <a:rPr lang="en-US" sz="1600" dirty="0" smtClean="0"/>
              <a:t>Form CAT CS (credit schedule)</a:t>
            </a:r>
          </a:p>
          <a:p>
            <a:pPr lvl="3"/>
            <a:r>
              <a:rPr lang="en-US" sz="1600" dirty="0" smtClean="0"/>
              <a:t>A copy of the tax credit certificate issued by DSA (if applicable)</a:t>
            </a:r>
          </a:p>
          <a:p>
            <a:pPr lvl="2"/>
            <a:r>
              <a:rPr lang="en-US" sz="1700" dirty="0" smtClean="0"/>
              <a:t>Non-Refundable Credits (amended return only)</a:t>
            </a:r>
          </a:p>
          <a:p>
            <a:pPr lvl="3"/>
            <a:r>
              <a:rPr lang="en-US" sz="1500" dirty="0" smtClean="0"/>
              <a:t>Refund application</a:t>
            </a:r>
          </a:p>
          <a:p>
            <a:pPr lvl="3"/>
            <a:r>
              <a:rPr lang="en-US" sz="1500" dirty="0" smtClean="0"/>
              <a:t>Copy of the tax credit certificate issued by DSA (if applicable)</a:t>
            </a:r>
          </a:p>
          <a:p>
            <a:pPr lvl="3"/>
            <a:r>
              <a:rPr lang="en-US" sz="1500" dirty="0" smtClean="0"/>
              <a:t>A calculation of the tax credit (qualified research expense only)</a:t>
            </a:r>
          </a:p>
          <a:p>
            <a:pPr lvl="4"/>
            <a:r>
              <a:rPr lang="en-US" sz="1500" dirty="0" smtClean="0"/>
              <a:t>Copy of federal form 6765.</a:t>
            </a:r>
          </a:p>
          <a:p>
            <a:pPr lvl="4"/>
            <a:r>
              <a:rPr lang="en-US" sz="1500" dirty="0" smtClean="0"/>
              <a:t>Address where qualified research was conducted.</a:t>
            </a:r>
            <a:endParaRPr lang="en-US" sz="15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File a Refund Claim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Common Mistakes and/or Misconceptions</a:t>
            </a:r>
          </a:p>
          <a:p>
            <a:pPr lvl="1"/>
            <a:r>
              <a:rPr lang="en-US" sz="2500" dirty="0" smtClean="0"/>
              <a:t>Incomplete Refund Applications</a:t>
            </a:r>
          </a:p>
          <a:p>
            <a:pPr lvl="2"/>
            <a:r>
              <a:rPr lang="en-US" sz="2200" dirty="0" smtClean="0"/>
              <a:t>No signature</a:t>
            </a:r>
          </a:p>
          <a:p>
            <a:pPr lvl="2"/>
            <a:r>
              <a:rPr lang="en-US" sz="2200" dirty="0" smtClean="0"/>
              <a:t>No reason stated as to why a refund is being requested.</a:t>
            </a:r>
          </a:p>
          <a:p>
            <a:pPr lvl="2"/>
            <a:r>
              <a:rPr lang="en-US" sz="2200" dirty="0" smtClean="0"/>
              <a:t>Lack of sufficient supporting documentation</a:t>
            </a:r>
          </a:p>
          <a:p>
            <a:pPr lvl="2"/>
            <a:r>
              <a:rPr lang="en-US" sz="2200" dirty="0" smtClean="0"/>
              <a:t>No TBOR-1 on file for taxpayer representatives.</a:t>
            </a:r>
          </a:p>
          <a:p>
            <a:pPr lvl="1"/>
            <a:r>
              <a:rPr lang="en-US" sz="2500" dirty="0" smtClean="0"/>
              <a:t>Statute</a:t>
            </a:r>
          </a:p>
          <a:p>
            <a:pPr lvl="2"/>
            <a:r>
              <a:rPr lang="en-US" sz="2200" dirty="0" smtClean="0"/>
              <a:t>Four years from the date of overpayment (not based on due date of return).</a:t>
            </a:r>
          </a:p>
          <a:p>
            <a:pPr lvl="2"/>
            <a:r>
              <a:rPr lang="en-US" sz="2200" dirty="0" smtClean="0"/>
              <a:t>The amendment of a return, resulting in an overpayment, does not preserve statute.  A refund claim must be filed.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Refund Claim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/>
              <a:t>All claims received will be date stamped by the Business Tax Division and assigned to an agent.</a:t>
            </a:r>
          </a:p>
          <a:p>
            <a:r>
              <a:rPr lang="en-US" sz="2500" dirty="0" smtClean="0"/>
              <a:t>Agents will review the claim for its validity and, if needed, contact the taxpayer regarding insufficient supporting documentation via phone, email, and/or mail.</a:t>
            </a:r>
          </a:p>
          <a:p>
            <a:r>
              <a:rPr lang="en-US" sz="2500" dirty="0" smtClean="0"/>
              <a:t>On average, refund claims are processed 4-6 weeks upon receipt.</a:t>
            </a:r>
          </a:p>
          <a:p>
            <a:r>
              <a:rPr lang="en-US" sz="2500" dirty="0" smtClean="0"/>
              <a:t>Claims may be referred to the Audit Division due to various reasons:</a:t>
            </a:r>
          </a:p>
          <a:p>
            <a:pPr lvl="1"/>
            <a:r>
              <a:rPr lang="en-US" sz="2200" dirty="0" smtClean="0"/>
              <a:t>Concurrent audit being conducted</a:t>
            </a:r>
          </a:p>
          <a:p>
            <a:pPr lvl="1"/>
            <a:r>
              <a:rPr lang="en-US" sz="2200" dirty="0" smtClean="0"/>
              <a:t>Multiple taxability issues</a:t>
            </a:r>
          </a:p>
          <a:p>
            <a:pPr lvl="1"/>
            <a:r>
              <a:rPr lang="en-US" sz="2200" dirty="0" smtClean="0"/>
              <a:t>Refund claim may require a plant tour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1431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 Claim Review </a:t>
            </a:r>
            <a:r>
              <a:rPr lang="en-US" dirty="0" smtClean="0"/>
              <a:t>Process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Refund claims shall be approved in full/part or denied.</a:t>
            </a:r>
          </a:p>
          <a:p>
            <a:pPr lvl="1"/>
            <a:r>
              <a:rPr lang="en-US" sz="2400" dirty="0" smtClean="0"/>
              <a:t>Approved in full</a:t>
            </a:r>
          </a:p>
          <a:p>
            <a:pPr lvl="2"/>
            <a:r>
              <a:rPr lang="en-US" sz="2200" dirty="0" smtClean="0"/>
              <a:t>Tax (plus interest)</a:t>
            </a:r>
          </a:p>
          <a:p>
            <a:pPr lvl="1"/>
            <a:r>
              <a:rPr lang="en-US" sz="2400" dirty="0"/>
              <a:t>Approved in </a:t>
            </a:r>
            <a:r>
              <a:rPr lang="en-US" sz="2400" dirty="0" smtClean="0"/>
              <a:t>part or denied in full</a:t>
            </a:r>
            <a:endParaRPr lang="en-US" sz="2400" dirty="0"/>
          </a:p>
          <a:p>
            <a:pPr lvl="2"/>
            <a:r>
              <a:rPr lang="en-US" sz="2200" dirty="0"/>
              <a:t>Tax (plus interest</a:t>
            </a:r>
            <a:r>
              <a:rPr lang="en-US" sz="2200" dirty="0" smtClean="0"/>
              <a:t>) on approved portion</a:t>
            </a:r>
          </a:p>
          <a:p>
            <a:pPr lvl="2"/>
            <a:r>
              <a:rPr lang="en-US" sz="2200" dirty="0" smtClean="0"/>
              <a:t>Claimant is sent an “approved in part” or “denied in full” letter via mail.  Taxpayer has 60 days from the date of mailing to respond with additional supporting documentation and/or request a hearing or the claim is final (R.C. 5703.70)</a:t>
            </a:r>
          </a:p>
          <a:p>
            <a:pPr lvl="2"/>
            <a:r>
              <a:rPr lang="en-US" sz="2200" dirty="0" smtClean="0"/>
              <a:t>Any documentation received during the 60 day appeal period is sent to the Tax Appeals Division for review.</a:t>
            </a:r>
          </a:p>
          <a:p>
            <a:pPr lvl="1"/>
            <a:r>
              <a:rPr lang="en-US" sz="2400" dirty="0" smtClean="0"/>
              <a:t>Offsets</a:t>
            </a:r>
            <a:endParaRPr lang="en-US" sz="2400" dirty="0"/>
          </a:p>
          <a:p>
            <a:pPr lvl="2"/>
            <a:r>
              <a:rPr lang="en-US" sz="2200" dirty="0" smtClean="0"/>
              <a:t>Taxpayers do not have appeal rights for refunds that were fully approved, but subsequently offset.</a:t>
            </a:r>
            <a:endParaRPr lang="en-US" sz="2200" dirty="0"/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Refund Claim Appeal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All responses/documentation received in response to a refund approved in part or denial letter shall be transferred to the Tax Appeals Division.</a:t>
            </a:r>
          </a:p>
          <a:p>
            <a:pPr lvl="1"/>
            <a:r>
              <a:rPr lang="en-US" sz="2200" dirty="0" smtClean="0"/>
              <a:t>Applicant will receive a letter indicating that the claim is being transferred.</a:t>
            </a:r>
          </a:p>
          <a:p>
            <a:r>
              <a:rPr lang="en-US" sz="2500" dirty="0" smtClean="0"/>
              <a:t>The claimant may request to schedule a hearing.</a:t>
            </a:r>
            <a:endParaRPr lang="en-US" sz="2500" dirty="0"/>
          </a:p>
          <a:p>
            <a:pPr lvl="1" eaLnBrk="0">
              <a:spcAft>
                <a:spcPts val="600"/>
              </a:spcAft>
            </a:pPr>
            <a:r>
              <a:rPr lang="en-US" sz="2200" dirty="0"/>
              <a:t>If </a:t>
            </a:r>
            <a:r>
              <a:rPr lang="en-US" sz="2200" dirty="0" smtClean="0"/>
              <a:t>a </a:t>
            </a:r>
            <a:r>
              <a:rPr lang="en-US" sz="2200" dirty="0"/>
              <a:t>hearing is </a:t>
            </a:r>
            <a:r>
              <a:rPr lang="en-US" sz="2200" dirty="0" smtClean="0"/>
              <a:t>not requested, the </a:t>
            </a:r>
            <a:r>
              <a:rPr lang="en-US" sz="2200" dirty="0"/>
              <a:t>refund will be allowed, allowed in part, or </a:t>
            </a:r>
            <a:r>
              <a:rPr lang="en-US" sz="2200" dirty="0" smtClean="0"/>
              <a:t>denied and a final determination (FD) will be issued </a:t>
            </a:r>
            <a:r>
              <a:rPr lang="en-US" sz="2200" dirty="0"/>
              <a:t>based on </a:t>
            </a:r>
            <a:r>
              <a:rPr lang="en-US" sz="2200" dirty="0" smtClean="0"/>
              <a:t>any </a:t>
            </a:r>
            <a:r>
              <a:rPr lang="en-US" sz="2200" dirty="0"/>
              <a:t>additional information </a:t>
            </a:r>
            <a:r>
              <a:rPr lang="en-US" sz="2200" dirty="0" smtClean="0"/>
              <a:t>submitted.</a:t>
            </a:r>
            <a:endParaRPr lang="en-US" sz="2200" dirty="0"/>
          </a:p>
          <a:p>
            <a:pPr lvl="1"/>
            <a:r>
              <a:rPr lang="en-US" sz="2200" dirty="0"/>
              <a:t>If a hearing is </a:t>
            </a:r>
            <a:r>
              <a:rPr lang="en-US" sz="2200" dirty="0" smtClean="0"/>
              <a:t>requested, the </a:t>
            </a:r>
            <a:r>
              <a:rPr lang="en-US" sz="2200" dirty="0"/>
              <a:t>refund will be assigned to an attorney who will hold a hearing in due </a:t>
            </a:r>
            <a:r>
              <a:rPr lang="en-US" sz="2200" dirty="0" smtClean="0"/>
              <a:t>course, prior </a:t>
            </a:r>
            <a:r>
              <a:rPr lang="en-US" sz="2200" dirty="0"/>
              <a:t>to the issuance of a </a:t>
            </a:r>
            <a:r>
              <a:rPr lang="en-US" sz="2200" dirty="0" smtClean="0"/>
              <a:t>FD.</a:t>
            </a:r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D:\Users\JHall1\AppData\Local\Microsoft\Windows\Temporary Internet Files\Content.IE5\4N279VFR\keep-calm-and-be-prepared-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454"/>
            <a:ext cx="2204357" cy="14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 Claim Appeal </a:t>
            </a:r>
            <a:r>
              <a:rPr lang="en-US" dirty="0" smtClean="0"/>
              <a:t>Process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Presenting your case at the hearing</a:t>
            </a:r>
          </a:p>
          <a:p>
            <a:pPr lvl="1" eaLnBrk="0">
              <a:spcAft>
                <a:spcPts val="600"/>
              </a:spcAft>
            </a:pPr>
            <a:r>
              <a:rPr lang="en-US" sz="2200" dirty="0"/>
              <a:t>Be prepared – arguments should be provided in writing</a:t>
            </a:r>
          </a:p>
          <a:p>
            <a:pPr lvl="1" eaLnBrk="0">
              <a:spcAft>
                <a:spcPts val="600"/>
              </a:spcAft>
            </a:pPr>
            <a:r>
              <a:rPr lang="en-US" sz="2200" dirty="0"/>
              <a:t>Provide specifics – not conclusions</a:t>
            </a:r>
          </a:p>
          <a:p>
            <a:pPr lvl="1" eaLnBrk="0">
              <a:spcAft>
                <a:spcPts val="600"/>
              </a:spcAft>
            </a:pPr>
            <a:r>
              <a:rPr lang="en-US" sz="2200" dirty="0"/>
              <a:t>Provide all additional documentation &amp; </a:t>
            </a:r>
            <a:r>
              <a:rPr lang="en-US" sz="2200" dirty="0" smtClean="0"/>
              <a:t>evidence</a:t>
            </a:r>
          </a:p>
          <a:p>
            <a:pPr lvl="1" eaLnBrk="0">
              <a:spcAft>
                <a:spcPts val="600"/>
              </a:spcAft>
            </a:pPr>
            <a:r>
              <a:rPr lang="en-US" sz="2200" dirty="0" smtClean="0"/>
              <a:t>Upon request, time will be allowed after the hearing to submit additional information.</a:t>
            </a:r>
            <a:endParaRPr lang="en-US" sz="2200" dirty="0"/>
          </a:p>
          <a:p>
            <a:r>
              <a:rPr lang="en-US" sz="2600" dirty="0" smtClean="0"/>
              <a:t>Final Determinations</a:t>
            </a:r>
          </a:p>
          <a:p>
            <a:pPr lvl="1"/>
            <a:r>
              <a:rPr lang="en-US" sz="2200" dirty="0" smtClean="0"/>
              <a:t>Per R.C. 5703.70(C), a final determination shall be drafted per the outcome of the appeal process.</a:t>
            </a:r>
          </a:p>
          <a:p>
            <a:pPr lvl="1"/>
            <a:r>
              <a:rPr lang="en-US" sz="2200" dirty="0" smtClean="0"/>
              <a:t>Per R.C. 5717.02, the taxpayer has 60 days to appeal the final determination.  </a:t>
            </a:r>
            <a:r>
              <a:rPr lang="en-US" sz="2200" dirty="0"/>
              <a:t>U</a:t>
            </a:r>
            <a:r>
              <a:rPr lang="en-US" sz="2200" dirty="0" smtClean="0"/>
              <a:t>pon expiration of the allotted timeframe, the matter will be concluded and the file closed.</a:t>
            </a:r>
            <a:endParaRPr lang="en-US" sz="2200" dirty="0"/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 eaLnBrk="0">
              <a:spcAft>
                <a:spcPts val="600"/>
              </a:spcAft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Tax Alerts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subscribe to the Ohio Department of Taxation’s tax alerts to stay up to date on CAT and sales/use tax law.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8" descr="Ohio Tax Al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2065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84162" y="53340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http://www.tax.ohio.gov/ohtaxalert.aspx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General Information for Sales &amp; Use Tax</a:t>
            </a:r>
          </a:p>
          <a:p>
            <a:pPr lvl="1"/>
            <a:r>
              <a:rPr lang="en-US" sz="2200" dirty="0" smtClean="0"/>
              <a:t>Phone: 1-888-405-4039</a:t>
            </a:r>
          </a:p>
          <a:p>
            <a:pPr lvl="1"/>
            <a:r>
              <a:rPr lang="en-US" sz="2200" dirty="0" smtClean="0"/>
              <a:t>P.O. Box 530, Columbus, OH  43215</a:t>
            </a:r>
          </a:p>
          <a:p>
            <a:pPr lvl="1"/>
            <a:r>
              <a:rPr lang="en-US" sz="2200" dirty="0" smtClean="0"/>
              <a:t>Or visit tax.ohio.gov</a:t>
            </a:r>
          </a:p>
          <a:p>
            <a:r>
              <a:rPr lang="en-US" sz="2600" dirty="0"/>
              <a:t>General Information for </a:t>
            </a:r>
            <a:r>
              <a:rPr lang="en-US" sz="2600" dirty="0" smtClean="0"/>
              <a:t>CAT</a:t>
            </a:r>
            <a:endParaRPr lang="en-US" sz="2600" dirty="0"/>
          </a:p>
          <a:p>
            <a:pPr lvl="1"/>
            <a:r>
              <a:rPr lang="en-US" sz="2200" dirty="0"/>
              <a:t>Phone: </a:t>
            </a:r>
            <a:r>
              <a:rPr lang="en-US" sz="2200" dirty="0" smtClean="0"/>
              <a:t>1-888-722-8829</a:t>
            </a:r>
            <a:endParaRPr lang="en-US" sz="2200" dirty="0"/>
          </a:p>
          <a:p>
            <a:pPr lvl="1"/>
            <a:r>
              <a:rPr lang="en-US" sz="2200" dirty="0"/>
              <a:t>P.O. Box </a:t>
            </a:r>
            <a:r>
              <a:rPr lang="en-US" sz="2200" dirty="0" smtClean="0"/>
              <a:t>16158, </a:t>
            </a:r>
            <a:r>
              <a:rPr lang="en-US" sz="2200" dirty="0"/>
              <a:t>Columbus, OH  </a:t>
            </a:r>
            <a:r>
              <a:rPr lang="en-US" sz="2200" dirty="0" smtClean="0"/>
              <a:t>43216</a:t>
            </a:r>
            <a:endParaRPr lang="en-US" sz="2200" dirty="0"/>
          </a:p>
          <a:p>
            <a:pPr lvl="1"/>
            <a:r>
              <a:rPr lang="en-US" sz="2200" dirty="0"/>
              <a:t>Or visit tax.ohio.gov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3" descr="D:\Users\PShambau\AppData\Local\Microsoft\Windows\Temporary Internet Files\Content.IE5\C5X61E9X\MC90044193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13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98625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and School District Income Tax</a:t>
            </a:r>
            <a:br>
              <a:rPr lang="en-US" dirty="0" smtClean="0"/>
            </a:br>
            <a:r>
              <a:rPr lang="en-US" dirty="0" smtClean="0"/>
              <a:t>Refunds and Overpayments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err="1" smtClean="0"/>
              <a:t>Teakilla</a:t>
            </a:r>
            <a:r>
              <a:rPr lang="en-US" sz="3000" dirty="0" smtClean="0"/>
              <a:t> Phillips</a:t>
            </a:r>
          </a:p>
          <a:p>
            <a:r>
              <a:rPr lang="en-US" dirty="0" smtClean="0"/>
              <a:t>Tax Commissioner Agent Supervisor 2</a:t>
            </a:r>
          </a:p>
          <a:p>
            <a:r>
              <a:rPr lang="en-US" dirty="0" smtClean="0"/>
              <a:t>Personal &amp; School District Income Tax Division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log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638800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Buckeye Refund”</a:t>
            </a:r>
          </a:p>
          <a:p>
            <a:r>
              <a:rPr lang="en-US" dirty="0" smtClean="0"/>
              <a:t>Senate Bill 263</a:t>
            </a:r>
          </a:p>
          <a:p>
            <a:r>
              <a:rPr lang="en-US" dirty="0" smtClean="0"/>
              <a:t>Why do overpayments exist?</a:t>
            </a:r>
          </a:p>
          <a:p>
            <a:r>
              <a:rPr lang="en-US" dirty="0" smtClean="0"/>
              <a:t>How to file a refund claim</a:t>
            </a:r>
          </a:p>
          <a:p>
            <a:r>
              <a:rPr lang="en-US" dirty="0" smtClean="0"/>
              <a:t>Refund claim process</a:t>
            </a:r>
          </a:p>
          <a:p>
            <a:r>
              <a:rPr lang="en-US" dirty="0" smtClean="0"/>
              <a:t>Refund claim appeal process</a:t>
            </a:r>
          </a:p>
          <a:p>
            <a:r>
              <a:rPr lang="en-US" dirty="0" smtClean="0"/>
              <a:t>Tax Alerts</a:t>
            </a:r>
          </a:p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 descr="D:\Users\gweaver\AppData\Local\Microsoft\Windows\Temporary Internet Files\Content.IE5\KBYOJGUU\La-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159"/>
            <a:ext cx="2362200" cy="30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Overpayments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356"/>
            <a:ext cx="8229600" cy="4525963"/>
          </a:xfrm>
        </p:spPr>
        <p:txBody>
          <a:bodyPr/>
          <a:lstStyle/>
          <a:p>
            <a:r>
              <a:rPr lang="en-US" dirty="0" smtClean="0"/>
              <a:t>Reported withholding</a:t>
            </a:r>
          </a:p>
          <a:p>
            <a:r>
              <a:rPr lang="en-US" dirty="0" smtClean="0"/>
              <a:t>Tax rate changes</a:t>
            </a:r>
          </a:p>
          <a:p>
            <a:r>
              <a:rPr lang="en-US" dirty="0" smtClean="0"/>
              <a:t>Duplicate payments/Estimated payments/Credit carry-forwards</a:t>
            </a:r>
          </a:p>
          <a:p>
            <a:r>
              <a:rPr lang="en-US" dirty="0" smtClean="0"/>
              <a:t>Reconciling to the Federal Return</a:t>
            </a:r>
          </a:p>
          <a:p>
            <a:r>
              <a:rPr lang="en-US" dirty="0" smtClean="0"/>
              <a:t>How to Claim a Refund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8" name="Picture 4" descr="http://tse1.mm.bing.net/th?&amp;id=JN.vPipVymYP4GRPc1fqgP7Wg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278">
            <a:off x="6141164" y="84308"/>
            <a:ext cx="2552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Potential Volumes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21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08" y="293286"/>
            <a:ext cx="3455655" cy="14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889696"/>
              </p:ext>
            </p:extLst>
          </p:nvPr>
        </p:nvGraphicFramePr>
        <p:xfrm>
          <a:off x="914400" y="1905000"/>
          <a:ext cx="6400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25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Withholding - PIT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4 – Employee’s Withholding Exemption Certificate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Select </a:t>
            </a:r>
            <a:r>
              <a:rPr lang="en-US" dirty="0"/>
              <a:t>option that results in</a:t>
            </a:r>
          </a:p>
          <a:p>
            <a:pPr marL="457200" lvl="1" indent="0">
              <a:buNone/>
            </a:pPr>
            <a:r>
              <a:rPr lang="en-US" dirty="0"/>
              <a:t>    too much </a:t>
            </a:r>
            <a:r>
              <a:rPr lang="en-US" dirty="0" smtClean="0"/>
              <a:t>withholding</a:t>
            </a:r>
          </a:p>
          <a:p>
            <a:pPr lvl="1"/>
            <a:r>
              <a:rPr lang="en-US" dirty="0" smtClean="0"/>
              <a:t>Review IT 4 when life changes happen</a:t>
            </a:r>
          </a:p>
          <a:p>
            <a:pPr lvl="2"/>
            <a:r>
              <a:rPr lang="en-US" dirty="0" smtClean="0"/>
              <a:t>Marriage/Divorce</a:t>
            </a:r>
          </a:p>
          <a:p>
            <a:pPr lvl="2"/>
            <a:r>
              <a:rPr lang="en-US" dirty="0" smtClean="0"/>
              <a:t>Birth of children</a:t>
            </a:r>
          </a:p>
          <a:p>
            <a:pPr lvl="2"/>
            <a:r>
              <a:rPr lang="en-US" dirty="0" smtClean="0"/>
              <a:t>Change in jobs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IT 4 </a:t>
            </a:r>
            <a:r>
              <a:rPr lang="en-US" sz="2400" dirty="0" smtClean="0"/>
              <a:t>(cont’d)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6200" y="5841357"/>
            <a:ext cx="3037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Teacher example</a:t>
            </a:r>
          </a:p>
        </p:txBody>
      </p:sp>
    </p:spTree>
    <p:extLst>
      <p:ext uri="{BB962C8B-B14F-4D97-AF65-F5344CB8AC3E}">
        <p14:creationId xmlns:p14="http://schemas.microsoft.com/office/powerpoint/2010/main" val="6921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Withholding </a:t>
            </a:r>
            <a:r>
              <a:rPr lang="en-US" dirty="0" smtClean="0"/>
              <a:t>– School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Forgot to tell employer you moved</a:t>
            </a:r>
          </a:p>
          <a:p>
            <a:pPr lvl="1"/>
            <a:r>
              <a:rPr lang="en-US" dirty="0" smtClean="0"/>
              <a:t>Results in too much W/H for one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school district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Employer withholds for wrong school district</a:t>
            </a:r>
          </a:p>
          <a:p>
            <a:pPr lvl="1"/>
            <a:r>
              <a:rPr lang="en-US" dirty="0" smtClean="0"/>
              <a:t>Results in overpayment in wrong district;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underpayment in correct district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http://tse1.mm.bing.net/th?&amp;id=JN.EMIgd4K93a/1WtKuH2KZB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D3BF7-521E-4D03-BE91-EABD43A8222B}" type="datetime1">
              <a:rPr lang="en-US" smtClean="0"/>
              <a:t>9/11/2015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486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634330" y="6019800"/>
            <a:ext cx="54727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92486" y="6238515"/>
            <a:ext cx="838200" cy="265113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80" y="1972904"/>
            <a:ext cx="2514600" cy="347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4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Finder (continued)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31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9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 tables changing</a:t>
            </a:r>
          </a:p>
          <a:p>
            <a:pPr lvl="1"/>
            <a:r>
              <a:rPr lang="en-US" dirty="0" smtClean="0"/>
              <a:t>Rate reduction since 2005</a:t>
            </a:r>
          </a:p>
          <a:p>
            <a:pPr lvl="2"/>
            <a:r>
              <a:rPr lang="en-US" dirty="0" smtClean="0"/>
              <a:t>21% over 5 years beginning in 2005</a:t>
            </a:r>
          </a:p>
          <a:p>
            <a:pPr lvl="2"/>
            <a:r>
              <a:rPr lang="en-US" dirty="0" smtClean="0"/>
              <a:t>Additional 10% in 2013-2014 returns</a:t>
            </a:r>
          </a:p>
          <a:p>
            <a:pPr lvl="2"/>
            <a:r>
              <a:rPr lang="en-US" dirty="0" smtClean="0"/>
              <a:t>Another 6.3% for 2015 returns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Withholding table changes</a:t>
            </a:r>
          </a:p>
          <a:p>
            <a:pPr lvl="1"/>
            <a:r>
              <a:rPr lang="en-US" dirty="0" smtClean="0"/>
              <a:t>Typically happens mid-year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Exemption/Dependent </a:t>
            </a:r>
            <a:br>
              <a:rPr lang="en-US" dirty="0" smtClean="0"/>
            </a:br>
            <a:r>
              <a:rPr lang="en-US" dirty="0" smtClean="0"/>
              <a:t>Deduction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 483</a:t>
            </a:r>
          </a:p>
          <a:p>
            <a:pPr lvl="1"/>
            <a:r>
              <a:rPr lang="en-US" dirty="0" smtClean="0"/>
              <a:t>Provides for a graduated personal/dependent exemption amount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56" y="152400"/>
            <a:ext cx="3455655" cy="14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68994"/>
              </p:ext>
            </p:extLst>
          </p:nvPr>
        </p:nvGraphicFramePr>
        <p:xfrm>
          <a:off x="1752600" y="3352800"/>
          <a:ext cx="5943599" cy="2362201"/>
        </p:xfrm>
        <a:graphic>
          <a:graphicData uri="http://schemas.openxmlformats.org/drawingml/2006/table">
            <a:tbl>
              <a:tblPr/>
              <a:tblGrid>
                <a:gridCol w="2720595"/>
                <a:gridCol w="3223004"/>
              </a:tblGrid>
              <a:tr h="1040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Ohio Adjusted Gross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Personal/Dependent Exemption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$40,000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&gt;$40,000 - &lt;$80,000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$1,950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3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$80,000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0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Duplicate Payments/Estimated </a:t>
            </a:r>
            <a:r>
              <a:rPr lang="en-US" dirty="0"/>
              <a:t>Payments/Credit </a:t>
            </a:r>
            <a:r>
              <a:rPr lang="en-US" dirty="0" smtClean="0"/>
              <a:t>Carry-Forward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5104"/>
            <a:ext cx="8458200" cy="4525963"/>
          </a:xfrm>
        </p:spPr>
        <p:txBody>
          <a:bodyPr/>
          <a:lstStyle/>
          <a:p>
            <a:r>
              <a:rPr lang="en-US" dirty="0" smtClean="0"/>
              <a:t>Issues resulting in overpayment:</a:t>
            </a:r>
          </a:p>
          <a:p>
            <a:pPr lvl="1"/>
            <a:r>
              <a:rPr lang="en-US" dirty="0" smtClean="0"/>
              <a:t>Duplicating a payment</a:t>
            </a:r>
          </a:p>
          <a:p>
            <a:pPr lvl="1"/>
            <a:r>
              <a:rPr lang="en-US" dirty="0" smtClean="0"/>
              <a:t>Not claiming all estimated payments made</a:t>
            </a:r>
          </a:p>
          <a:p>
            <a:pPr lvl="1"/>
            <a:r>
              <a:rPr lang="en-US" dirty="0" smtClean="0"/>
              <a:t>Forgetting or not knowing an estimated payment was cancelled</a:t>
            </a:r>
          </a:p>
          <a:p>
            <a:pPr lvl="1"/>
            <a:r>
              <a:rPr lang="en-US" dirty="0" smtClean="0"/>
              <a:t>Income not as much as projected</a:t>
            </a:r>
          </a:p>
          <a:p>
            <a:pPr lvl="1"/>
            <a:r>
              <a:rPr lang="en-US" dirty="0" smtClean="0"/>
              <a:t>Forgetting or not reporting credit </a:t>
            </a:r>
            <a:r>
              <a:rPr lang="en-US" dirty="0"/>
              <a:t>carry-forward from prior year return</a:t>
            </a:r>
          </a:p>
          <a:p>
            <a:pPr lvl="1"/>
            <a:r>
              <a:rPr lang="en-US" dirty="0"/>
              <a:t>New </a:t>
            </a:r>
            <a:r>
              <a:rPr lang="en-US" dirty="0" smtClean="0"/>
              <a:t>tax preparer </a:t>
            </a:r>
            <a:r>
              <a:rPr lang="en-US" dirty="0"/>
              <a:t>and no copy of prior year return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8">
            <a:off x="5742549" y="5822490"/>
            <a:ext cx="1860138" cy="9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Buckeye Refund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Phrase coined in a “Wall Street Journal” article published on Jan.16, 2013.</a:t>
            </a:r>
          </a:p>
          <a:p>
            <a:r>
              <a:rPr lang="en-US" sz="2000" dirty="0" smtClean="0"/>
              <a:t>Tax Commissioner ordered the review of all tax computer systems to identify and fix inefficiencies in regards to tax overpayments.</a:t>
            </a:r>
          </a:p>
          <a:p>
            <a:r>
              <a:rPr lang="en-US" sz="2000" dirty="0" smtClean="0"/>
              <a:t>Ohio’s Governor, John Kasich, instructed the Department of Taxation to refund overpayments within the 4 year statute of limitations and to audit returns for businesses that may have overpaid their taxes.</a:t>
            </a:r>
          </a:p>
          <a:p>
            <a:r>
              <a:rPr lang="en-US" sz="2000" dirty="0" smtClean="0"/>
              <a:t>Refunds issued to date due to this project:</a:t>
            </a:r>
          </a:p>
          <a:p>
            <a:pPr lvl="1"/>
            <a:r>
              <a:rPr lang="en-US" sz="1800" dirty="0" smtClean="0"/>
              <a:t>CAT: $12,192,818</a:t>
            </a:r>
          </a:p>
          <a:p>
            <a:pPr lvl="1"/>
            <a:r>
              <a:rPr lang="en-US" sz="1800" dirty="0" smtClean="0"/>
              <a:t>Sales/Use Tax: $ 10,567,650</a:t>
            </a:r>
          </a:p>
          <a:p>
            <a:pPr lvl="1"/>
            <a:r>
              <a:rPr lang="en-US" sz="1800" dirty="0" smtClean="0"/>
              <a:t>CFT:  $ 7,801,056</a:t>
            </a:r>
          </a:p>
          <a:p>
            <a:pPr lvl="1"/>
            <a:r>
              <a:rPr lang="en-US" sz="1800" dirty="0" smtClean="0"/>
              <a:t>EWH: $ 997,643</a:t>
            </a:r>
          </a:p>
          <a:p>
            <a:pPr lvl="1"/>
            <a:r>
              <a:rPr lang="en-US" sz="1800" dirty="0" smtClean="0"/>
              <a:t>SDWH:  $ 43,922</a:t>
            </a:r>
          </a:p>
          <a:p>
            <a:pPr marL="457200" lvl="1" indent="0">
              <a:buNone/>
            </a:pPr>
            <a:r>
              <a:rPr lang="en-US" sz="1800" dirty="0" smtClean="0"/>
              <a:t>Total:  $ 31,603,089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23717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Capture refunds and apply to outstanding liabilities provided under Ohio law or federal mandate</a:t>
            </a:r>
          </a:p>
          <a:p>
            <a:r>
              <a:rPr lang="en-US" dirty="0" smtClean="0"/>
              <a:t>Offset Types</a:t>
            </a:r>
          </a:p>
          <a:p>
            <a:pPr lvl="1"/>
            <a:r>
              <a:rPr lang="en-US" dirty="0" smtClean="0"/>
              <a:t>Ohio Tax Assessment</a:t>
            </a:r>
          </a:p>
          <a:p>
            <a:pPr lvl="1"/>
            <a:r>
              <a:rPr lang="en-US" dirty="0" smtClean="0"/>
              <a:t>Back Child Support</a:t>
            </a:r>
          </a:p>
          <a:p>
            <a:pPr lvl="1"/>
            <a:r>
              <a:rPr lang="en-US" dirty="0" smtClean="0"/>
              <a:t>Public Assistance</a:t>
            </a:r>
          </a:p>
          <a:p>
            <a:pPr lvl="1"/>
            <a:r>
              <a:rPr lang="en-US" dirty="0" smtClean="0"/>
              <a:t>Attorney General’s Office (AGO) Miscellaneous Debts – examples: university fees, BMV fees, etc.</a:t>
            </a:r>
          </a:p>
          <a:p>
            <a:pPr lvl="1"/>
            <a:r>
              <a:rPr lang="en-US" dirty="0" smtClean="0"/>
              <a:t>Bureau of Workers’ Compensation</a:t>
            </a:r>
          </a:p>
          <a:p>
            <a:pPr lvl="1"/>
            <a:r>
              <a:rPr lang="en-US" dirty="0" smtClean="0"/>
              <a:t>Internal Revenue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9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Stats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76860"/>
              </p:ext>
            </p:extLst>
          </p:nvPr>
        </p:nvGraphicFramePr>
        <p:xfrm>
          <a:off x="381000" y="1219200"/>
          <a:ext cx="8458199" cy="4967658"/>
        </p:xfrm>
        <a:graphic>
          <a:graphicData uri="http://schemas.openxmlformats.org/drawingml/2006/table">
            <a:tbl>
              <a:tblPr/>
              <a:tblGrid>
                <a:gridCol w="4385733"/>
                <a:gridCol w="2154112"/>
                <a:gridCol w="1918354"/>
              </a:tblGrid>
              <a:tr h="1028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Calendar</a:t>
                      </a:r>
                      <a:r>
                        <a:rPr lang="en-US" sz="36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year 2015</a:t>
                      </a:r>
                      <a:endParaRPr lang="en-US" sz="3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Number of Offsets</a:t>
                      </a:r>
                      <a:endParaRPr lang="en-US" sz="3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Offset </a:t>
                      </a:r>
                      <a:r>
                        <a:rPr lang="en-US" sz="3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Amounts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Ohio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 Assessment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146,332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$24,971,502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Back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Child Support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$9,523,286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Assistance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$583,374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 Miscellaneous Debts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161,690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$29,302,188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Bureau of Workers’ Compensation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$27,194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9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Internal Revenue Servi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$5,342,563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0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Payment Verification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payments online prior to filing</a:t>
            </a:r>
          </a:p>
          <a:p>
            <a:pPr lvl="1"/>
            <a:r>
              <a:rPr lang="en-US" dirty="0"/>
              <a:t>Electronic payments</a:t>
            </a:r>
          </a:p>
          <a:p>
            <a:pPr lvl="1"/>
            <a:r>
              <a:rPr lang="en-US" dirty="0"/>
              <a:t>Paper </a:t>
            </a:r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Cancelled payments</a:t>
            </a:r>
            <a:endParaRPr lang="en-US" dirty="0"/>
          </a:p>
          <a:p>
            <a:pPr lvl="1"/>
            <a:r>
              <a:rPr lang="en-US" dirty="0"/>
              <a:t>Credit carry-forwards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3200400"/>
            <a:ext cx="1873250" cy="22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3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Online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D3BF7-521E-4D03-BE91-EABD43A8222B}" type="datetime1">
              <a:rPr lang="en-US" smtClean="0"/>
              <a:t>9/11/2015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410200" y="2362200"/>
            <a:ext cx="762000" cy="22859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6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04800"/>
            <a:ext cx="56959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705600" y="5791200"/>
            <a:ext cx="762000" cy="22859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05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716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541059" y="4953000"/>
            <a:ext cx="381000" cy="4245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60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6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48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1616529"/>
            <a:ext cx="495300" cy="1905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56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037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View All Payments/Credits</a:t>
            </a:r>
          </a:p>
        </p:txBody>
      </p:sp>
      <p:sp>
        <p:nvSpPr>
          <p:cNvPr id="8704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8B69C-61B0-4004-8A88-1950CE000098}" type="slidenum">
              <a:rPr lang="en-US" smtClean="0"/>
              <a:pPr/>
              <a:t>37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057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Reconciling to Federal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248400" cy="4525963"/>
          </a:xfrm>
        </p:spPr>
        <p:txBody>
          <a:bodyPr/>
          <a:lstStyle/>
          <a:p>
            <a:r>
              <a:rPr lang="en-US" dirty="0" smtClean="0"/>
              <a:t>Key federal return line items:</a:t>
            </a:r>
          </a:p>
          <a:p>
            <a:pPr lvl="1"/>
            <a:r>
              <a:rPr lang="en-US" dirty="0" smtClean="0"/>
              <a:t>Federal adjusted gross income</a:t>
            </a:r>
          </a:p>
          <a:p>
            <a:pPr lvl="1"/>
            <a:r>
              <a:rPr lang="en-US" dirty="0" smtClean="0"/>
              <a:t>Exemptions</a:t>
            </a:r>
          </a:p>
          <a:p>
            <a:pPr lvl="1"/>
            <a:r>
              <a:rPr lang="en-US" dirty="0" smtClean="0"/>
              <a:t>Filing status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867">
            <a:off x="4652627" y="2961428"/>
            <a:ext cx="3161602" cy="32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ORC Governing Refunds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5747.11 Refunds</a:t>
            </a:r>
          </a:p>
          <a:p>
            <a:pPr lvl="1"/>
            <a:r>
              <a:rPr lang="en-US" dirty="0" smtClean="0"/>
              <a:t>Except as otherwise provided…applications for refund shall be filed with the Tax </a:t>
            </a:r>
            <a:r>
              <a:rPr lang="en-US" dirty="0"/>
              <a:t>C</a:t>
            </a:r>
            <a:r>
              <a:rPr lang="en-US" dirty="0" smtClean="0"/>
              <a:t>ommissioner, on the form prescribed, within 4 years of the overpayment of the tax.</a:t>
            </a:r>
          </a:p>
          <a:p>
            <a:pPr lvl="1"/>
            <a:r>
              <a:rPr lang="en-US" dirty="0" smtClean="0"/>
              <a:t>Upon receipt of the application, the Commissioner shall determine the amount of refund due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05" y="4383690"/>
            <a:ext cx="241679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6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Bill 263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Genesis</a:t>
            </a:r>
          </a:p>
          <a:p>
            <a:pPr lvl="1"/>
            <a:r>
              <a:rPr lang="en-US" dirty="0" smtClean="0"/>
              <a:t>The Department of Taxation approached the General Assembly and proposed legislation in regards to refunding tax overpayments.</a:t>
            </a:r>
          </a:p>
          <a:p>
            <a:pPr lvl="1"/>
            <a:r>
              <a:rPr lang="en-US" dirty="0" smtClean="0"/>
              <a:t>Legislation was passed unanimously</a:t>
            </a:r>
          </a:p>
          <a:p>
            <a:pPr lvl="1"/>
            <a:r>
              <a:rPr lang="en-US" dirty="0" smtClean="0"/>
              <a:t>Ohio is the first and only state that statutorily requires refunds of tax overpayments.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432" y="152401"/>
            <a:ext cx="25765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Claim the Refund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File original return</a:t>
            </a:r>
          </a:p>
          <a:p>
            <a:r>
              <a:rPr lang="en-US" dirty="0" smtClean="0"/>
              <a:t>File amended return</a:t>
            </a:r>
          </a:p>
          <a:p>
            <a:pPr lvl="1"/>
            <a:r>
              <a:rPr lang="en-US" dirty="0" smtClean="0"/>
              <a:t>2014 &amp; back; separate form IT 1040X</a:t>
            </a:r>
          </a:p>
          <a:p>
            <a:pPr lvl="1"/>
            <a:r>
              <a:rPr lang="en-US" dirty="0" smtClean="0"/>
              <a:t>2015 &amp; forward; universal form IT 1040</a:t>
            </a:r>
          </a:p>
          <a:p>
            <a:pPr lvl="2"/>
            <a:r>
              <a:rPr lang="en-US" dirty="0" smtClean="0"/>
              <a:t>Answer “Yes” to “Are you filing this as an </a:t>
            </a:r>
            <a:r>
              <a:rPr lang="en-US" u="sng" dirty="0"/>
              <a:t>a</a:t>
            </a:r>
            <a:r>
              <a:rPr lang="en-US" u="sng" dirty="0" smtClean="0"/>
              <a:t>mended</a:t>
            </a:r>
            <a:r>
              <a:rPr lang="en-US" dirty="0" smtClean="0"/>
              <a:t> return?”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vailable for electronic filing</a:t>
            </a:r>
            <a:endParaRPr lang="en-US" dirty="0"/>
          </a:p>
          <a:p>
            <a:r>
              <a:rPr lang="en-US" dirty="0" smtClean="0"/>
              <a:t>IT AR – Application for Personal Income Tax Refund</a:t>
            </a:r>
          </a:p>
          <a:p>
            <a:pPr lvl="1"/>
            <a:r>
              <a:rPr lang="en-US" dirty="0" smtClean="0"/>
              <a:t>Form available at tax.ohio.gov</a:t>
            </a:r>
          </a:p>
          <a:p>
            <a:pPr lvl="2"/>
            <a:r>
              <a:rPr lang="en-US" dirty="0" smtClean="0"/>
              <a:t>List amount &amp; reason for requested refund </a:t>
            </a:r>
          </a:p>
          <a:p>
            <a:pPr lvl="2"/>
            <a:r>
              <a:rPr lang="en-US" dirty="0" smtClean="0"/>
              <a:t>May be used if tax period is assessed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01">
            <a:off x="6726135" y="442321"/>
            <a:ext cx="1986312" cy="19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Refund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8920"/>
            <a:ext cx="8229600" cy="4525963"/>
          </a:xfrm>
        </p:spPr>
        <p:txBody>
          <a:bodyPr/>
          <a:lstStyle/>
          <a:p>
            <a:r>
              <a:rPr lang="en-US" dirty="0" smtClean="0"/>
              <a:t>System review – 4.1M returns YTD                   </a:t>
            </a:r>
          </a:p>
          <a:p>
            <a:pPr lvl="1"/>
            <a:r>
              <a:rPr lang="en-US" dirty="0" smtClean="0"/>
              <a:t>Hundreds of business rules in tax processing system</a:t>
            </a:r>
          </a:p>
          <a:p>
            <a:pPr lvl="1"/>
            <a:r>
              <a:rPr lang="en-US" dirty="0" smtClean="0"/>
              <a:t>Part of nightly return processing</a:t>
            </a:r>
          </a:p>
          <a:p>
            <a:pPr lvl="1"/>
            <a:r>
              <a:rPr lang="en-US" dirty="0" smtClean="0"/>
              <a:t>Does not require manual intervention</a:t>
            </a:r>
          </a:p>
          <a:p>
            <a:pPr lvl="1"/>
            <a:r>
              <a:rPr lang="en-US" dirty="0" smtClean="0"/>
              <a:t>Dependent example</a:t>
            </a:r>
          </a:p>
          <a:p>
            <a:pPr lvl="2"/>
            <a:r>
              <a:rPr lang="en-US" dirty="0" smtClean="0"/>
              <a:t>Recalculation of return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82" y="4006850"/>
            <a:ext cx="277681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Review of the Refund </a:t>
            </a:r>
            <a:r>
              <a:rPr lang="en-US" dirty="0" smtClean="0"/>
              <a:t>Claim </a:t>
            </a:r>
            <a:r>
              <a:rPr lang="en-US" sz="2400" dirty="0" smtClean="0"/>
              <a:t>(cont’d)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Manual review – 300,000 returns YTD</a:t>
            </a:r>
          </a:p>
          <a:p>
            <a:pPr lvl="1"/>
            <a:r>
              <a:rPr lang="en-US" dirty="0" smtClean="0"/>
              <a:t>Did not pass system business rules</a:t>
            </a:r>
          </a:p>
          <a:p>
            <a:pPr lvl="1"/>
            <a:r>
              <a:rPr lang="en-US" dirty="0" smtClean="0"/>
              <a:t>May need to request additional information</a:t>
            </a:r>
          </a:p>
          <a:p>
            <a:pPr lvl="2"/>
            <a:r>
              <a:rPr lang="en-US" dirty="0" smtClean="0"/>
              <a:t>Depending on response, or if response is received,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overpayment is corrected/released  </a:t>
            </a:r>
          </a:p>
          <a:p>
            <a:pPr lvl="1"/>
            <a:r>
              <a:rPr lang="en-US" dirty="0" smtClean="0"/>
              <a:t>Increases turnaround time for refund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37338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of Assessment/Final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 PR – Petition for Reassessment</a:t>
            </a:r>
          </a:p>
          <a:p>
            <a:pPr marL="457200" lvl="1" indent="0">
              <a:buNone/>
            </a:pPr>
            <a:r>
              <a:rPr lang="en-US" dirty="0" smtClean="0"/>
              <a:t>Mail form to: </a:t>
            </a:r>
          </a:p>
          <a:p>
            <a:pPr marL="457200" lvl="1" indent="0">
              <a:buNone/>
            </a:pPr>
            <a:r>
              <a:rPr lang="en-US" dirty="0" smtClean="0"/>
              <a:t>Ohio Department of Taxation</a:t>
            </a:r>
          </a:p>
          <a:p>
            <a:pPr marL="457200" lvl="1" indent="0">
              <a:buNone/>
            </a:pPr>
            <a:r>
              <a:rPr lang="en-US" dirty="0" smtClean="0"/>
              <a:t>Administrative Review Section</a:t>
            </a:r>
          </a:p>
          <a:p>
            <a:pPr marL="457200" lvl="1" indent="0">
              <a:buNone/>
            </a:pPr>
            <a:r>
              <a:rPr lang="en-US" dirty="0" smtClean="0"/>
              <a:t>P.O. Box 1090 </a:t>
            </a:r>
          </a:p>
          <a:p>
            <a:pPr marL="457200" lvl="1" indent="0">
              <a:buNone/>
            </a:pPr>
            <a:r>
              <a:rPr lang="en-US" dirty="0" smtClean="0"/>
              <a:t>Columbus, OH 43216-1090</a:t>
            </a:r>
          </a:p>
          <a:p>
            <a:r>
              <a:rPr lang="en-US" dirty="0" smtClean="0"/>
              <a:t>Compliance Division will determine </a:t>
            </a:r>
            <a:r>
              <a:rPr lang="en-US" dirty="0"/>
              <a:t>if the information needed to make an adjustment has been received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so, Compliance Division will make adjustments and send a Notice of Corrected Assessment.</a:t>
            </a:r>
          </a:p>
          <a:p>
            <a:pPr lvl="1"/>
            <a:r>
              <a:rPr lang="en-US" dirty="0" smtClean="0"/>
              <a:t>If not, Compliance Division will contact the taxpayer via phone or send a petition form letter. </a:t>
            </a:r>
          </a:p>
          <a:p>
            <a:pPr lvl="2"/>
            <a:r>
              <a:rPr lang="en-US" dirty="0" smtClean="0"/>
              <a:t>If no response is received, a Final Determination letter will be issued affirming the assessment.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Refund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9" y="1874837"/>
            <a:ext cx="8229600" cy="4525963"/>
          </a:xfrm>
        </p:spPr>
        <p:txBody>
          <a:bodyPr/>
          <a:lstStyle/>
          <a:p>
            <a:r>
              <a:rPr lang="en-US" dirty="0" smtClean="0"/>
              <a:t>Check your refund status at: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www.tax.ohio.gov….”Check Refund Status”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Mobile app….”Check My Refund Status”</a:t>
            </a:r>
          </a:p>
          <a:p>
            <a:pPr lvl="2"/>
            <a:r>
              <a:rPr lang="en-US" dirty="0" smtClean="0"/>
              <a:t>Download mobile app from Apple or Google Play stores</a:t>
            </a:r>
          </a:p>
          <a:p>
            <a:pPr lvl="2"/>
            <a:r>
              <a:rPr lang="en-US" dirty="0" smtClean="0"/>
              <a:t>Scan barcode to download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999">
            <a:off x="6308826" y="531870"/>
            <a:ext cx="1876425" cy="19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58802" r="72922" b="22921"/>
          <a:stretch/>
        </p:blipFill>
        <p:spPr>
          <a:xfrm>
            <a:off x="6681959" y="5410200"/>
            <a:ext cx="1130158" cy="12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4" y="381000"/>
            <a:ext cx="7206552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Unapplied Payment Program…                 Not always an Overpayment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Situations where an overpayment exists but taxpayer has not filed a return/requested refund</a:t>
            </a:r>
          </a:p>
          <a:p>
            <a:r>
              <a:rPr lang="en-US" dirty="0" smtClean="0"/>
              <a:t>2 pilot programs </a:t>
            </a:r>
          </a:p>
          <a:p>
            <a:pPr lvl="1"/>
            <a:r>
              <a:rPr lang="en-US" dirty="0" smtClean="0"/>
              <a:t>Approx. 1,500 taxpayers notified via letter</a:t>
            </a:r>
          </a:p>
          <a:p>
            <a:pPr lvl="1"/>
            <a:r>
              <a:rPr lang="en-US" dirty="0" smtClean="0"/>
              <a:t>Approx. 20% responded/ filed return</a:t>
            </a:r>
          </a:p>
          <a:p>
            <a:pPr lvl="2"/>
            <a:r>
              <a:rPr lang="en-US" dirty="0" smtClean="0"/>
              <a:t>May or may not have resulted in a refund	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notice send to individuals that did not respond</a:t>
            </a:r>
          </a:p>
          <a:p>
            <a:pPr lvl="1"/>
            <a:r>
              <a:rPr lang="en-US" dirty="0" smtClean="0"/>
              <a:t>Verified income from IRS data</a:t>
            </a:r>
          </a:p>
          <a:p>
            <a:pPr lvl="2"/>
            <a:r>
              <a:rPr lang="en-US" dirty="0" smtClean="0"/>
              <a:t>May still result in refund </a:t>
            </a:r>
          </a:p>
          <a:p>
            <a:pPr lvl="2"/>
            <a:r>
              <a:rPr lang="en-US" dirty="0"/>
              <a:t>May result in bill to </a:t>
            </a:r>
            <a:r>
              <a:rPr lang="en-US" dirty="0" smtClean="0"/>
              <a:t>taxpayer; need to file return</a:t>
            </a:r>
            <a:endParaRPr lang="en-US" dirty="0"/>
          </a:p>
          <a:p>
            <a:pPr lvl="2"/>
            <a:endParaRPr lang="en-US" i="1" dirty="0" smtClean="0"/>
          </a:p>
          <a:p>
            <a:pPr lvl="2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Next OVTA tentatively scheduled for November 18, 2015</a:t>
            </a:r>
          </a:p>
          <a:p>
            <a:r>
              <a:rPr lang="en-US" dirty="0" smtClean="0"/>
              <a:t>Topics to include:</a:t>
            </a:r>
          </a:p>
          <a:p>
            <a:pPr lvl="1"/>
            <a:r>
              <a:rPr lang="en-US" dirty="0" smtClean="0"/>
              <a:t>Legislative impacts to tax year 2015 filing</a:t>
            </a:r>
          </a:p>
          <a:p>
            <a:pPr lvl="1"/>
            <a:r>
              <a:rPr lang="en-US" dirty="0" smtClean="0"/>
              <a:t>Changes to the 2015 income tax forms</a:t>
            </a:r>
          </a:p>
          <a:p>
            <a:pPr lvl="1"/>
            <a:r>
              <a:rPr lang="en-US" dirty="0" smtClean="0"/>
              <a:t>New &amp; Renewing School Districts</a:t>
            </a:r>
          </a:p>
          <a:p>
            <a:pPr lvl="1"/>
            <a:r>
              <a:rPr lang="en-US" dirty="0" smtClean="0"/>
              <a:t>Notifications to Practitioners/Taxpayers upon filing electronically</a:t>
            </a:r>
          </a:p>
          <a:p>
            <a:pPr lvl="1"/>
            <a:r>
              <a:rPr lang="en-US" dirty="0" smtClean="0"/>
              <a:t>Exemption from Business Income &amp; New Flat Tax</a:t>
            </a:r>
          </a:p>
          <a:p>
            <a:pPr lvl="1"/>
            <a:r>
              <a:rPr lang="en-US" dirty="0" smtClean="0"/>
              <a:t>Fraud</a:t>
            </a:r>
          </a:p>
          <a:p>
            <a:pPr lvl="2"/>
            <a:r>
              <a:rPr lang="en-US" dirty="0" smtClean="0"/>
              <a:t>Stats on attempted fraud</a:t>
            </a:r>
          </a:p>
          <a:p>
            <a:pPr lvl="2"/>
            <a:r>
              <a:rPr lang="en-US" dirty="0" smtClean="0"/>
              <a:t>Changes to tax return processing</a:t>
            </a:r>
          </a:p>
          <a:p>
            <a:pPr lvl="2"/>
            <a:r>
              <a:rPr lang="en-US" dirty="0" smtClean="0"/>
              <a:t>No “Get out of Jail Free cards!”</a:t>
            </a:r>
          </a:p>
          <a:p>
            <a:pPr lvl="1"/>
            <a:r>
              <a:rPr lang="en-US" dirty="0" smtClean="0"/>
              <a:t>Changes to Online Services Registration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 &amp;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Information for Personal &amp; School District Income Tax</a:t>
            </a:r>
          </a:p>
          <a:p>
            <a:pPr lvl="1"/>
            <a:r>
              <a:rPr lang="en-US" dirty="0" smtClean="0"/>
              <a:t>800-282-1780 (General #)</a:t>
            </a:r>
          </a:p>
          <a:p>
            <a:pPr lvl="1"/>
            <a:r>
              <a:rPr lang="en-US" dirty="0" smtClean="0"/>
              <a:t>614-728-1055 (Tax Practitioner #)</a:t>
            </a:r>
          </a:p>
          <a:p>
            <a:pPr lvl="1"/>
            <a:r>
              <a:rPr lang="en-US" dirty="0" smtClean="0"/>
              <a:t>Via e-mail at tax.ohio.gov “Contact Us”</a:t>
            </a:r>
          </a:p>
          <a:p>
            <a:pPr lvl="2"/>
            <a:r>
              <a:rPr lang="en-US" dirty="0" smtClean="0"/>
              <a:t>Survey for your feedback of how we are doing</a:t>
            </a:r>
            <a:endParaRPr lang="en-US" dirty="0"/>
          </a:p>
          <a:p>
            <a:r>
              <a:rPr lang="en-US" dirty="0" smtClean="0"/>
              <a:t>Sign up for tax alerts</a:t>
            </a:r>
          </a:p>
          <a:p>
            <a:r>
              <a:rPr lang="en-US" dirty="0" smtClean="0"/>
              <a:t>Download mobile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708-3E92-475E-83FC-4E1A4750CD6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Bill 263 - Cont’d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Enacted on September 17, 2014 – R.C. 5703.77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No later than 60 days before the expiration of statute, the taxpayer will be notified of any credit account balance.</a:t>
            </a:r>
          </a:p>
          <a:p>
            <a:r>
              <a:rPr lang="en-US" sz="2600" dirty="0" smtClean="0"/>
              <a:t>Credit balance can be applied as a credit against their liability for the tax or fee in the next reporting period or refunded.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The refund will be offset by the amount of the taxpayer’s tax debt certified to the Attorney General.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Bill </a:t>
            </a:r>
            <a:r>
              <a:rPr lang="en-US" dirty="0" smtClean="0"/>
              <a:t>263 - Cont’d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Senate Bill 263’s impact on the refund/overpayment process</a:t>
            </a:r>
          </a:p>
          <a:p>
            <a:pPr lvl="1"/>
            <a:r>
              <a:rPr lang="en-US" sz="2200" dirty="0" smtClean="0"/>
              <a:t>Prior to SB 263</a:t>
            </a:r>
          </a:p>
          <a:p>
            <a:pPr lvl="2"/>
            <a:r>
              <a:rPr lang="en-US" sz="2100" dirty="0" smtClean="0"/>
              <a:t>Required to file refund claim</a:t>
            </a:r>
          </a:p>
          <a:p>
            <a:pPr lvl="2"/>
            <a:r>
              <a:rPr lang="en-US" sz="2100" dirty="0" smtClean="0"/>
              <a:t>No notification</a:t>
            </a:r>
          </a:p>
          <a:p>
            <a:pPr lvl="2"/>
            <a:r>
              <a:rPr lang="en-US" sz="2100" dirty="0" smtClean="0"/>
              <a:t>If refund claim was not filed, overpayments went out of statute</a:t>
            </a:r>
          </a:p>
          <a:p>
            <a:pPr lvl="1"/>
            <a:r>
              <a:rPr lang="en-US" sz="2200" dirty="0" smtClean="0"/>
              <a:t>After SB 263 </a:t>
            </a:r>
            <a:endParaRPr lang="en-US" sz="2200" dirty="0"/>
          </a:p>
          <a:p>
            <a:pPr lvl="2"/>
            <a:r>
              <a:rPr lang="en-US" sz="2100" dirty="0" smtClean="0"/>
              <a:t>Taxpayers must be notified of any overpayments</a:t>
            </a:r>
            <a:endParaRPr lang="en-US" sz="2100" dirty="0"/>
          </a:p>
          <a:p>
            <a:pPr lvl="2"/>
            <a:r>
              <a:rPr lang="en-US" sz="2100" dirty="0" smtClean="0"/>
              <a:t>Refund will be issued after offsets are taken in consideration</a:t>
            </a:r>
          </a:p>
          <a:p>
            <a:pPr lvl="1"/>
            <a:r>
              <a:rPr lang="en-US" sz="2200" dirty="0" smtClean="0"/>
              <a:t>Ohio Business Gateway (OBG) </a:t>
            </a:r>
            <a:endParaRPr lang="en-US" sz="2200" dirty="0"/>
          </a:p>
          <a:p>
            <a:pPr lvl="2"/>
            <a:r>
              <a:rPr lang="en-US" sz="2100" dirty="0" smtClean="0"/>
              <a:t>If valid overpayment  exists in the preceding tax period, upon filing the current tax period, OBG will display the credit amount and apply it to the current period’s liability (CAT only).</a:t>
            </a:r>
          </a:p>
          <a:p>
            <a:pPr lvl="2"/>
            <a:r>
              <a:rPr lang="en-US" sz="2100" dirty="0" smtClean="0"/>
              <a:t>Taxpayers with a valid sales/use tax credit balance will receive notification and may request that the credit be transferred to the current period. The amount will prepopulate as a credit on OBG.</a:t>
            </a:r>
            <a:endParaRPr lang="en-US" sz="21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Tax Overpayments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Why do business tax overpayments exist?</a:t>
            </a:r>
          </a:p>
          <a:p>
            <a:pPr lvl="1"/>
            <a:r>
              <a:rPr lang="en-US" sz="2300" dirty="0" smtClean="0"/>
              <a:t>Amended returns</a:t>
            </a:r>
          </a:p>
          <a:p>
            <a:pPr lvl="2"/>
            <a:r>
              <a:rPr lang="en-US" sz="2300" dirty="0" smtClean="0"/>
              <a:t>Situsing issues</a:t>
            </a:r>
          </a:p>
          <a:p>
            <a:pPr lvl="2"/>
            <a:r>
              <a:rPr lang="en-US" sz="2300" dirty="0" smtClean="0"/>
              <a:t>Taxability issues</a:t>
            </a:r>
          </a:p>
          <a:p>
            <a:pPr lvl="1"/>
            <a:r>
              <a:rPr lang="en-US" sz="2300" dirty="0" smtClean="0"/>
              <a:t>Tax miscalculations</a:t>
            </a:r>
          </a:p>
          <a:p>
            <a:pPr lvl="1"/>
            <a:r>
              <a:rPr lang="en-US" sz="2300" dirty="0" smtClean="0"/>
              <a:t>Duplicate payments</a:t>
            </a:r>
          </a:p>
          <a:p>
            <a:pPr lvl="1"/>
            <a:r>
              <a:rPr lang="en-US" sz="2300" dirty="0" smtClean="0"/>
              <a:t>Refundable tax credits (CAT)</a:t>
            </a:r>
          </a:p>
          <a:p>
            <a:pPr lvl="1"/>
            <a:r>
              <a:rPr lang="en-US" sz="2300" dirty="0" smtClean="0"/>
              <a:t>Overpayment of the annual minimum tax (CAT)</a:t>
            </a:r>
          </a:p>
          <a:p>
            <a:pPr lvl="1"/>
            <a:r>
              <a:rPr lang="en-US" sz="2300" dirty="0" smtClean="0"/>
              <a:t>Motor vehicle claims (sales/use tax only)</a:t>
            </a:r>
          </a:p>
          <a:p>
            <a:pPr lvl="1"/>
            <a:r>
              <a:rPr lang="en-US" sz="2300" dirty="0" smtClean="0"/>
              <a:t>Accelerated payments (sales tax only)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200"/>
            <a:ext cx="2667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File </a:t>
            </a:r>
            <a:r>
              <a:rPr lang="en-US" dirty="0"/>
              <a:t>a Refund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CAT</a:t>
            </a:r>
          </a:p>
          <a:p>
            <a:pPr lvl="1"/>
            <a:r>
              <a:rPr lang="en-US" sz="2000" dirty="0"/>
              <a:t>Complete form CAT </a:t>
            </a:r>
            <a:r>
              <a:rPr lang="en-US" sz="2000" dirty="0" smtClean="0"/>
              <a:t>REF</a:t>
            </a:r>
          </a:p>
          <a:p>
            <a:pPr lvl="2"/>
            <a:r>
              <a:rPr lang="en-US" sz="1900" dirty="0"/>
              <a:t>Amended return overpayment letter may serve as substitute.</a:t>
            </a:r>
          </a:p>
          <a:p>
            <a:pPr lvl="2"/>
            <a:r>
              <a:rPr lang="en-US" sz="1900" dirty="0"/>
              <a:t>May be submitted via mail or uploaded via </a:t>
            </a:r>
            <a:r>
              <a:rPr lang="en-US" sz="1900" dirty="0" smtClean="0"/>
              <a:t>OBG.</a:t>
            </a:r>
          </a:p>
          <a:p>
            <a:r>
              <a:rPr lang="en-US" sz="2400" dirty="0"/>
              <a:t>Sales/Use </a:t>
            </a:r>
            <a:r>
              <a:rPr lang="en-US" sz="2400" dirty="0" smtClean="0"/>
              <a:t>Tax</a:t>
            </a:r>
          </a:p>
          <a:p>
            <a:pPr lvl="1"/>
            <a:r>
              <a:rPr lang="en-US" sz="2000" dirty="0"/>
              <a:t>Complete form ST AR </a:t>
            </a:r>
            <a:endParaRPr lang="en-US" sz="2000" dirty="0" smtClean="0"/>
          </a:p>
          <a:p>
            <a:pPr lvl="2"/>
            <a:r>
              <a:rPr lang="en-US" sz="1900" dirty="0" smtClean="0"/>
              <a:t>Unrequested refund letter (URAT) may serve as substitute.</a:t>
            </a:r>
            <a:endParaRPr lang="en-US" sz="1900" dirty="0"/>
          </a:p>
          <a:p>
            <a:pPr lvl="2"/>
            <a:r>
              <a:rPr lang="en-US" sz="1900" dirty="0"/>
              <a:t>Must be submitted via mail.</a:t>
            </a:r>
          </a:p>
          <a:p>
            <a:r>
              <a:rPr lang="en-US" sz="2300" dirty="0" smtClean="0"/>
              <a:t>Statute</a:t>
            </a:r>
            <a:r>
              <a:rPr lang="en-US" sz="2300" dirty="0"/>
              <a:t>: </a:t>
            </a:r>
            <a:endParaRPr lang="en-US" sz="2300" dirty="0" smtClean="0"/>
          </a:p>
          <a:p>
            <a:pPr lvl="1"/>
            <a:r>
              <a:rPr lang="en-US" sz="1900" dirty="0" smtClean="0"/>
              <a:t>Refund claim </a:t>
            </a:r>
            <a:r>
              <a:rPr lang="en-US" sz="1900" dirty="0"/>
              <a:t>must be </a:t>
            </a:r>
            <a:r>
              <a:rPr lang="en-US" sz="1900" dirty="0" smtClean="0"/>
              <a:t>postmarked within </a:t>
            </a:r>
            <a:r>
              <a:rPr lang="en-US" sz="1900" dirty="0"/>
              <a:t>four years </a:t>
            </a:r>
            <a:r>
              <a:rPr lang="en-US" sz="1900" dirty="0" smtClean="0"/>
              <a:t>from </a:t>
            </a:r>
            <a:r>
              <a:rPr lang="en-US" sz="1900" dirty="0"/>
              <a:t>the date of the </a:t>
            </a:r>
            <a:r>
              <a:rPr lang="en-US" sz="1900" dirty="0" smtClean="0"/>
              <a:t>overpayment </a:t>
            </a:r>
            <a:r>
              <a:rPr lang="en-US" sz="1900" dirty="0"/>
              <a:t>of the tax </a:t>
            </a:r>
            <a:r>
              <a:rPr lang="en-US" sz="1900" dirty="0" smtClean="0"/>
              <a:t>(R.C. 5739.07 (Sales) and 5751.08 (CAT))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1812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File </a:t>
            </a:r>
            <a:r>
              <a:rPr lang="en-US" dirty="0"/>
              <a:t>a Refund Claim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600" dirty="0" smtClean="0"/>
              <a:t>Supporting Documentation</a:t>
            </a:r>
          </a:p>
          <a:p>
            <a:pPr lvl="1"/>
            <a:r>
              <a:rPr lang="en-US" sz="2400" dirty="0" smtClean="0"/>
              <a:t>In order to expedite the processing of refund claims, please supply the following documentation (if applicable):</a:t>
            </a:r>
          </a:p>
          <a:p>
            <a:pPr lvl="2"/>
            <a:r>
              <a:rPr lang="en-US" sz="2200" dirty="0" smtClean="0"/>
              <a:t>Invoices</a:t>
            </a:r>
          </a:p>
          <a:p>
            <a:pPr lvl="2"/>
            <a:r>
              <a:rPr lang="en-US" sz="2200" dirty="0" smtClean="0"/>
              <a:t>Spreadsheet listing transactions (in electronic format if greater than 25 invoices)</a:t>
            </a:r>
          </a:p>
          <a:p>
            <a:pPr lvl="2"/>
            <a:r>
              <a:rPr lang="en-US" sz="2200" dirty="0" smtClean="0"/>
              <a:t>Proof of payment</a:t>
            </a:r>
          </a:p>
          <a:p>
            <a:pPr lvl="2"/>
            <a:r>
              <a:rPr lang="en-US" sz="2200" dirty="0" smtClean="0"/>
              <a:t>State by state sales breakdown</a:t>
            </a:r>
          </a:p>
          <a:p>
            <a:pPr lvl="2"/>
            <a:r>
              <a:rPr lang="en-US" sz="2200" dirty="0" smtClean="0"/>
              <a:t>Contracts</a:t>
            </a:r>
          </a:p>
          <a:p>
            <a:pPr lvl="2"/>
            <a:r>
              <a:rPr lang="en-US" sz="2200" dirty="0" smtClean="0"/>
              <a:t>Tax credit certificates and form CAT CS (CAT only)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4708-3E92-475E-83FC-4E1A4750CD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T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OVTA_Template</Template>
  <TotalTime>3492</TotalTime>
  <Words>2423</Words>
  <Application>Microsoft Office PowerPoint</Application>
  <PresentationFormat>On-screen Show (4:3)</PresentationFormat>
  <Paragraphs>447</Paragraphs>
  <Slides>48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OVTA_Template</vt:lpstr>
      <vt:lpstr>Business Tax Refunds and    Overpayments </vt:lpstr>
      <vt:lpstr>Agenda</vt:lpstr>
      <vt:lpstr>The Buckeye Refund</vt:lpstr>
      <vt:lpstr>Senate Bill 263</vt:lpstr>
      <vt:lpstr>Senate Bill 263 - Cont’d </vt:lpstr>
      <vt:lpstr>Senate Bill 263 - Cont’d </vt:lpstr>
      <vt:lpstr>Business Tax Overpayments</vt:lpstr>
      <vt:lpstr>How to File a Refund Claim</vt:lpstr>
      <vt:lpstr>How to File a Refund Claim – Cont’d</vt:lpstr>
      <vt:lpstr>How to File a Refund Claim – Cont’d</vt:lpstr>
      <vt:lpstr>How to File a Refund Claim – Cont’d</vt:lpstr>
      <vt:lpstr>How to File a Refund Claim – Cont’d</vt:lpstr>
      <vt:lpstr>Refund Claim Review Process</vt:lpstr>
      <vt:lpstr>Refund Claim Review Process – Cont’d</vt:lpstr>
      <vt:lpstr>Refund Claim Appeal Process</vt:lpstr>
      <vt:lpstr>Refund Claim Appeal Process – Cont’d</vt:lpstr>
      <vt:lpstr> Tax Alerts </vt:lpstr>
      <vt:lpstr>Contact Us</vt:lpstr>
      <vt:lpstr>Personal and School District Income Tax Refunds and Overpayments </vt:lpstr>
      <vt:lpstr>Why Overpayments Occur?</vt:lpstr>
      <vt:lpstr>Potential Volumes</vt:lpstr>
      <vt:lpstr>Too Much Withholding - PIT</vt:lpstr>
      <vt:lpstr>IT 4 (cont’d)</vt:lpstr>
      <vt:lpstr>Too Much Withholding – School District</vt:lpstr>
      <vt:lpstr>The Finder</vt:lpstr>
      <vt:lpstr>The Finder (continued)</vt:lpstr>
      <vt:lpstr>Tax Rate Changes</vt:lpstr>
      <vt:lpstr>Exemption/Dependent  Deduction</vt:lpstr>
      <vt:lpstr>Duplicate Payments/Estimated Payments/Credit Carry-Forward</vt:lpstr>
      <vt:lpstr>Ohio Offsets</vt:lpstr>
      <vt:lpstr>Offset Stats</vt:lpstr>
      <vt:lpstr>Online Payment Verification </vt:lpstr>
      <vt:lpstr>Online Services</vt:lpstr>
      <vt:lpstr>PowerPoint Presentation</vt:lpstr>
      <vt:lpstr>Register</vt:lpstr>
      <vt:lpstr>PowerPoint Presentation</vt:lpstr>
      <vt:lpstr>View All Payments/Credits</vt:lpstr>
      <vt:lpstr>Reconciling to Federal Return</vt:lpstr>
      <vt:lpstr>ORC Governing Refunds</vt:lpstr>
      <vt:lpstr>How to Claim the Refund</vt:lpstr>
      <vt:lpstr>Review of the Refund Claim</vt:lpstr>
      <vt:lpstr>Review of the Refund Claim (cont’d)</vt:lpstr>
      <vt:lpstr>Petition of Assessment/Final Determination</vt:lpstr>
      <vt:lpstr>Checking Refund Status</vt:lpstr>
      <vt:lpstr>PowerPoint Presentation</vt:lpstr>
      <vt:lpstr>Unapplied Payment Program…                 Not always an Overpayment</vt:lpstr>
      <vt:lpstr>Coming Soon…</vt:lpstr>
      <vt:lpstr>Contact Us &amp; Information</vt:lpstr>
    </vt:vector>
  </TitlesOfParts>
  <Company>Department of Taxation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Refunds and Overpayments</dc:title>
  <dc:creator>Grant R. Weaver</dc:creator>
  <cp:lastModifiedBy>Christopher Eberts</cp:lastModifiedBy>
  <cp:revision>65</cp:revision>
  <cp:lastPrinted>2015-09-01T13:40:38Z</cp:lastPrinted>
  <dcterms:created xsi:type="dcterms:W3CDTF">2015-08-19T12:33:36Z</dcterms:created>
  <dcterms:modified xsi:type="dcterms:W3CDTF">2015-09-11T17:22:49Z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1785311417</vt:i4>
  </property>
  <property fmtid="{D5CDD505-2E9C-101B-9397-08002B2CF9AE}" pid="3" name="_NewReviewCycle">
    <vt:lpwstr/>
  </property>
  <property fmtid="{D5CDD505-2E9C-101B-9397-08002B2CF9AE}" pid="4" name="_EmailSubject">
    <vt:lpwstr>OVTA--Final </vt:lpwstr>
  </property>
  <property fmtid="{D5CDD505-2E9C-101B-9397-08002B2CF9AE}" pid="5" name="_AuthorEmail">
    <vt:lpwstr>Grant.Weaver@tax.state.oh.us</vt:lpwstr>
  </property>
  <property fmtid="{D5CDD505-2E9C-101B-9397-08002B2CF9AE}" pid="6" name="_AuthorEmailDisplayName">
    <vt:lpwstr>Weaver, Grant</vt:lpwstr>
  </property>
</Properties>
</file>