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4" Type="http://schemas.openxmlformats.org/officeDocument/2006/relationships/extended-properties" Target="docProps/app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72" r:id="rId5"/>
    <p:sldId id="271" r:id="rId6"/>
    <p:sldId id="269" r:id="rId7"/>
    <p:sldId id="261" r:id="rId8"/>
    <p:sldId id="262" r:id="rId9"/>
    <p:sldId id="263" r:id="rId10"/>
    <p:sldId id="264" r:id="rId11"/>
    <p:sldId id="265" r:id="rId12"/>
    <p:sldId id="266" r:id="rId13"/>
    <p:sldId id="273" r:id="rId14"/>
    <p:sldId id="267" r:id="rId15"/>
    <p:sldId id="268" r:id="rId16"/>
    <p:sldId id="270" r:id="rId17"/>
    <p:sldId id="260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68921" autoAdjust="0"/>
  </p:normalViewPr>
  <p:slideViewPr>
    <p:cSldViewPr>
      <p:cViewPr>
        <p:scale>
          <a:sx n="85" d="100"/>
          <a:sy n="85" d="100"/>
        </p:scale>
        <p:origin x="-2364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slide" Target="slides/slide7.xml" />
  <Relationship Id="rId13" Type="http://schemas.openxmlformats.org/officeDocument/2006/relationships/slide" Target="slides/slide12.xml" />
  <Relationship Id="rId18" Type="http://schemas.openxmlformats.org/officeDocument/2006/relationships/slide" Target="slides/slide17.xml" />
  <Relationship Id="rId3" Type="http://schemas.openxmlformats.org/officeDocument/2006/relationships/slide" Target="slides/slide2.xml" />
  <Relationship Id="rId21" Type="http://schemas.openxmlformats.org/officeDocument/2006/relationships/viewProps" Target="viewProps.xml" />
  <Relationship Id="rId7" Type="http://schemas.openxmlformats.org/officeDocument/2006/relationships/slide" Target="slides/slide6.xml" />
  <Relationship Id="rId12" Type="http://schemas.openxmlformats.org/officeDocument/2006/relationships/slide" Target="slides/slide11.xml" />
  <Relationship Id="rId17" Type="http://schemas.openxmlformats.org/officeDocument/2006/relationships/slide" Target="slides/slide16.xml" />
  <Relationship Id="rId2" Type="http://schemas.openxmlformats.org/officeDocument/2006/relationships/slide" Target="slides/slide1.xml" />
  <Relationship Id="rId16" Type="http://schemas.openxmlformats.org/officeDocument/2006/relationships/slide" Target="slides/slide15.xml" />
  <Relationship Id="rId20" Type="http://schemas.openxmlformats.org/officeDocument/2006/relationships/presProps" Target="presProps.xml" />
  <Relationship Id="rId1" Type="http://schemas.openxmlformats.org/officeDocument/2006/relationships/slideMaster" Target="slideMasters/slideMaster1.xml" />
  <Relationship Id="rId6" Type="http://schemas.openxmlformats.org/officeDocument/2006/relationships/slide" Target="slides/slide5.xml" />
  <Relationship Id="rId11" Type="http://schemas.openxmlformats.org/officeDocument/2006/relationships/slide" Target="slides/slide10.xml" />
  <Relationship Id="rId5" Type="http://schemas.openxmlformats.org/officeDocument/2006/relationships/slide" Target="slides/slide4.xml" />
  <Relationship Id="rId15" Type="http://schemas.openxmlformats.org/officeDocument/2006/relationships/slide" Target="slides/slide14.xml" />
  <Relationship Id="rId23" Type="http://schemas.openxmlformats.org/officeDocument/2006/relationships/tableStyles" Target="tableStyles.xml" />
  <Relationship Id="rId10" Type="http://schemas.openxmlformats.org/officeDocument/2006/relationships/slide" Target="slides/slide9.xml" />
  <Relationship Id="rId19" Type="http://schemas.openxmlformats.org/officeDocument/2006/relationships/notesMaster" Target="notesMasters/notesMaster1.xml" />
  <Relationship Id="rId4" Type="http://schemas.openxmlformats.org/officeDocument/2006/relationships/slide" Target="slides/slide3.xml" />
  <Relationship Id="rId9" Type="http://schemas.openxmlformats.org/officeDocument/2006/relationships/slide" Target="slides/slide8.xml" />
  <Relationship Id="rId14" Type="http://schemas.openxmlformats.org/officeDocument/2006/relationships/slide" Target="slides/slide13.xml" />
  <Relationship Id="rId22" Type="http://schemas.openxmlformats.org/officeDocument/2006/relationships/theme" Target="theme/theme1.xml" />
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092CE2F-52F5-43DA-ACD4-9B2D5C82D814}" type="datetimeFigureOut">
              <a:rPr lang="en-US" smtClean="0"/>
              <a:t>2/26/2014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E4F5B74-77BF-4907-B78B-5D76A63096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30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1C37F-6737-4E04-B0F9-EC17BC9DBFED}" type="datetimeFigureOut">
              <a:rPr lang="en-US" smtClean="0"/>
              <a:t>2/26/2014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CF7FE-47A1-4D15-A245-E03CD79784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124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1C37F-6737-4E04-B0F9-EC17BC9DBFED}" type="datetimeFigureOut">
              <a:rPr lang="en-US" smtClean="0"/>
              <a:t>2/26/2014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CF7FE-47A1-4D15-A245-E03CD79784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310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1C37F-6737-4E04-B0F9-EC17BC9DBFED}" type="datetimeFigureOut">
              <a:rPr lang="en-US" smtClean="0"/>
              <a:t>2/26/2014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CF7FE-47A1-4D15-A245-E03CD79784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182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6B558-8E9F-4C8F-A42E-1B21E61E2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241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1C37F-6737-4E04-B0F9-EC17BC9DBFED}" type="datetimeFigureOut">
              <a:rPr lang="en-US" smtClean="0"/>
              <a:t>2/26/2014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CF7FE-47A1-4D15-A245-E03CD79784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779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1C37F-6737-4E04-B0F9-EC17BC9DBFED}" type="datetimeFigureOut">
              <a:rPr lang="en-US" smtClean="0"/>
              <a:t>2/26/2014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CF7FE-47A1-4D15-A245-E03CD79784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893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1C37F-6737-4E04-B0F9-EC17BC9DBFED}" type="datetimeFigureOut">
              <a:rPr lang="en-US" smtClean="0"/>
              <a:t>2/26/2014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CF7FE-47A1-4D15-A245-E03CD79784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905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1C37F-6737-4E04-B0F9-EC17BC9DBFED}" type="datetimeFigureOut">
              <a:rPr lang="en-US" smtClean="0"/>
              <a:t>2/26/2014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CF7FE-47A1-4D15-A245-E03CD79784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282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1C37F-6737-4E04-B0F9-EC17BC9DBFED}" type="datetimeFigureOut">
              <a:rPr lang="en-US" smtClean="0"/>
              <a:t>2/26/2014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CF7FE-47A1-4D15-A245-E03CD79784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901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1C37F-6737-4E04-B0F9-EC17BC9DBFED}" type="datetimeFigureOut">
              <a:rPr lang="en-US" smtClean="0"/>
              <a:t>2/26/2014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CF7FE-47A1-4D15-A245-E03CD79784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39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1C37F-6737-4E04-B0F9-EC17BC9DBFED}" type="datetimeFigureOut">
              <a:rPr lang="en-US" smtClean="0"/>
              <a:t>2/26/2014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CF7FE-47A1-4D15-A245-E03CD79784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392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1C37F-6737-4E04-B0F9-EC17BC9DBFED}" type="datetimeFigureOut">
              <a:rPr lang="en-US" smtClean="0"/>
              <a:t>2/26/2014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CF7FE-47A1-4D15-A245-E03CD79784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222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1C37F-6737-4E04-B0F9-EC17BC9DBFED}" type="datetimeFigureOut">
              <a:rPr lang="en-US" smtClean="0"/>
              <a:t>2/26/2014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CF7FE-47A1-4D15-A245-E03CD79784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284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1.jpeg" />
  <Relationship Id="rId1" Type="http://schemas.openxmlformats.org/officeDocument/2006/relationships/slideLayout" Target="../slideLayouts/slideLayout7.xml" />
</Relationships>
</file>

<file path=ppt/slides/_rels/slide10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2.xml" />
</Relationships>
</file>

<file path=ppt/slides/_rels/slide1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2.xml" />
</Relationships>
</file>

<file path=ppt/slides/_rels/slide12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2.xml" />
</Relationships>
</file>

<file path=ppt/slides/_rels/slide13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2.xml" />
</Relationships>
</file>

<file path=ppt/slides/_rels/slide14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2.xml" />
</Relationships>
</file>

<file path=ppt/slides/_rels/slide15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2.xml" />
</Relationships>
</file>

<file path=ppt/slides/_rels/slide16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6.wmf" />
  <Relationship Id="rId1" Type="http://schemas.openxmlformats.org/officeDocument/2006/relationships/slideLayout" Target="../slideLayouts/slideLayout12.xml" />
</Relationships>
</file>

<file path=ppt/slides/_rels/slide17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1.jpeg" />
  <Relationship Id="rId1" Type="http://schemas.openxmlformats.org/officeDocument/2006/relationships/slideLayout" Target="../slideLayouts/slideLayout2.xml" />
</Relationships>
</file>

<file path=ppt/slides/_rels/slide2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4.xml" />
</Relationships>
</file>

<file path=ppt/slides/_rels/slide3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2.png" />
  <Relationship Id="rId1" Type="http://schemas.openxmlformats.org/officeDocument/2006/relationships/slideLayout" Target="../slideLayouts/slideLayout12.xml" />
  <Relationship Id="rId4" Type="http://schemas.openxmlformats.org/officeDocument/2006/relationships/image" Target="../media/image3.png" />
</Relationships>
</file>

<file path=ppt/slides/_rels/slide4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4.png" />
  <Relationship Id="rId1" Type="http://schemas.openxmlformats.org/officeDocument/2006/relationships/slideLayout" Target="../slideLayouts/slideLayout4.xml" />
</Relationships>
</file>

<file path=ppt/slides/_rels/slide5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4.xml" />
</Relationships>
</file>

<file path=ppt/slides/_rels/slide6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2.xml" />
</Relationships>
</file>

<file path=ppt/slides/_rels/slide7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5.png" />
  <Relationship Id="rId1" Type="http://schemas.openxmlformats.org/officeDocument/2006/relationships/slideLayout" Target="../slideLayouts/slideLayout12.xml" />
</Relationships>
</file>

<file path=ppt/slides/_rels/slide8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2.xml" />
</Relationships>
</file>

<file path=ppt/slides/_rels/slide9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2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3"/>
          <p:cNvSpPr txBox="1">
            <a:spLocks noChangeArrowheads="1"/>
          </p:cNvSpPr>
          <p:nvPr/>
        </p:nvSpPr>
        <p:spPr bwMode="auto">
          <a:xfrm>
            <a:off x="1552575" y="528320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n-US" sz="2800" b="1" dirty="0"/>
          </a:p>
        </p:txBody>
      </p:sp>
      <p:sp>
        <p:nvSpPr>
          <p:cNvPr id="30722" name="Text Box 4"/>
          <p:cNvSpPr txBox="1">
            <a:spLocks noChangeArrowheads="1"/>
          </p:cNvSpPr>
          <p:nvPr/>
        </p:nvSpPr>
        <p:spPr bwMode="auto">
          <a:xfrm>
            <a:off x="2286000" y="4114800"/>
            <a:ext cx="6248400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2600" b="1" dirty="0">
              <a:latin typeface="Times New Roman" pitchFamily="18" charset="0"/>
            </a:endParaRPr>
          </a:p>
          <a:p>
            <a:pPr eaLnBrk="0" hangingPunct="0"/>
            <a:endParaRPr lang="en-US" sz="2600" b="1" dirty="0">
              <a:latin typeface="Times New Roman" pitchFamily="18" charset="0"/>
            </a:endParaRPr>
          </a:p>
          <a:p>
            <a:pPr eaLnBrk="0" hangingPunct="0"/>
            <a:r>
              <a:rPr lang="en-US" sz="2600" b="1" dirty="0">
                <a:latin typeface="Times New Roman" pitchFamily="18" charset="0"/>
              </a:rPr>
              <a:t>		</a:t>
            </a:r>
            <a:endParaRPr lang="en-US" sz="2000" b="1" dirty="0">
              <a:latin typeface="Times New Roman" pitchFamily="18" charset="0"/>
            </a:endParaRPr>
          </a:p>
        </p:txBody>
      </p:sp>
      <p:sp>
        <p:nvSpPr>
          <p:cNvPr id="30723" name="Text Box 5"/>
          <p:cNvSpPr txBox="1">
            <a:spLocks noChangeArrowheads="1"/>
          </p:cNvSpPr>
          <p:nvPr/>
        </p:nvSpPr>
        <p:spPr bwMode="auto">
          <a:xfrm>
            <a:off x="1066800" y="1600200"/>
            <a:ext cx="7467600" cy="175432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 algn="ctr" eaLnBrk="0" hangingPunct="0"/>
            <a:r>
              <a:rPr lang="en-US" sz="5400" b="1" dirty="0" smtClean="0">
                <a:solidFill>
                  <a:srgbClr val="C00000"/>
                </a:solidFill>
                <a:latin typeface="Times New Roman" pitchFamily="18" charset="0"/>
              </a:rPr>
              <a:t>What to Expect During a Sales/Use Tax Audit</a:t>
            </a:r>
            <a:endParaRPr lang="en-US" sz="54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pic>
        <p:nvPicPr>
          <p:cNvPr id="6" name="Picture 5" descr="Ohio Tax logo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5791200"/>
            <a:ext cx="3045460" cy="620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A522BC-1109-429D-BE4C-FF70EA8A859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644978" y="4283436"/>
            <a:ext cx="5889422" cy="830997"/>
          </a:xfrm>
          <a:prstGeom prst="rect">
            <a:avLst/>
          </a:prstGeom>
          <a:noFill/>
          <a:ln w="19050">
            <a:solidFill>
              <a:srgbClr val="C0000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Debra Day, Tax Auditor Agent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William Bower, Tax Audit Manager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109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839200" cy="1143000"/>
          </a:xfrm>
        </p:spPr>
        <p:txBody>
          <a:bodyPr>
            <a:noAutofit/>
          </a:bodyPr>
          <a:lstStyle/>
          <a:p>
            <a:r>
              <a:rPr lang="en-US" sz="4200" dirty="0" smtClean="0">
                <a:solidFill>
                  <a:srgbClr val="C00000"/>
                </a:solidFill>
              </a:rPr>
              <a:t>“Where” Does a Sales/Use Tax Audit Take Place</a:t>
            </a:r>
            <a:endParaRPr lang="en-US" sz="4200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16B558-8E9F-4C8F-A42E-1B21E61E29A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28600" y="1295399"/>
            <a:ext cx="89154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-274320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  <a:latin typeface="+mn-lt"/>
              </a:rPr>
              <a:t>Preliminary meeting</a:t>
            </a:r>
          </a:p>
          <a:p>
            <a:pPr lvl="2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</a:rPr>
              <a:t>Conducted at taxpayer’s facility because </a:t>
            </a:r>
          </a:p>
          <a:p>
            <a:pPr lvl="4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</a:rPr>
              <a:t>Facility tour will need taken, if necessary</a:t>
            </a:r>
          </a:p>
          <a:p>
            <a:pPr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endParaRPr lang="en-US" sz="2600" kern="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2747434"/>
            <a:ext cx="891540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</a:rPr>
              <a:t>Record review</a:t>
            </a:r>
            <a:endParaRPr lang="en-US" sz="2600" kern="0" dirty="0">
              <a:solidFill>
                <a:prstClr val="black"/>
              </a:solidFill>
            </a:endParaRPr>
          </a:p>
          <a:p>
            <a:pPr lvl="2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>
                <a:solidFill>
                  <a:prstClr val="black"/>
                </a:solidFill>
              </a:rPr>
              <a:t>At Taxpayer’s facility, or</a:t>
            </a:r>
          </a:p>
          <a:p>
            <a:pPr lvl="2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>
                <a:solidFill>
                  <a:prstClr val="black"/>
                </a:solidFill>
              </a:rPr>
              <a:t>At Tax Reps office (whichever is more convenient), or</a:t>
            </a:r>
          </a:p>
          <a:p>
            <a:pPr lvl="2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>
                <a:solidFill>
                  <a:prstClr val="black"/>
                </a:solidFill>
              </a:rPr>
              <a:t>If records are available electronically, remote review work</a:t>
            </a:r>
          </a:p>
          <a:p>
            <a:pPr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endParaRPr lang="en-US" sz="2600" kern="0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4799371"/>
            <a:ext cx="89154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>
                <a:solidFill>
                  <a:prstClr val="black"/>
                </a:solidFill>
              </a:rPr>
              <a:t>Preliminary and Final Reviews</a:t>
            </a:r>
          </a:p>
          <a:p>
            <a:pPr lvl="2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>
                <a:solidFill>
                  <a:prstClr val="black"/>
                </a:solidFill>
              </a:rPr>
              <a:t>In person at either Taxpayer’s facility, or</a:t>
            </a:r>
          </a:p>
          <a:p>
            <a:pPr lvl="2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>
                <a:solidFill>
                  <a:prstClr val="black"/>
                </a:solidFill>
              </a:rPr>
              <a:t>At Tax Reps office</a:t>
            </a:r>
          </a:p>
        </p:txBody>
      </p:sp>
    </p:spTree>
    <p:extLst>
      <p:ext uri="{BB962C8B-B14F-4D97-AF65-F5344CB8AC3E}">
        <p14:creationId xmlns:p14="http://schemas.microsoft.com/office/powerpoint/2010/main" val="3254185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839200" cy="1143000"/>
          </a:xfrm>
        </p:spPr>
        <p:txBody>
          <a:bodyPr>
            <a:noAutofit/>
          </a:bodyPr>
          <a:lstStyle/>
          <a:p>
            <a:r>
              <a:rPr lang="en-US" sz="4200" dirty="0" smtClean="0">
                <a:solidFill>
                  <a:srgbClr val="C00000"/>
                </a:solidFill>
              </a:rPr>
              <a:t>“How” Long Does a Sales/Use Tax Audit Take</a:t>
            </a:r>
            <a:endParaRPr lang="en-US" sz="4200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16B558-8E9F-4C8F-A42E-1B21E61E29A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28600" y="1295400"/>
            <a:ext cx="89154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  <a:latin typeface="+mn-lt"/>
              </a:rPr>
              <a:t> It Depends…..</a:t>
            </a:r>
          </a:p>
        </p:txBody>
      </p:sp>
      <p:sp>
        <p:nvSpPr>
          <p:cNvPr id="6" name="Rectangle 5"/>
          <p:cNvSpPr/>
          <p:nvPr/>
        </p:nvSpPr>
        <p:spPr>
          <a:xfrm>
            <a:off x="227463" y="3581400"/>
            <a:ext cx="89154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  <a:latin typeface="+mn-lt"/>
              </a:rPr>
              <a:t>Sales audits require the allowance of 120-days to obtain a full-completed exemption certificate or letter of usage should the original be denied</a:t>
            </a:r>
          </a:p>
        </p:txBody>
      </p:sp>
      <p:sp>
        <p:nvSpPr>
          <p:cNvPr id="7" name="Rectangle 6"/>
          <p:cNvSpPr/>
          <p:nvPr/>
        </p:nvSpPr>
        <p:spPr>
          <a:xfrm>
            <a:off x="238836" y="2275049"/>
            <a:ext cx="89154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  <a:latin typeface="+mn-lt"/>
              </a:rPr>
              <a:t>All audits take time to review records and compile deficiency listings</a:t>
            </a:r>
          </a:p>
        </p:txBody>
      </p:sp>
      <p:sp>
        <p:nvSpPr>
          <p:cNvPr id="8" name="Rectangle 7"/>
          <p:cNvSpPr/>
          <p:nvPr/>
        </p:nvSpPr>
        <p:spPr>
          <a:xfrm>
            <a:off x="253621" y="5257800"/>
            <a:ext cx="89154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</a:rPr>
              <a:t>A waiver may need to be executed</a:t>
            </a:r>
            <a:endParaRPr lang="en-US" sz="2600" kern="0" dirty="0" smtClean="0">
              <a:solidFill>
                <a:prstClr val="black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4185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6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839200" cy="1143000"/>
          </a:xfrm>
        </p:spPr>
        <p:txBody>
          <a:bodyPr>
            <a:noAutofit/>
          </a:bodyPr>
          <a:lstStyle/>
          <a:p>
            <a:r>
              <a:rPr lang="en-US" sz="4200" dirty="0" smtClean="0">
                <a:solidFill>
                  <a:srgbClr val="C00000"/>
                </a:solidFill>
              </a:rPr>
              <a:t>“How” is a Sales/Use Tax Audit Completed</a:t>
            </a:r>
            <a:endParaRPr lang="en-US" sz="4200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16B558-8E9F-4C8F-A42E-1B21E61E29A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28600" y="1295400"/>
            <a:ext cx="891540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-274320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  <a:latin typeface="+mn-lt"/>
              </a:rPr>
              <a:t>Sales Audits</a:t>
            </a:r>
          </a:p>
          <a:p>
            <a:pPr lvl="2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</a:rPr>
              <a:t>Review of Returns</a:t>
            </a:r>
          </a:p>
          <a:p>
            <a:pPr lvl="2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</a:rPr>
              <a:t>Review of Exemption Certificates</a:t>
            </a:r>
          </a:p>
          <a:p>
            <a:pPr lvl="2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  <a:latin typeface="+mn-lt"/>
              </a:rPr>
              <a:t>120-day Letter Process</a:t>
            </a:r>
          </a:p>
          <a:p>
            <a:pPr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endParaRPr lang="en-US" sz="2600" kern="0" dirty="0" smtClean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3109615"/>
            <a:ext cx="89154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>
                <a:solidFill>
                  <a:prstClr val="black"/>
                </a:solidFill>
              </a:rPr>
              <a:t>Use Audits</a:t>
            </a:r>
          </a:p>
          <a:p>
            <a:pPr lvl="2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>
                <a:solidFill>
                  <a:prstClr val="black"/>
                </a:solidFill>
              </a:rPr>
              <a:t>Capital</a:t>
            </a:r>
          </a:p>
          <a:p>
            <a:pPr lvl="2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>
                <a:solidFill>
                  <a:prstClr val="black"/>
                </a:solidFill>
              </a:rPr>
              <a:t>Expenses</a:t>
            </a:r>
          </a:p>
          <a:p>
            <a:pPr lvl="2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>
                <a:solidFill>
                  <a:prstClr val="black"/>
                </a:solidFill>
              </a:rPr>
              <a:t>Other Transactions</a:t>
            </a:r>
          </a:p>
          <a:p>
            <a:pPr lvl="4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>
                <a:solidFill>
                  <a:prstClr val="black"/>
                </a:solidFill>
              </a:rPr>
              <a:t>Leases</a:t>
            </a:r>
          </a:p>
          <a:p>
            <a:pPr lvl="4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>
                <a:solidFill>
                  <a:prstClr val="black"/>
                </a:solidFill>
              </a:rPr>
              <a:t>Credit Cards (P-cards, A-cards)</a:t>
            </a:r>
          </a:p>
          <a:p>
            <a:pPr lvl="4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>
                <a:solidFill>
                  <a:prstClr val="black"/>
                </a:solidFill>
              </a:rPr>
              <a:t>Prepaids</a:t>
            </a:r>
          </a:p>
          <a:p>
            <a:pPr lvl="4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>
                <a:solidFill>
                  <a:prstClr val="black"/>
                </a:solidFill>
              </a:rPr>
              <a:t>Journal </a:t>
            </a:r>
            <a:r>
              <a:rPr lang="en-US" sz="2600" kern="0" dirty="0" smtClean="0">
                <a:solidFill>
                  <a:prstClr val="black"/>
                </a:solidFill>
              </a:rPr>
              <a:t>Entries</a:t>
            </a:r>
          </a:p>
          <a:p>
            <a:pPr lvl="4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</a:rPr>
              <a:t>Brokered Natural Gas</a:t>
            </a:r>
            <a:endParaRPr lang="en-US" sz="2600" kern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185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839200" cy="1143000"/>
          </a:xfrm>
        </p:spPr>
        <p:txBody>
          <a:bodyPr>
            <a:noAutofit/>
          </a:bodyPr>
          <a:lstStyle/>
          <a:p>
            <a:r>
              <a:rPr lang="en-US" sz="4200" dirty="0" smtClean="0">
                <a:solidFill>
                  <a:srgbClr val="C00000"/>
                </a:solidFill>
              </a:rPr>
              <a:t>“How” is a Sales/Use Tax Audit Completed</a:t>
            </a:r>
            <a:endParaRPr lang="en-US" sz="4200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16B558-8E9F-4C8F-A42E-1B21E61E29A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28600" y="1295400"/>
            <a:ext cx="89154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  <a:latin typeface="+mn-lt"/>
              </a:rPr>
              <a:t>The following items are requested of all sales/use tax audits:</a:t>
            </a:r>
          </a:p>
          <a:p>
            <a:pPr lvl="2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</a:rPr>
              <a:t>Chart of Accounts</a:t>
            </a:r>
          </a:p>
          <a:p>
            <a:pPr lvl="2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  <a:latin typeface="+mn-lt"/>
              </a:rPr>
              <a:t>Trial Balances</a:t>
            </a:r>
          </a:p>
          <a:p>
            <a:pPr lvl="2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</a:rPr>
              <a:t>Organizational Structures/Chart</a:t>
            </a:r>
            <a:endParaRPr lang="en-US" sz="2600" kern="0" dirty="0" smtClean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3200400"/>
            <a:ext cx="891540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</a:rPr>
              <a:t>Sales audits may also include a request for returns</a:t>
            </a:r>
          </a:p>
          <a:p>
            <a:pPr marL="11430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endParaRPr lang="en-US" sz="2600" kern="0" dirty="0">
              <a:solidFill>
                <a:prstClr val="black"/>
              </a:solidFill>
            </a:endParaRPr>
          </a:p>
          <a:p>
            <a:pPr marL="11430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</a:rPr>
              <a:t>Use audit may also include a request for capital acquisition listings</a:t>
            </a:r>
            <a:endParaRPr lang="en-US" sz="2600" kern="0" dirty="0">
              <a:solidFill>
                <a:prstClr val="black"/>
              </a:solidFill>
            </a:endParaRPr>
          </a:p>
          <a:p>
            <a:pPr marL="11430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endParaRPr lang="en-US" sz="2600" kern="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0133" y="5349809"/>
            <a:ext cx="89154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  <a:latin typeface="+mn-lt"/>
              </a:rPr>
              <a:t>All Sales/Use Tax audits are completed electronically</a:t>
            </a:r>
          </a:p>
          <a:p>
            <a:pPr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>
                <a:solidFill>
                  <a:prstClr val="black"/>
                </a:solidFill>
              </a:rPr>
              <a:t>A complete copy of the file is available via Secure File </a:t>
            </a:r>
            <a:r>
              <a:rPr lang="en-US" sz="2600" kern="0" dirty="0" smtClean="0">
                <a:solidFill>
                  <a:prstClr val="black"/>
                </a:solidFill>
              </a:rPr>
              <a:t>Transfer</a:t>
            </a:r>
            <a:endParaRPr lang="en-US" sz="2600" kern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113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839200" cy="1143000"/>
          </a:xfrm>
        </p:spPr>
        <p:txBody>
          <a:bodyPr>
            <a:noAutofit/>
          </a:bodyPr>
          <a:lstStyle/>
          <a:p>
            <a:r>
              <a:rPr lang="en-US" sz="4200" dirty="0">
                <a:solidFill>
                  <a:srgbClr val="C00000"/>
                </a:solidFill>
              </a:rPr>
              <a:t>“How” is a Sales/Use Tax Audit Completed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16B558-8E9F-4C8F-A42E-1B21E61E29A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28600" y="1295400"/>
            <a:ext cx="8915400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800" dirty="0" smtClean="0"/>
              <a:t>Methodologies to review the data include:</a:t>
            </a:r>
          </a:p>
          <a:p>
            <a:pPr lvl="2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</a:rPr>
              <a:t>Comprehensive </a:t>
            </a:r>
            <a:r>
              <a:rPr lang="en-US" sz="2600" kern="0" dirty="0">
                <a:solidFill>
                  <a:prstClr val="black"/>
                </a:solidFill>
              </a:rPr>
              <a:t>Review</a:t>
            </a:r>
          </a:p>
          <a:p>
            <a:pPr lvl="2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>
                <a:solidFill>
                  <a:prstClr val="black"/>
                </a:solidFill>
              </a:rPr>
              <a:t>Block Sampling</a:t>
            </a:r>
          </a:p>
          <a:p>
            <a:pPr lvl="2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</a:rPr>
              <a:t>Statistical Sampling</a:t>
            </a:r>
          </a:p>
          <a:p>
            <a:pPr lvl="2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>
                <a:solidFill>
                  <a:prstClr val="black"/>
                </a:solidFill>
              </a:rPr>
              <a:t>Probe Sampling</a:t>
            </a:r>
          </a:p>
          <a:p>
            <a:pPr lvl="0" indent="-274320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endParaRPr lang="en-US" sz="2600" kern="0" dirty="0" smtClean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3962400"/>
            <a:ext cx="891540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dirty="0" smtClean="0"/>
              <a:t>Liquor </a:t>
            </a:r>
            <a:r>
              <a:rPr lang="en-US" sz="2600" dirty="0"/>
              <a:t>Mark-ups</a:t>
            </a:r>
          </a:p>
          <a:p>
            <a:pPr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endParaRPr lang="en-US" sz="2600" dirty="0"/>
          </a:p>
          <a:p>
            <a:pPr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dirty="0"/>
              <a:t>Quick Service Restaurants</a:t>
            </a:r>
          </a:p>
          <a:p>
            <a:pPr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endParaRPr lang="en-US" sz="2600" kern="0" dirty="0">
              <a:solidFill>
                <a:prstClr val="black"/>
              </a:solidFill>
            </a:endParaRPr>
          </a:p>
          <a:p>
            <a:pPr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>
                <a:solidFill>
                  <a:prstClr val="black"/>
                </a:solidFill>
              </a:rPr>
              <a:t>Bars and Restaurants</a:t>
            </a:r>
          </a:p>
        </p:txBody>
      </p:sp>
    </p:spTree>
    <p:extLst>
      <p:ext uri="{BB962C8B-B14F-4D97-AF65-F5344CB8AC3E}">
        <p14:creationId xmlns:p14="http://schemas.microsoft.com/office/powerpoint/2010/main" val="3254185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839200" cy="1143000"/>
          </a:xfrm>
        </p:spPr>
        <p:txBody>
          <a:bodyPr>
            <a:noAutofit/>
          </a:bodyPr>
          <a:lstStyle/>
          <a:p>
            <a:r>
              <a:rPr lang="en-US" sz="4200" dirty="0" smtClean="0">
                <a:solidFill>
                  <a:srgbClr val="C00000"/>
                </a:solidFill>
              </a:rPr>
              <a:t>Miscellaneous Information</a:t>
            </a:r>
            <a:endParaRPr lang="en-US" sz="4200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16B558-8E9F-4C8F-A42E-1B21E61E29A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28600" y="1295400"/>
            <a:ext cx="8915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-274320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  <a:latin typeface="+mn-lt"/>
              </a:rPr>
              <a:t>Ask for </a:t>
            </a:r>
            <a:r>
              <a:rPr lang="en-US" sz="2800" kern="0" dirty="0" smtClean="0">
                <a:solidFill>
                  <a:prstClr val="black"/>
                </a:solidFill>
                <a:latin typeface="+mn-lt"/>
              </a:rPr>
              <a:t>and</a:t>
            </a:r>
            <a:r>
              <a:rPr lang="en-US" sz="2600" kern="0" dirty="0" smtClean="0">
                <a:solidFill>
                  <a:prstClr val="black"/>
                </a:solidFill>
                <a:latin typeface="+mn-lt"/>
              </a:rPr>
              <a:t> stick to the audit plan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" y="2057400"/>
            <a:ext cx="8915400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-274320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>
                <a:solidFill>
                  <a:prstClr val="black"/>
                </a:solidFill>
              </a:rPr>
              <a:t>If an audit liability exists:</a:t>
            </a:r>
          </a:p>
          <a:p>
            <a:pPr lvl="2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800" kern="0" dirty="0">
                <a:solidFill>
                  <a:prstClr val="black"/>
                </a:solidFill>
              </a:rPr>
              <a:t>Penalty</a:t>
            </a:r>
            <a:endParaRPr lang="en-US" sz="2600" kern="0" dirty="0">
              <a:solidFill>
                <a:prstClr val="black"/>
              </a:solidFill>
            </a:endParaRPr>
          </a:p>
          <a:p>
            <a:pPr lvl="2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>
                <a:solidFill>
                  <a:prstClr val="black"/>
                </a:solidFill>
              </a:rPr>
              <a:t>Interest</a:t>
            </a:r>
          </a:p>
          <a:p>
            <a:pPr lvl="2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>
                <a:solidFill>
                  <a:prstClr val="black"/>
                </a:solidFill>
              </a:rPr>
              <a:t>Concurrent Responsible Party </a:t>
            </a:r>
            <a:r>
              <a:rPr lang="en-US" sz="2600" kern="0" dirty="0" smtClean="0">
                <a:solidFill>
                  <a:prstClr val="black"/>
                </a:solidFill>
              </a:rPr>
              <a:t>Assessment</a:t>
            </a:r>
            <a:endParaRPr lang="en-US" sz="2600" kern="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4876800"/>
            <a:ext cx="8915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800" kern="0" dirty="0" smtClean="0">
                <a:solidFill>
                  <a:prstClr val="black"/>
                </a:solidFill>
              </a:rPr>
              <a:t>Don’t </a:t>
            </a:r>
            <a:r>
              <a:rPr lang="en-US" sz="2800" kern="0" dirty="0">
                <a:solidFill>
                  <a:prstClr val="black"/>
                </a:solidFill>
              </a:rPr>
              <a:t>ignore deadlines given by the auditor</a:t>
            </a:r>
          </a:p>
          <a:p>
            <a:pPr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endParaRPr lang="en-US" sz="2800" kern="0" dirty="0">
              <a:solidFill>
                <a:prstClr val="black"/>
              </a:solidFill>
            </a:endParaRPr>
          </a:p>
          <a:p>
            <a:pPr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800" kern="0" dirty="0" smtClean="0">
                <a:solidFill>
                  <a:prstClr val="black"/>
                </a:solidFill>
              </a:rPr>
              <a:t>Don’t </a:t>
            </a:r>
            <a:r>
              <a:rPr lang="en-US" sz="2800" kern="0" dirty="0">
                <a:solidFill>
                  <a:prstClr val="black"/>
                </a:solidFill>
              </a:rPr>
              <a:t>ignore written correspondence from the State regarding your audit assessment</a:t>
            </a:r>
          </a:p>
        </p:txBody>
      </p:sp>
      <p:sp>
        <p:nvSpPr>
          <p:cNvPr id="8" name="Rectangle 7"/>
          <p:cNvSpPr/>
          <p:nvPr/>
        </p:nvSpPr>
        <p:spPr>
          <a:xfrm>
            <a:off x="220133" y="4099411"/>
            <a:ext cx="89154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-274320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  <a:latin typeface="+mn-lt"/>
              </a:rPr>
              <a:t>Watch for “Pitfalls”</a:t>
            </a:r>
          </a:p>
        </p:txBody>
      </p:sp>
    </p:spTree>
    <p:extLst>
      <p:ext uri="{BB962C8B-B14F-4D97-AF65-F5344CB8AC3E}">
        <p14:creationId xmlns:p14="http://schemas.microsoft.com/office/powerpoint/2010/main" val="1567840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839200" cy="1143000"/>
          </a:xfrm>
        </p:spPr>
        <p:txBody>
          <a:bodyPr>
            <a:noAutofit/>
          </a:bodyPr>
          <a:lstStyle/>
          <a:p>
            <a:r>
              <a:rPr lang="en-US" sz="4200" dirty="0" smtClean="0">
                <a:solidFill>
                  <a:srgbClr val="C00000"/>
                </a:solidFill>
              </a:rPr>
              <a:t>Miscellaneous Information</a:t>
            </a:r>
            <a:endParaRPr lang="en-US" sz="4200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16B558-8E9F-4C8F-A42E-1B21E61E29A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28600" y="1295400"/>
            <a:ext cx="89154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  <a:latin typeface="+mn-lt"/>
              </a:rPr>
              <a:t> The Key to a Successful Sales/Use Tax Audit</a:t>
            </a:r>
          </a:p>
        </p:txBody>
      </p:sp>
      <p:pic>
        <p:nvPicPr>
          <p:cNvPr id="1026" name="Picture 2" descr="D:\Users\dday\AppData\Local\Microsoft\Windows\Temporary Internet Files\Content.IE5\KZP3BGS0\MC90007870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133600"/>
            <a:ext cx="4962525" cy="2924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225188" y="5715000"/>
            <a:ext cx="89154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  <a:latin typeface="+mn-lt"/>
              </a:rPr>
              <a:t>Keep the lines of COMMUNICATION open with the auditor</a:t>
            </a:r>
          </a:p>
        </p:txBody>
      </p:sp>
    </p:spTree>
    <p:extLst>
      <p:ext uri="{BB962C8B-B14F-4D97-AF65-F5344CB8AC3E}">
        <p14:creationId xmlns:p14="http://schemas.microsoft.com/office/powerpoint/2010/main" val="3237029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610600" cy="838200"/>
          </a:xfrm>
        </p:spPr>
        <p:txBody>
          <a:bodyPr>
            <a:normAutofit fontScale="90000"/>
          </a:bodyPr>
          <a:lstStyle/>
          <a:p>
            <a:pPr eaLnBrk="0" hangingPunct="0"/>
            <a:r>
              <a:rPr lang="en-US" b="1" dirty="0">
                <a:solidFill>
                  <a:srgbClr val="C00000"/>
                </a:solidFill>
                <a:latin typeface="Times New Roman" pitchFamily="18" charset="0"/>
              </a:rPr>
              <a:t>What to Expect During a Sales/Use Tax Audit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1371600"/>
            <a:ext cx="6629400" cy="4648200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3600" dirty="0" smtClean="0">
                <a:solidFill>
                  <a:srgbClr val="000000"/>
                </a:solidFill>
              </a:rPr>
              <a:t>Questions?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dirty="0" smtClean="0">
              <a:solidFill>
                <a:srgbClr val="000000"/>
              </a:solidFill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Debra Day, Tax Auditor Agent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debra.day@tax.state.oh.us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/>
              <a:t>614-800-3950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William Bower, Tax Audit Manager</a:t>
            </a:r>
          </a:p>
          <a:p>
            <a:pPr algn="ctr">
              <a:lnSpc>
                <a:spcPct val="80000"/>
              </a:lnSpc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william.bower@tax.state.oh.us</a:t>
            </a:r>
          </a:p>
          <a:p>
            <a:pPr algn="ctr">
              <a:lnSpc>
                <a:spcPct val="80000"/>
              </a:lnSpc>
              <a:buNone/>
            </a:pPr>
            <a:r>
              <a:rPr lang="en-US" sz="2400" dirty="0" smtClean="0"/>
              <a:t>614-387-2039</a:t>
            </a:r>
          </a:p>
          <a:p>
            <a:pPr algn="ctr">
              <a:lnSpc>
                <a:spcPct val="80000"/>
              </a:lnSpc>
              <a:buNone/>
            </a:pPr>
            <a:endParaRPr lang="en-US" sz="2400" dirty="0">
              <a:solidFill>
                <a:srgbClr val="C00000"/>
              </a:solidFill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106497" name="Rectangle 1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1C3277-F8D6-45A0-B550-E8AC464B1348}" type="slidenum">
              <a:rPr lang="en-US" smtClean="0"/>
              <a:pPr/>
              <a:t>17</a:t>
            </a:fld>
            <a:endParaRPr lang="en-US" dirty="0" smtClean="0"/>
          </a:p>
        </p:txBody>
      </p:sp>
      <p:pic>
        <p:nvPicPr>
          <p:cNvPr id="6" name="Picture 5" descr="Ohio Tax logo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5791200"/>
            <a:ext cx="3045460" cy="620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007298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90500"/>
            <a:ext cx="8382000" cy="1143000"/>
          </a:xfrm>
        </p:spPr>
        <p:txBody>
          <a:bodyPr>
            <a:noAutofit/>
          </a:bodyPr>
          <a:lstStyle/>
          <a:p>
            <a:pPr eaLnBrk="0" hangingPunct="0"/>
            <a:r>
              <a:rPr lang="en-US" b="1" dirty="0">
                <a:solidFill>
                  <a:srgbClr val="C00000"/>
                </a:solidFill>
                <a:latin typeface="Times New Roman" pitchFamily="18" charset="0"/>
              </a:rPr>
              <a:t>What to Expect During a Sales/Use Tax Audit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1DCB0E-0822-4EAF-975C-AC810AEFF811}" type="slidenum">
              <a:rPr>
                <a:solidFill>
                  <a:srgbClr val="3B3B3B"/>
                </a:solidFill>
              </a:rPr>
              <a:pPr>
                <a:defRPr/>
              </a:pPr>
              <a:t>2</a:t>
            </a:fld>
            <a:endParaRPr dirty="0">
              <a:solidFill>
                <a:srgbClr val="3B3B3B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4842" y="2057400"/>
            <a:ext cx="8305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Candara"/>
              </a:rPr>
              <a:t>5 “W’s &amp; H” of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Candara"/>
              </a:rPr>
              <a:t>Who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Candara"/>
              </a:rPr>
              <a:t>What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Candara"/>
              </a:rPr>
              <a:t>Where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Candara"/>
              </a:rPr>
              <a:t>When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Candara"/>
              </a:rPr>
              <a:t>Why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Candara"/>
              </a:rPr>
              <a:t>How Long and How to Complete</a:t>
            </a:r>
            <a:endParaRPr lang="en-US" sz="2400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sz="2400" dirty="0">
              <a:solidFill>
                <a:prstClr val="black"/>
              </a:solidFill>
              <a:latin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165362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839200" cy="1143000"/>
          </a:xfrm>
        </p:spPr>
        <p:txBody>
          <a:bodyPr>
            <a:noAutofit/>
          </a:bodyPr>
          <a:lstStyle/>
          <a:p>
            <a:r>
              <a:rPr lang="en-US" sz="4200" dirty="0" smtClean="0">
                <a:solidFill>
                  <a:srgbClr val="C00000"/>
                </a:solidFill>
              </a:rPr>
              <a:t>“What” is a Sales/Use Tax Audit</a:t>
            </a:r>
            <a:endParaRPr lang="en-US" sz="4200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16B558-8E9F-4C8F-A42E-1B21E61E29A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28600" y="1295400"/>
            <a:ext cx="89154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-274320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  <a:latin typeface="+mn-lt"/>
              </a:rPr>
              <a:t>A sales tax audit is</a:t>
            </a:r>
          </a:p>
          <a:p>
            <a:pPr lvl="2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</a:rPr>
              <a:t>A formal review of a business taxpayer’s sales and sales tax returns to confirm:</a:t>
            </a:r>
            <a:endParaRPr lang="en-US" sz="2600" kern="0" dirty="0" smtClean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7067" y="3274177"/>
            <a:ext cx="89154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4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</a:rPr>
              <a:t>Exempt </a:t>
            </a:r>
            <a:r>
              <a:rPr lang="en-US" sz="2600" kern="0" dirty="0">
                <a:solidFill>
                  <a:prstClr val="black"/>
                </a:solidFill>
              </a:rPr>
              <a:t>sales have been properly documented </a:t>
            </a:r>
          </a:p>
          <a:p>
            <a:pPr lvl="6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>
                <a:solidFill>
                  <a:prstClr val="black"/>
                </a:solidFill>
              </a:rPr>
              <a:t>Example:  blanket/unit </a:t>
            </a:r>
            <a:r>
              <a:rPr lang="en-US" sz="2600" kern="0" dirty="0" smtClean="0">
                <a:solidFill>
                  <a:prstClr val="black"/>
                </a:solidFill>
              </a:rPr>
              <a:t>certificate</a:t>
            </a:r>
            <a:endParaRPr lang="en-US" sz="2600" kern="0" dirty="0" smtClean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37067" y="4177092"/>
            <a:ext cx="89154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-274320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  <a:latin typeface="+mn-lt"/>
              </a:rPr>
              <a:t>Exemptio</a:t>
            </a:r>
            <a:r>
              <a:rPr lang="en-US" sz="2600" kern="0" dirty="0" smtClean="0">
                <a:solidFill>
                  <a:prstClr val="black"/>
                </a:solidFill>
              </a:rPr>
              <a:t>n Certificates can be found at</a:t>
            </a:r>
            <a:r>
              <a:rPr lang="en-US" sz="2600" kern="0" dirty="0" smtClean="0">
                <a:solidFill>
                  <a:prstClr val="black"/>
                </a:solidFill>
              </a:rPr>
              <a:t>: 	</a:t>
            </a:r>
            <a:r>
              <a:rPr lang="en-US" sz="2600" kern="0" dirty="0" smtClean="0">
                <a:solidFill>
                  <a:srgbClr val="0000FF"/>
                </a:solidFill>
              </a:rPr>
              <a:t>http:www.tax.ohio.gov/Forms.aspx </a:t>
            </a:r>
            <a:r>
              <a:rPr lang="en-US" sz="2600" kern="0" dirty="0" smtClean="0">
                <a:solidFill>
                  <a:prstClr val="black"/>
                </a:solidFill>
              </a:rPr>
              <a:t> </a:t>
            </a:r>
            <a:endParaRPr lang="en-US" sz="2600" kern="0" dirty="0" smtClean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084921"/>
            <a:ext cx="8683389" cy="65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078" y="5742146"/>
            <a:ext cx="8683389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225189" y="2452598"/>
            <a:ext cx="89154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4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</a:rPr>
              <a:t>Sales tax has been properly collected from customers and remitted to the State of Ohio</a:t>
            </a:r>
            <a:endParaRPr lang="en-US" sz="2600" kern="0" dirty="0" smtClean="0">
              <a:solidFill>
                <a:prstClr val="black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23622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0387" y="1637430"/>
            <a:ext cx="5431612" cy="4683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90500"/>
            <a:ext cx="8382000" cy="1143000"/>
          </a:xfrm>
        </p:spPr>
        <p:txBody>
          <a:bodyPr>
            <a:noAutofit/>
          </a:bodyPr>
          <a:lstStyle/>
          <a:p>
            <a:pPr eaLnBrk="0" hangingPunct="0"/>
            <a:r>
              <a:rPr lang="en-US" b="1" dirty="0">
                <a:solidFill>
                  <a:srgbClr val="C00000"/>
                </a:solidFill>
                <a:latin typeface="Times New Roman" pitchFamily="18" charset="0"/>
              </a:rPr>
              <a:t>What to Expect During a Sales/Use Tax Audit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1DCB0E-0822-4EAF-975C-AC810AEFF811}" type="slidenum">
              <a:rPr>
                <a:solidFill>
                  <a:srgbClr val="3B3B3B"/>
                </a:solidFill>
              </a:rPr>
              <a:pPr>
                <a:defRPr/>
              </a:pPr>
              <a:t>4</a:t>
            </a:fld>
            <a:endParaRPr dirty="0">
              <a:solidFill>
                <a:srgbClr val="3B3B3B"/>
              </a:solidFill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1061387" y="2887132"/>
            <a:ext cx="914400" cy="1524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ight Arrow 10"/>
          <p:cNvSpPr/>
          <p:nvPr/>
        </p:nvSpPr>
        <p:spPr>
          <a:xfrm>
            <a:off x="1061387" y="3742242"/>
            <a:ext cx="914400" cy="1524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ight Arrow 11"/>
          <p:cNvSpPr/>
          <p:nvPr/>
        </p:nvSpPr>
        <p:spPr>
          <a:xfrm>
            <a:off x="3081827" y="4707440"/>
            <a:ext cx="914400" cy="1524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3081827" y="5410200"/>
            <a:ext cx="914400" cy="1524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318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90500"/>
            <a:ext cx="8382000" cy="1143000"/>
          </a:xfrm>
        </p:spPr>
        <p:txBody>
          <a:bodyPr>
            <a:noAutofit/>
          </a:bodyPr>
          <a:lstStyle/>
          <a:p>
            <a:pPr eaLnBrk="0" hangingPunct="0"/>
            <a:r>
              <a:rPr lang="en-US" b="1" dirty="0">
                <a:solidFill>
                  <a:srgbClr val="C00000"/>
                </a:solidFill>
                <a:latin typeface="Times New Roman" pitchFamily="18" charset="0"/>
              </a:rPr>
              <a:t>What to Expect During a Sales/Use Tax Audit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1DCB0E-0822-4EAF-975C-AC810AEFF811}" type="slidenum">
              <a:rPr>
                <a:solidFill>
                  <a:srgbClr val="3B3B3B"/>
                </a:solidFill>
              </a:rPr>
              <a:pPr>
                <a:defRPr/>
              </a:pPr>
              <a:t>5</a:t>
            </a:fld>
            <a:endParaRPr dirty="0">
              <a:solidFill>
                <a:srgbClr val="3B3B3B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4000" y="1600200"/>
            <a:ext cx="89154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-274320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  <a:latin typeface="+mn-lt"/>
              </a:rPr>
              <a:t>Sales tax audits normally encompass the most current three years unless;</a:t>
            </a:r>
            <a:endParaRPr lang="en-US" sz="2600" kern="0" dirty="0" smtClean="0">
              <a:solidFill>
                <a:prstClr val="black"/>
              </a:solidFill>
            </a:endParaRPr>
          </a:p>
          <a:p>
            <a:pPr lvl="2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  <a:latin typeface="+mn-lt"/>
              </a:rPr>
              <a:t>The audit is for failure to remit sales tax collected – audit will include all periods non remitted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" y="3824480"/>
            <a:ext cx="89154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  <a:latin typeface="+mn-lt"/>
              </a:rPr>
              <a:t> Sales tax is a trust tax; therefore if a sales audit liability exists a Concurrent Responsible Party assessment will also be generated</a:t>
            </a:r>
          </a:p>
        </p:txBody>
      </p:sp>
      <p:sp>
        <p:nvSpPr>
          <p:cNvPr id="8" name="Rectangle 7"/>
          <p:cNvSpPr/>
          <p:nvPr/>
        </p:nvSpPr>
        <p:spPr>
          <a:xfrm>
            <a:off x="254000" y="5613393"/>
            <a:ext cx="89154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  <a:latin typeface="+mn-lt"/>
              </a:rPr>
              <a:t> Stiff penalties also apply to sales audits</a:t>
            </a:r>
          </a:p>
        </p:txBody>
      </p:sp>
    </p:spTree>
    <p:extLst>
      <p:ext uri="{BB962C8B-B14F-4D97-AF65-F5344CB8AC3E}">
        <p14:creationId xmlns:p14="http://schemas.microsoft.com/office/powerpoint/2010/main" val="1432597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839200" cy="1143000"/>
          </a:xfrm>
        </p:spPr>
        <p:txBody>
          <a:bodyPr>
            <a:noAutofit/>
          </a:bodyPr>
          <a:lstStyle/>
          <a:p>
            <a:r>
              <a:rPr lang="en-US" sz="4200" dirty="0" smtClean="0">
                <a:solidFill>
                  <a:srgbClr val="C00000"/>
                </a:solidFill>
              </a:rPr>
              <a:t>“What” is a Sales/Use Tax Audit</a:t>
            </a:r>
            <a:endParaRPr lang="en-US" sz="4200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16B558-8E9F-4C8F-A42E-1B21E61E29A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28600" y="1295400"/>
            <a:ext cx="891540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  <a:latin typeface="+mn-lt"/>
              </a:rPr>
              <a:t> A use tax audit is:</a:t>
            </a:r>
          </a:p>
          <a:p>
            <a:pPr lvl="2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</a:rPr>
              <a:t>A formal review of a business taxpayer’s purchase history to ensure:</a:t>
            </a:r>
            <a:r>
              <a:rPr lang="en-US" sz="2600" kern="0" dirty="0" smtClean="0">
                <a:solidFill>
                  <a:prstClr val="black"/>
                </a:solidFill>
                <a:latin typeface="+mn-lt"/>
              </a:rPr>
              <a:t/>
            </a:r>
            <a:br>
              <a:rPr lang="en-US" sz="2600" kern="0" dirty="0" smtClean="0">
                <a:solidFill>
                  <a:prstClr val="black"/>
                </a:solidFill>
                <a:latin typeface="+mn-lt"/>
              </a:rPr>
            </a:br>
            <a:r>
              <a:rPr lang="en-US" sz="2600" kern="0" dirty="0" smtClean="0">
                <a:solidFill>
                  <a:prstClr val="black"/>
                </a:solidFill>
                <a:latin typeface="+mn-lt"/>
              </a:rPr>
              <a:t>	</a:t>
            </a:r>
          </a:p>
          <a:p>
            <a:pPr lvl="0" indent="-274320" fontAlgn="auto">
              <a:spcBef>
                <a:spcPts val="0"/>
              </a:spcBef>
              <a:spcAft>
                <a:spcPts val="0"/>
              </a:spcAft>
              <a:buClr>
                <a:srgbClr val="6EA0B0"/>
              </a:buClr>
              <a:buSzPct val="80000"/>
            </a:pPr>
            <a:endParaRPr lang="en-US" sz="2600" kern="0" dirty="0" smtClean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2480479"/>
            <a:ext cx="89154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4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</a:rPr>
              <a:t>Sales tax has been properly charged and paid on all taxable purchases, or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600" y="3292530"/>
            <a:ext cx="89154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4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</a:rPr>
              <a:t>If sales tax was not properly charged,</a:t>
            </a:r>
          </a:p>
          <a:p>
            <a:pPr lvl="4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</a:rPr>
              <a:t>Use tax has been self-accrued and paid to the State</a:t>
            </a:r>
          </a:p>
        </p:txBody>
      </p:sp>
      <p:sp>
        <p:nvSpPr>
          <p:cNvPr id="9" name="Rectangle 8"/>
          <p:cNvSpPr/>
          <p:nvPr/>
        </p:nvSpPr>
        <p:spPr>
          <a:xfrm>
            <a:off x="228600" y="4165543"/>
            <a:ext cx="89154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-274320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</a:rPr>
              <a:t>Use tax</a:t>
            </a:r>
            <a:r>
              <a:rPr lang="en-US" sz="2600" kern="0" dirty="0" smtClean="0">
                <a:solidFill>
                  <a:prstClr val="black"/>
                </a:solidFill>
                <a:latin typeface="+mn-lt"/>
              </a:rPr>
              <a:t> audits normally encompass the most current three years unless;</a:t>
            </a:r>
            <a:endParaRPr lang="en-US" sz="2600" kern="0" dirty="0" smtClean="0">
              <a:solidFill>
                <a:prstClr val="black"/>
              </a:solidFill>
            </a:endParaRPr>
          </a:p>
          <a:p>
            <a:pPr lvl="2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  <a:latin typeface="+mn-lt"/>
              </a:rPr>
              <a:t>Taxpayer has not filed use tax returns, then audit will </a:t>
            </a:r>
            <a:r>
              <a:rPr lang="en-US" sz="2600" kern="0" dirty="0" smtClean="0">
                <a:solidFill>
                  <a:prstClr val="black"/>
                </a:solidFill>
              </a:rPr>
              <a:t>encompass </a:t>
            </a:r>
            <a:r>
              <a:rPr lang="en-US" sz="2600" kern="0" dirty="0" smtClean="0">
                <a:solidFill>
                  <a:prstClr val="black"/>
                </a:solidFill>
                <a:latin typeface="+mn-lt"/>
              </a:rPr>
              <a:t>7 years</a:t>
            </a:r>
          </a:p>
        </p:txBody>
      </p:sp>
      <p:sp>
        <p:nvSpPr>
          <p:cNvPr id="10" name="Rectangle 9"/>
          <p:cNvSpPr/>
          <p:nvPr/>
        </p:nvSpPr>
        <p:spPr>
          <a:xfrm>
            <a:off x="202442" y="5892180"/>
            <a:ext cx="89154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-274320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  <a:latin typeface="+mn-lt"/>
              </a:rPr>
              <a:t>Use tax audits will not have a Concurrent Responsible Party Assessment</a:t>
            </a:r>
          </a:p>
        </p:txBody>
      </p:sp>
    </p:spTree>
    <p:extLst>
      <p:ext uri="{BB962C8B-B14F-4D97-AF65-F5344CB8AC3E}">
        <p14:creationId xmlns:p14="http://schemas.microsoft.com/office/powerpoint/2010/main" val="643504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839200" cy="1143000"/>
          </a:xfrm>
        </p:spPr>
        <p:txBody>
          <a:bodyPr>
            <a:noAutofit/>
          </a:bodyPr>
          <a:lstStyle/>
          <a:p>
            <a:r>
              <a:rPr lang="en-US" sz="4200" dirty="0" smtClean="0">
                <a:solidFill>
                  <a:srgbClr val="C00000"/>
                </a:solidFill>
              </a:rPr>
              <a:t>“Who” is Involved in a Sales/Use Tax Audit</a:t>
            </a:r>
            <a:endParaRPr lang="en-US" sz="4200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16B558-8E9F-4C8F-A42E-1B21E61E29A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28600" y="1295400"/>
            <a:ext cx="891540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-274320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  <a:latin typeface="+mn-lt"/>
              </a:rPr>
              <a:t>Representing the Department</a:t>
            </a:r>
          </a:p>
          <a:p>
            <a:pPr lvl="0" indent="-274320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endParaRPr lang="en-US" sz="2600" kern="0" dirty="0">
              <a:solidFill>
                <a:prstClr val="black"/>
              </a:solidFill>
            </a:endParaRPr>
          </a:p>
          <a:p>
            <a:pPr lvl="0" indent="-274320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endParaRPr lang="en-US" sz="2600" kern="0" dirty="0" smtClean="0">
              <a:solidFill>
                <a:prstClr val="black"/>
              </a:solidFill>
              <a:latin typeface="+mn-lt"/>
            </a:endParaRPr>
          </a:p>
          <a:p>
            <a:pPr lvl="0" indent="-274320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endParaRPr lang="en-US" sz="2600" kern="0" dirty="0">
              <a:solidFill>
                <a:prstClr val="black"/>
              </a:solidFill>
            </a:endParaRPr>
          </a:p>
          <a:p>
            <a:pPr lvl="0" indent="-274320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endParaRPr lang="en-US" sz="2600" kern="0" dirty="0" smtClean="0">
              <a:solidFill>
                <a:prstClr val="black"/>
              </a:solidFill>
              <a:latin typeface="+mn-lt"/>
            </a:endParaRPr>
          </a:p>
          <a:p>
            <a:pPr lvl="0" indent="-274320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endParaRPr lang="en-US" sz="2600" kern="0" dirty="0">
              <a:solidFill>
                <a:prstClr val="black"/>
              </a:solidFill>
            </a:endParaRPr>
          </a:p>
          <a:p>
            <a:pPr lvl="0" indent="-274320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endParaRPr lang="en-US" sz="2600" kern="0" dirty="0" smtClean="0">
              <a:solidFill>
                <a:prstClr val="black"/>
              </a:solidFill>
              <a:latin typeface="+mn-lt"/>
            </a:endParaRPr>
          </a:p>
          <a:p>
            <a:pPr lvl="0" indent="-274320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  <a:latin typeface="+mn-lt"/>
              </a:rPr>
              <a:t>Representing the taxpayer</a:t>
            </a:r>
          </a:p>
          <a:p>
            <a:pPr>
              <a:buClr>
                <a:srgbClr val="C00000"/>
              </a:buClr>
              <a:buSzPct val="100000"/>
            </a:pPr>
            <a:r>
              <a:rPr lang="en-US" sz="2600" kern="0" dirty="0" smtClean="0">
                <a:solidFill>
                  <a:prstClr val="black"/>
                </a:solidFill>
                <a:latin typeface="+mn-lt"/>
              </a:rPr>
              <a:t/>
            </a:r>
            <a:br>
              <a:rPr lang="en-US" sz="2600" kern="0" dirty="0" smtClean="0">
                <a:solidFill>
                  <a:prstClr val="black"/>
                </a:solidFill>
                <a:latin typeface="+mn-lt"/>
              </a:rPr>
            </a:br>
            <a:r>
              <a:rPr lang="en-US" sz="2600" kern="0" dirty="0" smtClean="0">
                <a:solidFill>
                  <a:prstClr val="black"/>
                </a:solidFill>
                <a:latin typeface="+mn-lt"/>
              </a:rPr>
              <a:t>	</a:t>
            </a:r>
          </a:p>
          <a:p>
            <a:pPr lvl="0" indent="-274320" fontAlgn="auto">
              <a:spcBef>
                <a:spcPts val="0"/>
              </a:spcBef>
              <a:spcAft>
                <a:spcPts val="0"/>
              </a:spcAft>
              <a:buClr>
                <a:srgbClr val="6EA0B0"/>
              </a:buClr>
              <a:buSzPct val="80000"/>
            </a:pPr>
            <a:endParaRPr lang="en-US" sz="2600" kern="0" dirty="0" smtClean="0">
              <a:solidFill>
                <a:prstClr val="black"/>
              </a:solidFill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438400"/>
            <a:ext cx="3504710" cy="425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685800" y="4038600"/>
            <a:ext cx="4572000" cy="1292662"/>
          </a:xfrm>
          <a:prstGeom prst="rect">
            <a:avLst/>
          </a:prstGeom>
        </p:spPr>
        <p:txBody>
          <a:bodyPr>
            <a:spAutoFit/>
          </a:bodyPr>
          <a:lstStyle/>
          <a:p>
            <a:pPr lvl="2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endParaRPr lang="en-US" sz="2600" kern="0" dirty="0" smtClean="0">
              <a:solidFill>
                <a:prstClr val="black"/>
              </a:solidFill>
            </a:endParaRPr>
          </a:p>
          <a:p>
            <a:pPr lvl="2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</a:rPr>
              <a:t>Taxpayer</a:t>
            </a:r>
            <a:endParaRPr lang="en-US" sz="2600" kern="0" dirty="0">
              <a:solidFill>
                <a:prstClr val="black"/>
              </a:solidFill>
            </a:endParaRPr>
          </a:p>
          <a:p>
            <a:pPr lvl="2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>
                <a:solidFill>
                  <a:prstClr val="black"/>
                </a:solidFill>
              </a:rPr>
              <a:t>Outside Representation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684360"/>
            <a:ext cx="50292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>
                <a:solidFill>
                  <a:prstClr val="black"/>
                </a:solidFill>
              </a:rPr>
              <a:t>Lead tax auditor</a:t>
            </a:r>
          </a:p>
          <a:p>
            <a:pPr lvl="2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</a:rPr>
              <a:t>Additional </a:t>
            </a:r>
            <a:r>
              <a:rPr lang="en-US" sz="2600" kern="0" dirty="0">
                <a:solidFill>
                  <a:prstClr val="black"/>
                </a:solidFill>
              </a:rPr>
              <a:t>staff</a:t>
            </a:r>
          </a:p>
          <a:p>
            <a:pPr lvl="3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>
                <a:solidFill>
                  <a:prstClr val="black"/>
                </a:solidFill>
              </a:rPr>
              <a:t>Auditor’s </a:t>
            </a:r>
            <a:r>
              <a:rPr lang="en-US" sz="2600" kern="0" dirty="0" smtClean="0">
                <a:solidFill>
                  <a:prstClr val="black"/>
                </a:solidFill>
              </a:rPr>
              <a:t>manager</a:t>
            </a:r>
            <a:endParaRPr lang="en-US" sz="2600" kern="0" dirty="0">
              <a:solidFill>
                <a:prstClr val="black"/>
              </a:solidFill>
            </a:endParaRPr>
          </a:p>
          <a:p>
            <a:pPr lvl="3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>
                <a:solidFill>
                  <a:prstClr val="black"/>
                </a:solidFill>
              </a:rPr>
              <a:t>Additional staff if needed</a:t>
            </a:r>
          </a:p>
        </p:txBody>
      </p:sp>
    </p:spTree>
    <p:extLst>
      <p:ext uri="{BB962C8B-B14F-4D97-AF65-F5344CB8AC3E}">
        <p14:creationId xmlns:p14="http://schemas.microsoft.com/office/powerpoint/2010/main" val="3940018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839200" cy="1143000"/>
          </a:xfrm>
        </p:spPr>
        <p:txBody>
          <a:bodyPr>
            <a:noAutofit/>
          </a:bodyPr>
          <a:lstStyle/>
          <a:p>
            <a:r>
              <a:rPr lang="en-US" sz="4200" dirty="0" smtClean="0">
                <a:solidFill>
                  <a:srgbClr val="C00000"/>
                </a:solidFill>
              </a:rPr>
              <a:t>“Why” Does a Sales/Use Tax Audit </a:t>
            </a:r>
            <a:br>
              <a:rPr lang="en-US" sz="4200" dirty="0" smtClean="0">
                <a:solidFill>
                  <a:srgbClr val="C00000"/>
                </a:solidFill>
              </a:rPr>
            </a:br>
            <a:r>
              <a:rPr lang="en-US" sz="4200" dirty="0" smtClean="0">
                <a:solidFill>
                  <a:srgbClr val="C00000"/>
                </a:solidFill>
              </a:rPr>
              <a:t>Occur</a:t>
            </a:r>
            <a:endParaRPr lang="en-US" sz="4200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16B558-8E9F-4C8F-A42E-1B21E61E29A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7067" y="1218508"/>
            <a:ext cx="89154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</a:rPr>
              <a:t>The “Audit” Lottery</a:t>
            </a:r>
          </a:p>
        </p:txBody>
      </p:sp>
      <p:sp>
        <p:nvSpPr>
          <p:cNvPr id="3" name="Rectangle 2"/>
          <p:cNvSpPr/>
          <p:nvPr/>
        </p:nvSpPr>
        <p:spPr>
          <a:xfrm>
            <a:off x="262467" y="4996644"/>
            <a:ext cx="89154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</a:rPr>
              <a:t>Taxpayer’s </a:t>
            </a:r>
            <a:r>
              <a:rPr lang="en-US" sz="2600" kern="0" dirty="0">
                <a:solidFill>
                  <a:prstClr val="black"/>
                </a:solidFill>
              </a:rPr>
              <a:t>filing history and/or lack thereof</a:t>
            </a:r>
          </a:p>
        </p:txBody>
      </p:sp>
      <p:sp>
        <p:nvSpPr>
          <p:cNvPr id="6" name="Rectangle 5"/>
          <p:cNvSpPr/>
          <p:nvPr/>
        </p:nvSpPr>
        <p:spPr>
          <a:xfrm>
            <a:off x="228600" y="1703178"/>
            <a:ext cx="89154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>
                <a:solidFill>
                  <a:prstClr val="black"/>
                </a:solidFill>
              </a:rPr>
              <a:t>A recent law change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2155729"/>
            <a:ext cx="891540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>
                <a:solidFill>
                  <a:prstClr val="black"/>
                </a:solidFill>
              </a:rPr>
              <a:t>The industry your company is in and the confusion regarding application of the law</a:t>
            </a:r>
          </a:p>
          <a:p>
            <a:pPr lvl="2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</a:rPr>
              <a:t>Manufacturing </a:t>
            </a:r>
            <a:endParaRPr lang="en-US" sz="2600" kern="0" dirty="0">
              <a:solidFill>
                <a:prstClr val="black"/>
              </a:solidFill>
            </a:endParaRPr>
          </a:p>
          <a:p>
            <a:pPr lvl="2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</a:rPr>
              <a:t>Construction</a:t>
            </a:r>
          </a:p>
          <a:p>
            <a:pPr lvl="2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</a:rPr>
              <a:t>Service Providers, including</a:t>
            </a:r>
          </a:p>
          <a:p>
            <a:pPr lvl="3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</a:rPr>
              <a:t>Doctors and dentists</a:t>
            </a:r>
          </a:p>
          <a:p>
            <a:pPr lvl="3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</a:rPr>
              <a:t>Veterinarians</a:t>
            </a:r>
            <a:endParaRPr lang="en-US" sz="2600" kern="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8600" y="5968140"/>
            <a:ext cx="89154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</a:rPr>
              <a:t>Every taxpayer has an equal opportunity to have their sales/use tax filing history reviewed every three years</a:t>
            </a:r>
            <a:endParaRPr lang="en-US" sz="2600" kern="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600" y="5506023"/>
            <a:ext cx="89154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</a:rPr>
              <a:t>Refund requests</a:t>
            </a:r>
            <a:endParaRPr lang="en-US" sz="2600" kern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996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" grpId="0"/>
      <p:bldP spid="6" grpId="0"/>
      <p:bldP spid="4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839200" cy="1143000"/>
          </a:xfrm>
        </p:spPr>
        <p:txBody>
          <a:bodyPr>
            <a:noAutofit/>
          </a:bodyPr>
          <a:lstStyle/>
          <a:p>
            <a:r>
              <a:rPr lang="en-US" sz="4200" dirty="0" smtClean="0">
                <a:solidFill>
                  <a:srgbClr val="C00000"/>
                </a:solidFill>
              </a:rPr>
              <a:t>“When” Will I Know About a Sales/Use Tax Audit</a:t>
            </a:r>
            <a:endParaRPr lang="en-US" sz="4200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16B558-8E9F-4C8F-A42E-1B21E61E29A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28600" y="1295400"/>
            <a:ext cx="89154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-274320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  <a:latin typeface="+mn-lt"/>
              </a:rPr>
              <a:t>1</a:t>
            </a:r>
            <a:r>
              <a:rPr lang="en-US" sz="2600" kern="0" baseline="30000" dirty="0" smtClean="0">
                <a:solidFill>
                  <a:prstClr val="black"/>
                </a:solidFill>
                <a:latin typeface="+mn-lt"/>
              </a:rPr>
              <a:t>st</a:t>
            </a:r>
            <a:r>
              <a:rPr lang="en-US" sz="2600" kern="0" dirty="0" smtClean="0">
                <a:solidFill>
                  <a:prstClr val="black"/>
                </a:solidFill>
                <a:latin typeface="+mn-lt"/>
              </a:rPr>
              <a:t> Contact</a:t>
            </a:r>
            <a:endParaRPr lang="en-US" sz="2600" kern="0" dirty="0" smtClean="0">
              <a:solidFill>
                <a:prstClr val="black"/>
              </a:solidFill>
            </a:endParaRPr>
          </a:p>
          <a:p>
            <a:pPr lvl="2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  <a:latin typeface="+mn-lt"/>
              </a:rPr>
              <a:t>Telephone Call</a:t>
            </a:r>
          </a:p>
          <a:p>
            <a:pPr lvl="2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</a:rPr>
              <a:t>Audit Commencement Letter</a:t>
            </a:r>
          </a:p>
        </p:txBody>
      </p:sp>
      <p:sp>
        <p:nvSpPr>
          <p:cNvPr id="3" name="Rectangle 2"/>
          <p:cNvSpPr/>
          <p:nvPr/>
        </p:nvSpPr>
        <p:spPr>
          <a:xfrm>
            <a:off x="210403" y="2588062"/>
            <a:ext cx="89154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>
                <a:solidFill>
                  <a:prstClr val="black"/>
                </a:solidFill>
              </a:rPr>
              <a:t>Preliminary meeting</a:t>
            </a:r>
          </a:p>
          <a:p>
            <a:pPr lvl="2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>
                <a:solidFill>
                  <a:prstClr val="black"/>
                </a:solidFill>
              </a:rPr>
              <a:t>Explain the audit in detail</a:t>
            </a:r>
          </a:p>
        </p:txBody>
      </p:sp>
      <p:sp>
        <p:nvSpPr>
          <p:cNvPr id="4" name="Rectangle 3"/>
          <p:cNvSpPr/>
          <p:nvPr/>
        </p:nvSpPr>
        <p:spPr>
          <a:xfrm>
            <a:off x="272956" y="4003357"/>
            <a:ext cx="893132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>
                <a:solidFill>
                  <a:prstClr val="black"/>
                </a:solidFill>
              </a:rPr>
              <a:t>Preliminary Deficiency Listing </a:t>
            </a:r>
            <a:r>
              <a:rPr lang="en-US" sz="2600" kern="0" dirty="0" smtClean="0">
                <a:solidFill>
                  <a:prstClr val="black"/>
                </a:solidFill>
              </a:rPr>
              <a:t>Review</a:t>
            </a:r>
            <a:endParaRPr lang="en-US" sz="2600" kern="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9502" y="4495800"/>
            <a:ext cx="89154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>
                <a:solidFill>
                  <a:prstClr val="black"/>
                </a:solidFill>
              </a:rPr>
              <a:t>Final Review Meeting, including </a:t>
            </a:r>
          </a:p>
          <a:p>
            <a:pPr lvl="2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>
                <a:solidFill>
                  <a:prstClr val="black"/>
                </a:solidFill>
              </a:rPr>
              <a:t>Recommendation of Assessment</a:t>
            </a:r>
          </a:p>
          <a:p>
            <a:pPr lvl="2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>
                <a:solidFill>
                  <a:prstClr val="black"/>
                </a:solidFill>
              </a:rPr>
              <a:t>Letter of </a:t>
            </a:r>
            <a:r>
              <a:rPr lang="en-US" sz="2600" kern="0" dirty="0" smtClean="0">
                <a:solidFill>
                  <a:prstClr val="black"/>
                </a:solidFill>
              </a:rPr>
              <a:t>Confirmation</a:t>
            </a:r>
            <a:endParaRPr lang="en-US" sz="2600" kern="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8170" y="5822581"/>
            <a:ext cx="89154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>
                <a:solidFill>
                  <a:prstClr val="black"/>
                </a:solidFill>
              </a:rPr>
              <a:t>Assessment</a:t>
            </a:r>
          </a:p>
        </p:txBody>
      </p:sp>
      <p:sp>
        <p:nvSpPr>
          <p:cNvPr id="9" name="Rectangle 8"/>
          <p:cNvSpPr/>
          <p:nvPr/>
        </p:nvSpPr>
        <p:spPr>
          <a:xfrm>
            <a:off x="253622" y="3490555"/>
            <a:ext cx="89154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880" indent="-274320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600" kern="0" dirty="0" smtClean="0">
                <a:solidFill>
                  <a:prstClr val="black"/>
                </a:solidFill>
              </a:rPr>
              <a:t>Record Review</a:t>
            </a:r>
            <a:endParaRPr lang="en-US" sz="2600" kern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938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" grpId="0"/>
      <p:bldP spid="4" grpId="0"/>
      <p:bldP spid="6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3623</Words>
  <PresentationFormat>On-screen Show (4:3)</PresentationFormat>
  <Paragraphs>391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LinksUpToDate>false</LinksUpToDate>
  <SharedDoc>false</SharedDoc>
  <HyperlinksChanged>false</HyperlinksChanged>
</Properties>
</file>