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77" r:id="rId4"/>
    <p:sldId id="258" r:id="rId5"/>
    <p:sldId id="259" r:id="rId6"/>
    <p:sldId id="278" r:id="rId7"/>
    <p:sldId id="280" r:id="rId8"/>
    <p:sldId id="282" r:id="rId9"/>
    <p:sldId id="284" r:id="rId10"/>
    <p:sldId id="314" r:id="rId11"/>
    <p:sldId id="285" r:id="rId12"/>
    <p:sldId id="305" r:id="rId13"/>
    <p:sldId id="286" r:id="rId14"/>
    <p:sldId id="288" r:id="rId15"/>
    <p:sldId id="289" r:id="rId16"/>
    <p:sldId id="290" r:id="rId17"/>
    <p:sldId id="291" r:id="rId18"/>
    <p:sldId id="292" r:id="rId19"/>
    <p:sldId id="313" r:id="rId20"/>
    <p:sldId id="295" r:id="rId21"/>
    <p:sldId id="304" r:id="rId22"/>
    <p:sldId id="309" r:id="rId23"/>
    <p:sldId id="311" r:id="rId24"/>
    <p:sldId id="306" r:id="rId25"/>
    <p:sldId id="307" r:id="rId26"/>
    <p:sldId id="261" r:id="rId27"/>
    <p:sldId id="260" r:id="rId28"/>
    <p:sldId id="270" r:id="rId29"/>
    <p:sldId id="271" r:id="rId30"/>
    <p:sldId id="272" r:id="rId31"/>
    <p:sldId id="266" r:id="rId32"/>
    <p:sldId id="273" r:id="rId33"/>
    <p:sldId id="274" r:id="rId34"/>
    <p:sldId id="275" r:id="rId35"/>
    <p:sldId id="269" r:id="rId36"/>
    <p:sldId id="315" r:id="rId37"/>
    <p:sldId id="27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17B"/>
    <a:srgbClr val="0BD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2DE515-EDC9-4684-96FA-D3070B0E20CF}" type="datetimeFigureOut">
              <a:rPr lang="en-US" smtClean="0"/>
              <a:pPr/>
              <a:t>6/12/2017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ECAD0-14C7-479A-A4FA-DDA0B37844FA}" type="slidenum">
              <a:rPr lang="en-US" smtClean="0"/>
              <a:pPr/>
              <a:t>‹#›</a:t>
            </a:fld>
            <a:endParaRPr lang="en-US" dirty="0"/>
          </a:p>
        </p:txBody>
      </p:sp>
    </p:spTree>
    <p:extLst>
      <p:ext uri="{BB962C8B-B14F-4D97-AF65-F5344CB8AC3E}">
        <p14:creationId xmlns:p14="http://schemas.microsoft.com/office/powerpoint/2010/main" val="2678682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4ECAD0-14C7-479A-A4FA-DDA0B37844FA}" type="slidenum">
              <a:rPr lang="en-US" smtClean="0"/>
              <a:pPr/>
              <a:t>1</a:t>
            </a:fld>
            <a:endParaRPr lang="en-US" dirty="0"/>
          </a:p>
        </p:txBody>
      </p:sp>
    </p:spTree>
    <p:extLst>
      <p:ext uri="{BB962C8B-B14F-4D97-AF65-F5344CB8AC3E}">
        <p14:creationId xmlns:p14="http://schemas.microsoft.com/office/powerpoint/2010/main" val="2059346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4ECAD0-14C7-479A-A4FA-DDA0B37844FA}" type="slidenum">
              <a:rPr lang="en-US" smtClean="0"/>
              <a:pPr/>
              <a:t>23</a:t>
            </a:fld>
            <a:endParaRPr lang="en-US" dirty="0"/>
          </a:p>
        </p:txBody>
      </p:sp>
    </p:spTree>
    <p:extLst>
      <p:ext uri="{BB962C8B-B14F-4D97-AF65-F5344CB8AC3E}">
        <p14:creationId xmlns:p14="http://schemas.microsoft.com/office/powerpoint/2010/main" val="323840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4ECAD0-14C7-479A-A4FA-DDA0B37844FA}" type="slidenum">
              <a:rPr lang="en-US" smtClean="0"/>
              <a:pPr/>
              <a:t>24</a:t>
            </a:fld>
            <a:endParaRPr lang="en-US" dirty="0"/>
          </a:p>
        </p:txBody>
      </p:sp>
    </p:spTree>
    <p:extLst>
      <p:ext uri="{BB962C8B-B14F-4D97-AF65-F5344CB8AC3E}">
        <p14:creationId xmlns:p14="http://schemas.microsoft.com/office/powerpoint/2010/main" val="4174943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702025-7203-4C57-A698-64017FBDCCE6}" type="slidenum">
              <a:rPr lang="en-US" smtClean="0"/>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327C37-770E-43FA-A5BA-517352BE55FA}" type="datetimeFigureOut">
              <a:rPr lang="en-US" smtClean="0"/>
              <a:pPr/>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B702025-7203-4C57-A698-64017FBDCCE6}"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327C37-770E-43FA-A5BA-517352BE55FA}" type="datetimeFigureOut">
              <a:rPr lang="en-US" smtClean="0"/>
              <a:pPr/>
              <a:t>6/12/2017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702025-7203-4C57-A698-64017FBDCCE6}"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Ohio Transfer Initiative </a:t>
            </a:r>
            <a:br>
              <a:rPr lang="en-US" sz="3600" dirty="0" smtClean="0"/>
            </a:br>
            <a:r>
              <a:rPr lang="en-US" sz="3600" dirty="0" smtClean="0"/>
              <a:t>Promising  Practices for Degree Completion</a:t>
            </a:r>
            <a:endParaRPr lang="en-US" sz="3600" dirty="0"/>
          </a:p>
        </p:txBody>
      </p:sp>
      <p:sp>
        <p:nvSpPr>
          <p:cNvPr id="3" name="Subtitle 2"/>
          <p:cNvSpPr>
            <a:spLocks noGrp="1"/>
          </p:cNvSpPr>
          <p:nvPr>
            <p:ph type="subTitle" idx="1"/>
          </p:nvPr>
        </p:nvSpPr>
        <p:spPr/>
        <p:txBody>
          <a:bodyPr/>
          <a:lstStyle/>
          <a:p>
            <a:r>
              <a:rPr lang="en-US" dirty="0" smtClean="0"/>
              <a:t>Initial  Advisory Committee Meeting </a:t>
            </a:r>
          </a:p>
          <a:p>
            <a:r>
              <a:rPr lang="en-US" dirty="0" smtClean="0"/>
              <a:t>Nov 1,2016   </a:t>
            </a:r>
          </a:p>
          <a:p>
            <a:r>
              <a:rPr lang="en-US" dirty="0" smtClean="0"/>
              <a:t>Columbus State Community College</a:t>
            </a:r>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64974"/>
            <a:ext cx="8229600" cy="1143000"/>
          </a:xfrm>
          <a:noFill/>
        </p:spPr>
        <p:txBody>
          <a:bodyPr>
            <a:normAutofit fontScale="90000"/>
          </a:bodyPr>
          <a:lstStyle/>
          <a:p>
            <a:pPr algn="ctr"/>
            <a:r>
              <a:rPr lang="en-US" dirty="0"/>
              <a:t>What we know in </a:t>
            </a:r>
            <a:r>
              <a:rPr lang="en-US" dirty="0" smtClean="0"/>
              <a:t>Ohio:</a:t>
            </a:r>
            <a:r>
              <a:rPr lang="en-US" dirty="0">
                <a:solidFill>
                  <a:srgbClr val="FF0000"/>
                </a:solidFill>
              </a:rPr>
              <a:t/>
            </a:r>
            <a:br>
              <a:rPr lang="en-US" dirty="0">
                <a:solidFill>
                  <a:srgbClr val="FF0000"/>
                </a:solidFill>
              </a:rPr>
            </a:br>
            <a:r>
              <a:rPr lang="en-US" dirty="0" smtClean="0">
                <a:solidFill>
                  <a:srgbClr val="04617B"/>
                </a:solidFill>
              </a:rPr>
              <a:t>Annual transfer numbers</a:t>
            </a:r>
            <a:endParaRPr lang="en-US" dirty="0">
              <a:solidFill>
                <a:srgbClr val="04617B"/>
              </a:solidFill>
            </a:endParaRPr>
          </a:p>
        </p:txBody>
      </p:sp>
      <p:sp>
        <p:nvSpPr>
          <p:cNvPr id="5" name="Title 1"/>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en-US" dirty="0">
              <a:solidFill>
                <a:srgbClr val="FF0000"/>
              </a:solidFill>
            </a:endParaRPr>
          </a:p>
        </p:txBody>
      </p:sp>
      <p:pic>
        <p:nvPicPr>
          <p:cNvPr id="1027" name="Picture 3"/>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938528"/>
            <a:ext cx="822960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4542485"/>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64974"/>
            <a:ext cx="8229600" cy="1143000"/>
          </a:xfrm>
          <a:noFill/>
        </p:spPr>
        <p:txBody>
          <a:bodyPr>
            <a:normAutofit fontScale="90000"/>
          </a:bodyPr>
          <a:lstStyle/>
          <a:p>
            <a:pPr algn="ctr"/>
            <a:r>
              <a:rPr lang="en-US" dirty="0"/>
              <a:t>What we know in </a:t>
            </a:r>
            <a:r>
              <a:rPr lang="en-US" dirty="0" smtClean="0"/>
              <a:t>Ohio:</a:t>
            </a:r>
            <a:r>
              <a:rPr lang="en-US" dirty="0">
                <a:solidFill>
                  <a:srgbClr val="FF0000"/>
                </a:solidFill>
              </a:rPr>
              <a:t/>
            </a:r>
            <a:br>
              <a:rPr lang="en-US" dirty="0">
                <a:solidFill>
                  <a:srgbClr val="FF0000"/>
                </a:solidFill>
              </a:rPr>
            </a:br>
            <a:r>
              <a:rPr lang="en-US" dirty="0" smtClean="0">
                <a:solidFill>
                  <a:srgbClr val="04617B"/>
                </a:solidFill>
              </a:rPr>
              <a:t>Transfer-to-enrollment ratios</a:t>
            </a:r>
            <a:endParaRPr lang="en-US" dirty="0">
              <a:solidFill>
                <a:srgbClr val="04617B"/>
              </a:solidFill>
            </a:endParaRPr>
          </a:p>
        </p:txBody>
      </p:sp>
      <p:sp>
        <p:nvSpPr>
          <p:cNvPr id="5" name="Title 1"/>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en-US" dirty="0">
              <a:solidFill>
                <a:srgbClr val="FF0000"/>
              </a:solidFill>
            </a:endParaRPr>
          </a:p>
        </p:txBody>
      </p:sp>
      <p:pic>
        <p:nvPicPr>
          <p:cNvPr id="3074" name="Picture 2"/>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938528"/>
            <a:ext cx="822960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601860"/>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64974"/>
            <a:ext cx="8229600" cy="1143000"/>
          </a:xfrm>
          <a:noFill/>
        </p:spPr>
        <p:txBody>
          <a:bodyPr>
            <a:normAutofit fontScale="90000"/>
          </a:bodyPr>
          <a:lstStyle/>
          <a:p>
            <a:pPr algn="ctr"/>
            <a:r>
              <a:rPr lang="en-US" dirty="0"/>
              <a:t>What we know in </a:t>
            </a:r>
            <a:r>
              <a:rPr lang="en-US" dirty="0" smtClean="0"/>
              <a:t>Ohio:</a:t>
            </a:r>
            <a:r>
              <a:rPr lang="en-US" dirty="0">
                <a:solidFill>
                  <a:srgbClr val="FF0000"/>
                </a:solidFill>
              </a:rPr>
              <a:t/>
            </a:r>
            <a:br>
              <a:rPr lang="en-US" dirty="0">
                <a:solidFill>
                  <a:srgbClr val="FF0000"/>
                </a:solidFill>
              </a:rPr>
            </a:br>
            <a:r>
              <a:rPr lang="en-US" sz="3300" dirty="0" smtClean="0">
                <a:solidFill>
                  <a:srgbClr val="04617B"/>
                </a:solidFill>
              </a:rPr>
              <a:t>Transfers mostly regional: 2009 numbers (36,295)</a:t>
            </a:r>
            <a:endParaRPr lang="en-US" sz="3300" dirty="0">
              <a:solidFill>
                <a:srgbClr val="04617B"/>
              </a:solidFill>
            </a:endParaRPr>
          </a:p>
        </p:txBody>
      </p:sp>
      <p:sp>
        <p:nvSpPr>
          <p:cNvPr id="5" name="Title 1"/>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en-US" dirty="0">
              <a:solidFill>
                <a:srgbClr val="FF0000"/>
              </a:solidFill>
            </a:endParaRPr>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4187915417"/>
              </p:ext>
            </p:extLst>
          </p:nvPr>
        </p:nvGraphicFramePr>
        <p:xfrm>
          <a:off x="457200" y="1938528"/>
          <a:ext cx="8229599" cy="4389120"/>
        </p:xfrm>
        <a:graphic>
          <a:graphicData uri="http://schemas.openxmlformats.org/drawingml/2006/table">
            <a:tbl>
              <a:tblPr firstRow="1" bandRow="1">
                <a:tableStyleId>{5C22544A-7EE6-4342-B048-85BDC9FD1C3A}</a:tableStyleId>
              </a:tblPr>
              <a:tblGrid>
                <a:gridCol w="1175657"/>
                <a:gridCol w="1110343"/>
                <a:gridCol w="1240971"/>
                <a:gridCol w="1175657"/>
                <a:gridCol w="1175657"/>
                <a:gridCol w="1175657"/>
                <a:gridCol w="1175657"/>
              </a:tblGrid>
              <a:tr h="731520">
                <a:tc>
                  <a:txBody>
                    <a:bodyPr/>
                    <a:lstStyle/>
                    <a:p>
                      <a:pPr marL="0" marR="0">
                        <a:lnSpc>
                          <a:spcPct val="115000"/>
                        </a:lnSpc>
                        <a:spcBef>
                          <a:spcPts val="0"/>
                        </a:spcBef>
                        <a:spcAft>
                          <a:spcPts val="0"/>
                        </a:spcAft>
                      </a:pPr>
                      <a:endPar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All Regions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Central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Northeast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Northwest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Southeast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algn="ctr">
                        <a:lnSpc>
                          <a:spcPct val="115000"/>
                        </a:lnSpc>
                        <a:spcBef>
                          <a:spcPts val="0"/>
                        </a:spcBef>
                        <a:spcAft>
                          <a:spcPts val="0"/>
                        </a:spcAft>
                      </a:pPr>
                      <a:r>
                        <a:rPr lang="en-US" sz="1600" dirty="0">
                          <a:effectLst/>
                        </a:rPr>
                        <a:t>Southwest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r>
              <a:tr h="731520">
                <a:tc>
                  <a:txBody>
                    <a:bodyPr/>
                    <a:lstStyle/>
                    <a:p>
                      <a:pPr marL="0" marR="0">
                        <a:lnSpc>
                          <a:spcPct val="115000"/>
                        </a:lnSpc>
                        <a:spcBef>
                          <a:spcPts val="0"/>
                        </a:spcBef>
                        <a:spcAft>
                          <a:spcPts val="0"/>
                        </a:spcAft>
                      </a:pPr>
                      <a:r>
                        <a:rPr lang="en-US" sz="1600" dirty="0">
                          <a:effectLst/>
                        </a:rPr>
                        <a:t>Central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8,442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b="1" dirty="0">
                          <a:effectLst/>
                        </a:rPr>
                        <a:t>74.9%</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marL="0" marR="0" algn="ctr">
                        <a:lnSpc>
                          <a:spcPct val="115000"/>
                        </a:lnSpc>
                        <a:spcBef>
                          <a:spcPts val="0"/>
                        </a:spcBef>
                        <a:spcAft>
                          <a:spcPts val="0"/>
                        </a:spcAft>
                      </a:pPr>
                      <a:r>
                        <a:rPr lang="en-US" sz="1600" dirty="0">
                          <a:effectLst/>
                        </a:rPr>
                        <a:t>6.2%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4.5%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6.9%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7.6%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1520">
                <a:tc>
                  <a:txBody>
                    <a:bodyPr/>
                    <a:lstStyle/>
                    <a:p>
                      <a:pPr marL="0" marR="0">
                        <a:lnSpc>
                          <a:spcPct val="115000"/>
                        </a:lnSpc>
                        <a:spcBef>
                          <a:spcPts val="0"/>
                        </a:spcBef>
                        <a:spcAft>
                          <a:spcPts val="0"/>
                        </a:spcAft>
                      </a:pPr>
                      <a:r>
                        <a:rPr lang="en-US" sz="1600" dirty="0">
                          <a:effectLst/>
                        </a:rPr>
                        <a:t>Northeast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11,349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6.9%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b="1" dirty="0">
                          <a:effectLst/>
                        </a:rPr>
                        <a:t>83.3%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marL="0" marR="0" algn="ctr">
                        <a:lnSpc>
                          <a:spcPct val="115000"/>
                        </a:lnSpc>
                        <a:spcBef>
                          <a:spcPts val="0"/>
                        </a:spcBef>
                        <a:spcAft>
                          <a:spcPts val="0"/>
                        </a:spcAft>
                      </a:pPr>
                      <a:r>
                        <a:rPr lang="en-US" sz="1600" dirty="0">
                          <a:effectLst/>
                        </a:rPr>
                        <a:t>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2.8%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1520">
                <a:tc>
                  <a:txBody>
                    <a:bodyPr/>
                    <a:lstStyle/>
                    <a:p>
                      <a:pPr marL="0" marR="0">
                        <a:lnSpc>
                          <a:spcPct val="115000"/>
                        </a:lnSpc>
                        <a:spcBef>
                          <a:spcPts val="0"/>
                        </a:spcBef>
                        <a:spcAft>
                          <a:spcPts val="0"/>
                        </a:spcAft>
                      </a:pPr>
                      <a:r>
                        <a:rPr lang="en-US" sz="1600" dirty="0">
                          <a:effectLst/>
                        </a:rPr>
                        <a:t>Northwest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4,523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13.6%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19.3%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b="1" dirty="0">
                          <a:effectLst/>
                        </a:rPr>
                        <a:t>56.2%</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marL="0" marR="0" algn="ctr">
                        <a:lnSpc>
                          <a:spcPct val="115000"/>
                        </a:lnSpc>
                        <a:spcBef>
                          <a:spcPts val="0"/>
                        </a:spcBef>
                        <a:spcAft>
                          <a:spcPts val="0"/>
                        </a:spcAft>
                      </a:pPr>
                      <a:r>
                        <a:rPr lang="en-US" sz="1600" dirty="0">
                          <a:effectLst/>
                        </a:rPr>
                        <a:t>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8.9%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1520">
                <a:tc>
                  <a:txBody>
                    <a:bodyPr/>
                    <a:lstStyle/>
                    <a:p>
                      <a:pPr marL="0" marR="0">
                        <a:lnSpc>
                          <a:spcPct val="115000"/>
                        </a:lnSpc>
                        <a:spcBef>
                          <a:spcPts val="0"/>
                        </a:spcBef>
                        <a:spcAft>
                          <a:spcPts val="0"/>
                        </a:spcAft>
                      </a:pPr>
                      <a:r>
                        <a:rPr lang="en-US" sz="1600" dirty="0">
                          <a:effectLst/>
                        </a:rPr>
                        <a:t>Southeast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3492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21.1%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10.5%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3.3%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b="1" dirty="0">
                          <a:effectLst/>
                        </a:rPr>
                        <a:t>52.8%</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marL="0" marR="0" algn="ctr">
                        <a:lnSpc>
                          <a:spcPct val="115000"/>
                        </a:lnSpc>
                        <a:spcBef>
                          <a:spcPts val="0"/>
                        </a:spcBef>
                        <a:spcAft>
                          <a:spcPts val="0"/>
                        </a:spcAft>
                      </a:pPr>
                      <a:r>
                        <a:rPr lang="en-US" sz="1600" dirty="0">
                          <a:effectLst/>
                        </a:rPr>
                        <a:t>12.2%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1520">
                <a:tc>
                  <a:txBody>
                    <a:bodyPr/>
                    <a:lstStyle/>
                    <a:p>
                      <a:pPr marL="0" marR="0">
                        <a:lnSpc>
                          <a:spcPct val="115000"/>
                        </a:lnSpc>
                        <a:spcBef>
                          <a:spcPts val="0"/>
                        </a:spcBef>
                        <a:spcAft>
                          <a:spcPts val="0"/>
                        </a:spcAft>
                      </a:pPr>
                      <a:r>
                        <a:rPr lang="en-US" sz="1600" dirty="0">
                          <a:effectLst/>
                        </a:rPr>
                        <a:t>Southwest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8,489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10.2%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4.0%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a:effectLst/>
                        </a:rPr>
                        <a:t>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effectLst/>
                        </a:rPr>
                        <a:t>3.2%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b="1" dirty="0">
                          <a:effectLst/>
                        </a:rPr>
                        <a:t>77.3%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BD0D9"/>
                    </a:solidFill>
                  </a:tcPr>
                </a:tc>
              </a:tr>
            </a:tbl>
          </a:graphicData>
        </a:graphic>
      </p:graphicFrame>
      <p:cxnSp>
        <p:nvCxnSpPr>
          <p:cNvPr id="11" name="Straight Arrow Connector 10"/>
          <p:cNvCxnSpPr/>
          <p:nvPr/>
        </p:nvCxnSpPr>
        <p:spPr>
          <a:xfrm>
            <a:off x="457200" y="2286000"/>
            <a:ext cx="1143000"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0168080"/>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noFill/>
        </p:spPr>
        <p:txBody>
          <a:bodyPr>
            <a:normAutofit fontScale="90000"/>
          </a:bodyPr>
          <a:lstStyle/>
          <a:p>
            <a:pPr algn="ctr"/>
            <a:r>
              <a:rPr lang="en-US" dirty="0"/>
              <a:t>What we know in </a:t>
            </a:r>
            <a:r>
              <a:rPr lang="en-US" dirty="0" smtClean="0"/>
              <a:t>Ohio:</a:t>
            </a:r>
            <a:r>
              <a:rPr lang="en-US" dirty="0">
                <a:solidFill>
                  <a:srgbClr val="FF0000"/>
                </a:solidFill>
              </a:rPr>
              <a:t/>
            </a:r>
            <a:br>
              <a:rPr lang="en-US" dirty="0">
                <a:solidFill>
                  <a:srgbClr val="FF0000"/>
                </a:solidFill>
              </a:rPr>
            </a:br>
            <a:r>
              <a:rPr lang="en-US" dirty="0" smtClean="0">
                <a:solidFill>
                  <a:srgbClr val="04617B"/>
                </a:solidFill>
              </a:rPr>
              <a:t>Transfers by source &amp; destination</a:t>
            </a:r>
            <a:endParaRPr lang="en-US" dirty="0">
              <a:solidFill>
                <a:srgbClr val="04617B"/>
              </a:solidFill>
            </a:endParaRPr>
          </a:p>
        </p:txBody>
      </p:sp>
      <p:sp>
        <p:nvSpPr>
          <p:cNvPr id="5" name="Title 1"/>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en-US" dirty="0">
              <a:solidFill>
                <a:srgbClr val="FF0000"/>
              </a:solidFill>
            </a:endParaRPr>
          </a:p>
        </p:txBody>
      </p:sp>
      <p:sp>
        <p:nvSpPr>
          <p:cNvPr id="6" name="Content Placeholder 2"/>
          <p:cNvSpPr>
            <a:spLocks noGrp="1"/>
          </p:cNvSpPr>
          <p:nvPr>
            <p:ph idx="1"/>
          </p:nvPr>
        </p:nvSpPr>
        <p:spPr>
          <a:xfrm>
            <a:off x="838200" y="1825626"/>
            <a:ext cx="7924800" cy="565150"/>
          </a:xfrm>
          <a:ln>
            <a:noFill/>
          </a:ln>
        </p:spPr>
        <p:txBody>
          <a:bodyPr/>
          <a:lstStyle/>
          <a:p>
            <a:pPr marL="0" indent="0" algn="ctr">
              <a:buNone/>
            </a:pPr>
            <a:r>
              <a:rPr lang="en-US" dirty="0" smtClean="0"/>
              <a:t>Transfer Number in 2009: 36,295</a:t>
            </a: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4221579707"/>
              </p:ext>
            </p:extLst>
          </p:nvPr>
        </p:nvGraphicFramePr>
        <p:xfrm>
          <a:off x="838200" y="2590799"/>
          <a:ext cx="2608326" cy="3686657"/>
        </p:xfrm>
        <a:graphic>
          <a:graphicData uri="http://schemas.openxmlformats.org/drawingml/2006/table">
            <a:tbl>
              <a:tblPr firstRow="1" bandRow="1">
                <a:tableStyleId>{5C22544A-7EE6-4342-B048-85BDC9FD1C3A}</a:tableStyleId>
              </a:tblPr>
              <a:tblGrid>
                <a:gridCol w="869442"/>
                <a:gridCol w="869442"/>
                <a:gridCol w="869442"/>
              </a:tblGrid>
              <a:tr h="795528">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aseline="0" dirty="0" smtClean="0">
                          <a:solidFill>
                            <a:schemeClr val="tx1"/>
                          </a:solidFill>
                        </a:rPr>
                        <a:t>From:</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aseline="0" dirty="0" smtClean="0">
                          <a:solidFill>
                            <a:schemeClr val="tx1"/>
                          </a:solidFill>
                        </a:rPr>
                        <a:t>2-Yr Institution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hMerge="1">
                  <a:txBody>
                    <a:bodyPr/>
                    <a:lstStyle/>
                    <a:p>
                      <a:pPr algn="ctr"/>
                      <a:endParaRPr lang="en-US" sz="2000" dirty="0"/>
                    </a:p>
                  </a:txBody>
                  <a:tcPr anchor="ctr"/>
                </a:tc>
                <a:tc hMerge="1">
                  <a:txBody>
                    <a:bodyPr/>
                    <a:lstStyle/>
                    <a:p>
                      <a:pPr algn="ctr"/>
                      <a:endParaRPr lang="en-US" sz="2000" dirty="0"/>
                    </a:p>
                  </a:txBody>
                  <a:tcPr anchor="ctr"/>
                </a:tc>
              </a:tr>
              <a:tr h="5760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baseline="0" dirty="0" smtClean="0">
                          <a:solidFill>
                            <a:schemeClr val="tx1"/>
                          </a:solidFill>
                        </a:rPr>
                        <a:t>Transfer-out: 13,777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000" dirty="0"/>
                    </a:p>
                  </a:txBody>
                  <a:tcPr anchor="ctr"/>
                </a:tc>
                <a:tc hMerge="1">
                  <a:txBody>
                    <a:bodyPr/>
                    <a:lstStyle/>
                    <a:p>
                      <a:pPr algn="ctr"/>
                      <a:endParaRPr lang="en-US" sz="2000" dirty="0"/>
                    </a:p>
                  </a:txBody>
                  <a:tcPr anchor="ctr"/>
                </a:tc>
              </a:tr>
              <a:tr h="44805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t>Destinations: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000" dirty="0"/>
                    </a:p>
                  </a:txBody>
                  <a:tcPr anchor="ctr"/>
                </a:tc>
                <a:tc hMerge="1">
                  <a:txBody>
                    <a:bodyPr/>
                    <a:lstStyle/>
                    <a:p>
                      <a:pPr algn="ctr"/>
                      <a:endParaRPr lang="en-US" sz="2000" dirty="0"/>
                    </a:p>
                  </a:txBody>
                  <a:tcPr anchor="ctr"/>
                </a:tc>
              </a:tr>
              <a:tr h="731520">
                <a:tc>
                  <a:txBody>
                    <a:bodyPr/>
                    <a:lstStyle/>
                    <a:p>
                      <a:pPr algn="ctr"/>
                      <a:r>
                        <a:rPr lang="en-US" sz="1400" dirty="0" smtClean="0"/>
                        <a:t>Other</a:t>
                      </a:r>
                    </a:p>
                    <a:p>
                      <a:pPr algn="ctr"/>
                      <a:r>
                        <a:rPr lang="en-US" sz="1400" dirty="0" smtClean="0"/>
                        <a:t>2-Yrs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4-Yr Regional</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t>4-Yr Main</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5481">
                <a:tc>
                  <a:txBody>
                    <a:bodyPr/>
                    <a:lstStyle/>
                    <a:p>
                      <a:pPr marL="0" marR="0" algn="ctr">
                        <a:lnSpc>
                          <a:spcPct val="115000"/>
                        </a:lnSpc>
                        <a:spcBef>
                          <a:spcPts val="0"/>
                        </a:spcBef>
                        <a:spcAft>
                          <a:spcPts val="0"/>
                        </a:spcAft>
                      </a:pPr>
                      <a:r>
                        <a:rPr lang="en-US" sz="1600" dirty="0">
                          <a:effectLst/>
                          <a:latin typeface="+mn-lt"/>
                        </a:rPr>
                        <a:t>4,003</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ea typeface="+mn-ea"/>
                          <a:cs typeface="+mn-cs"/>
                        </a:rPr>
                        <a:t>(29.1%)</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rPr>
                        <a:t>1,490</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rPr>
                        <a:t>(10.8%)</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mn-lt"/>
                        </a:rPr>
                        <a:t>8,284</a:t>
                      </a:r>
                      <a:endParaRPr lang="en-US" sz="1600" b="1" dirty="0">
                        <a:effectLst/>
                        <a:latin typeface="+mn-lt"/>
                        <a:ea typeface="Calibri"/>
                        <a:cs typeface="Times New Roman"/>
                      </a:endParaRPr>
                    </a:p>
                    <a:p>
                      <a:pPr marL="0" marR="0" algn="ctr">
                        <a:lnSpc>
                          <a:spcPct val="115000"/>
                        </a:lnSpc>
                        <a:spcBef>
                          <a:spcPts val="0"/>
                        </a:spcBef>
                        <a:spcAft>
                          <a:spcPts val="0"/>
                        </a:spcAft>
                      </a:pPr>
                      <a:r>
                        <a:rPr lang="en-US" sz="1600" b="1" dirty="0" smtClean="0">
                          <a:effectLst/>
                          <a:latin typeface="+mn-lt"/>
                        </a:rPr>
                        <a:t>(60.1%)</a:t>
                      </a:r>
                      <a:endParaRPr lang="en-US" sz="1600" b="1"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75381281"/>
              </p:ext>
            </p:extLst>
          </p:nvPr>
        </p:nvGraphicFramePr>
        <p:xfrm>
          <a:off x="3581400" y="2590800"/>
          <a:ext cx="2590800" cy="3686710"/>
        </p:xfrm>
        <a:graphic>
          <a:graphicData uri="http://schemas.openxmlformats.org/drawingml/2006/table">
            <a:tbl>
              <a:tblPr firstRow="1" bandRow="1">
                <a:tableStyleId>{5C22544A-7EE6-4342-B048-85BDC9FD1C3A}</a:tableStyleId>
              </a:tblPr>
              <a:tblGrid>
                <a:gridCol w="788202"/>
                <a:gridCol w="938998"/>
                <a:gridCol w="863600"/>
              </a:tblGrid>
              <a:tr h="795683">
                <a:tc gridSpan="3">
                  <a:txBody>
                    <a:bodyPr/>
                    <a:lstStyle/>
                    <a:p>
                      <a:pPr algn="ctr"/>
                      <a:r>
                        <a:rPr lang="en-US" sz="2000" baseline="0" dirty="0" smtClean="0">
                          <a:solidFill>
                            <a:schemeClr val="tx1"/>
                          </a:solidFill>
                        </a:rPr>
                        <a:t>From:</a:t>
                      </a:r>
                    </a:p>
                    <a:p>
                      <a:pPr algn="ctr"/>
                      <a:r>
                        <a:rPr lang="en-US" sz="2000" baseline="0" dirty="0" smtClean="0">
                          <a:solidFill>
                            <a:schemeClr val="tx1"/>
                          </a:solidFill>
                        </a:rPr>
                        <a:t>4-Yr Regional</a:t>
                      </a:r>
                      <a:endParaRPr lang="en-US" sz="200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hMerge="1">
                  <a:txBody>
                    <a:bodyPr/>
                    <a:lstStyle/>
                    <a:p>
                      <a:endParaRPr lang="en-US"/>
                    </a:p>
                  </a:txBody>
                  <a:tcPr/>
                </a:tc>
                <a:tc hMerge="1">
                  <a:txBody>
                    <a:bodyPr/>
                    <a:lstStyle/>
                    <a:p>
                      <a:endParaRPr lang="en-US"/>
                    </a:p>
                  </a:txBody>
                  <a:tcPr/>
                </a:tc>
              </a:tr>
              <a:tr h="575917">
                <a:tc gridSpan="3">
                  <a:txBody>
                    <a:bodyPr/>
                    <a:lstStyle/>
                    <a:p>
                      <a:pPr algn="ctr"/>
                      <a:r>
                        <a:rPr lang="en-US" sz="2000" b="1" baseline="0" dirty="0" smtClean="0">
                          <a:solidFill>
                            <a:schemeClr val="tx1"/>
                          </a:solidFill>
                        </a:rPr>
                        <a:t>Transfer-out: 8,608</a:t>
                      </a:r>
                      <a:endParaRPr lang="en-US" sz="2000" b="1"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baseline="0" dirty="0">
                        <a:solidFill>
                          <a:schemeClr val="tx1"/>
                        </a:solidFill>
                      </a:endParaRPr>
                    </a:p>
                  </a:txBody>
                  <a:tcPr/>
                </a:tc>
                <a:tc hMerge="1">
                  <a:txBody>
                    <a:bodyPr/>
                    <a:lstStyle/>
                    <a:p>
                      <a:endParaRPr lang="en-US" baseline="0" dirty="0">
                        <a:solidFill>
                          <a:schemeClr val="tx1"/>
                        </a:solidFill>
                      </a:endParaRPr>
                    </a:p>
                  </a:txBody>
                  <a:tcPr/>
                </a:tc>
              </a:tr>
              <a:tr h="449734">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Destinations: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731520">
                <a:tc>
                  <a:txBody>
                    <a:bodyPr/>
                    <a:lstStyle/>
                    <a:p>
                      <a:pPr algn="ctr"/>
                      <a:r>
                        <a:rPr lang="en-US" sz="1400" dirty="0" smtClean="0">
                          <a:latin typeface="+mn-lt"/>
                        </a:rPr>
                        <a:t>2-Yrs</a:t>
                      </a:r>
                      <a:endParaRPr lang="en-US" sz="14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latin typeface="+mn-lt"/>
                        </a:rPr>
                        <a:t>Other </a:t>
                      </a:r>
                    </a:p>
                    <a:p>
                      <a:pPr algn="ctr"/>
                      <a:r>
                        <a:rPr lang="en-US" sz="1400" dirty="0" smtClean="0">
                          <a:latin typeface="+mn-lt"/>
                        </a:rPr>
                        <a:t>4-Yr Reg.</a:t>
                      </a:r>
                      <a:endParaRPr lang="en-US" sz="14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latin typeface="+mn-lt"/>
                        </a:rPr>
                        <a:t>4-Yr</a:t>
                      </a:r>
                      <a:r>
                        <a:rPr lang="en-US" sz="1400" b="1" baseline="0" dirty="0" smtClean="0">
                          <a:latin typeface="+mn-lt"/>
                        </a:rPr>
                        <a:t> </a:t>
                      </a:r>
                      <a:r>
                        <a:rPr lang="en-US" sz="1400" b="1" dirty="0" smtClean="0">
                          <a:latin typeface="+mn-lt"/>
                        </a:rPr>
                        <a:t>Main</a:t>
                      </a:r>
                      <a:endParaRPr lang="en-US" sz="14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3856">
                <a:tc>
                  <a:txBody>
                    <a:bodyPr/>
                    <a:lstStyle/>
                    <a:p>
                      <a:pPr marL="0" marR="0" algn="ctr">
                        <a:lnSpc>
                          <a:spcPct val="115000"/>
                        </a:lnSpc>
                        <a:spcBef>
                          <a:spcPts val="0"/>
                        </a:spcBef>
                        <a:spcAft>
                          <a:spcPts val="0"/>
                        </a:spcAft>
                      </a:pPr>
                      <a:r>
                        <a:rPr lang="en-US" sz="1600" dirty="0">
                          <a:effectLst/>
                          <a:latin typeface="+mn-lt"/>
                        </a:rPr>
                        <a:t>2,248</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rPr>
                        <a:t>(26.1%)</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rPr>
                        <a:t>1,427</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ea typeface="Calibri"/>
                          <a:cs typeface="Times New Roman"/>
                        </a:rPr>
                        <a:t>(16.6%)</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latin typeface="+mn-lt"/>
                        </a:rPr>
                        <a:t>4,933</a:t>
                      </a:r>
                      <a:endParaRPr lang="en-US" sz="1600" b="1" dirty="0">
                        <a:effectLst/>
                        <a:latin typeface="+mn-lt"/>
                        <a:ea typeface="Calibri"/>
                        <a:cs typeface="Times New Roman"/>
                      </a:endParaRPr>
                    </a:p>
                    <a:p>
                      <a:pPr marL="0" marR="0" algn="ctr">
                        <a:lnSpc>
                          <a:spcPct val="115000"/>
                        </a:lnSpc>
                        <a:spcBef>
                          <a:spcPts val="0"/>
                        </a:spcBef>
                        <a:spcAft>
                          <a:spcPts val="0"/>
                        </a:spcAft>
                      </a:pPr>
                      <a:r>
                        <a:rPr lang="en-US" sz="1600" b="1" dirty="0" smtClean="0">
                          <a:effectLst/>
                          <a:latin typeface="+mn-lt"/>
                          <a:ea typeface="Calibri"/>
                          <a:cs typeface="Times New Roman"/>
                        </a:rPr>
                        <a:t>(57.3%)</a:t>
                      </a:r>
                      <a:endParaRPr lang="en-US" sz="1600" b="1"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13761908"/>
              </p:ext>
            </p:extLst>
          </p:nvPr>
        </p:nvGraphicFramePr>
        <p:xfrm>
          <a:off x="6248400" y="2590797"/>
          <a:ext cx="2590800" cy="3680822"/>
        </p:xfrm>
        <a:graphic>
          <a:graphicData uri="http://schemas.openxmlformats.org/drawingml/2006/table">
            <a:tbl>
              <a:tblPr firstRow="1" bandRow="1">
                <a:tableStyleId>{5C22544A-7EE6-4342-B048-85BDC9FD1C3A}</a:tableStyleId>
              </a:tblPr>
              <a:tblGrid>
                <a:gridCol w="914400"/>
                <a:gridCol w="838200"/>
                <a:gridCol w="838200"/>
              </a:tblGrid>
              <a:tr h="795528">
                <a:tc gridSpan="3">
                  <a:txBody>
                    <a:bodyPr/>
                    <a:lstStyle/>
                    <a:p>
                      <a:pPr algn="ctr"/>
                      <a:r>
                        <a:rPr lang="en-US" sz="2000" baseline="0" dirty="0" smtClean="0">
                          <a:solidFill>
                            <a:schemeClr val="tx1"/>
                          </a:solidFill>
                        </a:rPr>
                        <a:t>From:</a:t>
                      </a:r>
                    </a:p>
                    <a:p>
                      <a:pPr algn="ctr"/>
                      <a:r>
                        <a:rPr lang="en-US" sz="2000" baseline="0" dirty="0" smtClean="0">
                          <a:solidFill>
                            <a:schemeClr val="tx1"/>
                          </a:solidFill>
                        </a:rPr>
                        <a:t>4-Yr Main</a:t>
                      </a:r>
                      <a:endParaRPr lang="en-US" sz="200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hMerge="1">
                  <a:txBody>
                    <a:bodyPr/>
                    <a:lstStyle/>
                    <a:p>
                      <a:endParaRPr lang="en-US"/>
                    </a:p>
                  </a:txBody>
                  <a:tcPr/>
                </a:tc>
                <a:tc hMerge="1">
                  <a:txBody>
                    <a:bodyPr/>
                    <a:lstStyle/>
                    <a:p>
                      <a:endParaRPr lang="en-US"/>
                    </a:p>
                  </a:txBody>
                  <a:tcPr/>
                </a:tc>
              </a:tr>
              <a:tr h="576072">
                <a:tc gridSpan="3">
                  <a:txBody>
                    <a:bodyPr/>
                    <a:lstStyle/>
                    <a:p>
                      <a:pPr algn="ctr"/>
                      <a:r>
                        <a:rPr lang="en-US" sz="2000" b="1" baseline="0" dirty="0" smtClean="0">
                          <a:solidFill>
                            <a:schemeClr val="tx1"/>
                          </a:solidFill>
                        </a:rPr>
                        <a:t>Transfer-out: 13,910</a:t>
                      </a:r>
                      <a:endParaRPr lang="en-US" sz="2000" b="1"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baseline="0" dirty="0">
                        <a:solidFill>
                          <a:schemeClr val="tx1"/>
                        </a:solidFill>
                      </a:endParaRPr>
                    </a:p>
                  </a:txBody>
                  <a:tcPr/>
                </a:tc>
                <a:tc hMerge="1">
                  <a:txBody>
                    <a:bodyPr/>
                    <a:lstStyle/>
                    <a:p>
                      <a:endParaRPr lang="en-US" baseline="0" dirty="0">
                        <a:solidFill>
                          <a:schemeClr val="tx1"/>
                        </a:solidFill>
                      </a:endParaRPr>
                    </a:p>
                  </a:txBody>
                  <a:tcPr/>
                </a:tc>
              </a:tr>
              <a:tr h="443846">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t>Destinations: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566928">
                <a:tc>
                  <a:txBody>
                    <a:bodyPr/>
                    <a:lstStyle/>
                    <a:p>
                      <a:pPr algn="ctr"/>
                      <a:r>
                        <a:rPr lang="en-US" sz="1400" dirty="0" smtClean="0"/>
                        <a:t>2-Yrs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4-Yr Reg.</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Other </a:t>
                      </a:r>
                    </a:p>
                    <a:p>
                      <a:pPr algn="ctr"/>
                      <a:r>
                        <a:rPr lang="en-US" sz="1400" dirty="0" smtClean="0"/>
                        <a:t>4-Yr</a:t>
                      </a:r>
                      <a:r>
                        <a:rPr lang="en-US" sz="1400" baseline="0" dirty="0" smtClean="0"/>
                        <a:t> </a:t>
                      </a:r>
                      <a:r>
                        <a:rPr lang="en-US" sz="1400" dirty="0" smtClean="0"/>
                        <a:t>Main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3856">
                <a:tc>
                  <a:txBody>
                    <a:bodyPr/>
                    <a:lstStyle/>
                    <a:p>
                      <a:pPr marL="0" marR="0" algn="ctr">
                        <a:lnSpc>
                          <a:spcPct val="115000"/>
                        </a:lnSpc>
                        <a:spcBef>
                          <a:spcPts val="0"/>
                        </a:spcBef>
                        <a:spcAft>
                          <a:spcPts val="0"/>
                        </a:spcAft>
                      </a:pPr>
                      <a:r>
                        <a:rPr lang="en-US" sz="1600" b="1" dirty="0">
                          <a:effectLst/>
                          <a:latin typeface="+mn-lt"/>
                        </a:rPr>
                        <a:t>8,163</a:t>
                      </a:r>
                      <a:endParaRPr lang="en-US" sz="1600" b="1" dirty="0">
                        <a:effectLst/>
                        <a:latin typeface="+mn-lt"/>
                        <a:ea typeface="Calibri"/>
                        <a:cs typeface="Times New Roman"/>
                      </a:endParaRPr>
                    </a:p>
                    <a:p>
                      <a:pPr marL="0" marR="0" algn="ctr">
                        <a:lnSpc>
                          <a:spcPct val="115000"/>
                        </a:lnSpc>
                        <a:spcBef>
                          <a:spcPts val="0"/>
                        </a:spcBef>
                        <a:spcAft>
                          <a:spcPts val="0"/>
                        </a:spcAft>
                      </a:pPr>
                      <a:r>
                        <a:rPr lang="en-US" sz="1600" b="1" dirty="0" smtClean="0">
                          <a:effectLst/>
                          <a:latin typeface="+mn-lt"/>
                        </a:rPr>
                        <a:t>(58.7%)</a:t>
                      </a:r>
                      <a:endParaRPr lang="en-US" sz="1600" b="1"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rPr>
                        <a:t>2,389</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rPr>
                        <a:t>(17.2%)</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mn-lt"/>
                        </a:rPr>
                        <a:t>3,358</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dirty="0" smtClean="0">
                          <a:effectLst/>
                          <a:latin typeface="+mn-lt"/>
                          <a:ea typeface="Calibri"/>
                          <a:cs typeface="Times New Roman"/>
                        </a:rPr>
                        <a:t>(24.1%)</a:t>
                      </a:r>
                      <a:endParaRPr lang="en-US" sz="1600" dirty="0">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182085"/>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dirty="0" smtClean="0"/>
              <a:t>The graduation question</a:t>
            </a:r>
          </a:p>
        </p:txBody>
      </p:sp>
      <p:sp>
        <p:nvSpPr>
          <p:cNvPr id="3" name="Content Placeholder 2"/>
          <p:cNvSpPr>
            <a:spLocks noGrp="1"/>
          </p:cNvSpPr>
          <p:nvPr>
            <p:ph idx="1"/>
          </p:nvPr>
        </p:nvSpPr>
        <p:spPr/>
        <p:txBody>
          <a:bodyPr>
            <a:normAutofit fontScale="77500" lnSpcReduction="20000"/>
          </a:bodyPr>
          <a:lstStyle/>
          <a:p>
            <a:r>
              <a:rPr lang="en-US" dirty="0"/>
              <a:t>How many transfer students complete graduation? What are their rates of graduation?</a:t>
            </a:r>
          </a:p>
          <a:p>
            <a:r>
              <a:rPr lang="en-US" dirty="0"/>
              <a:t>Two ways of answering the questions:</a:t>
            </a:r>
          </a:p>
          <a:p>
            <a:pPr lvl="1">
              <a:buClr>
                <a:srgbClr val="0BD0D9"/>
              </a:buClr>
            </a:pPr>
            <a:r>
              <a:rPr lang="en-US" dirty="0" smtClean="0"/>
              <a:t>Tracking </a:t>
            </a:r>
            <a:r>
              <a:rPr lang="en-US" dirty="0"/>
              <a:t>graduation outcomes of transfer students from a given year, </a:t>
            </a:r>
            <a:r>
              <a:rPr lang="en-US" dirty="0" smtClean="0"/>
              <a:t>or</a:t>
            </a:r>
          </a:p>
          <a:p>
            <a:pPr lvl="1">
              <a:buClr>
                <a:srgbClr val="0BD0D9"/>
              </a:buClr>
            </a:pPr>
            <a:r>
              <a:rPr lang="en-US" dirty="0" smtClean="0"/>
              <a:t>Tracking </a:t>
            </a:r>
            <a:r>
              <a:rPr lang="en-US" dirty="0"/>
              <a:t>graduation outcomes of transfer students from a specific cohort</a:t>
            </a:r>
          </a:p>
          <a:p>
            <a:r>
              <a:rPr lang="en-US" dirty="0" smtClean="0"/>
              <a:t>Cohort </a:t>
            </a:r>
            <a:r>
              <a:rPr lang="en-US" dirty="0"/>
              <a:t>specific analyses are more common. Recent example: Jenkins and Fink (2016</a:t>
            </a:r>
            <a:r>
              <a:rPr lang="en-US" dirty="0" smtClean="0"/>
              <a:t>).</a:t>
            </a:r>
          </a:p>
          <a:p>
            <a:pPr lvl="1">
              <a:buClr>
                <a:srgbClr val="0BD0D9"/>
              </a:buClr>
            </a:pPr>
            <a:r>
              <a:rPr lang="en-US" dirty="0" smtClean="0"/>
              <a:t>Sample </a:t>
            </a:r>
            <a:r>
              <a:rPr lang="en-US" dirty="0"/>
              <a:t>of first-time, fulltime, freshman 2-year college students from 2008. Defines them as transfers if they ever attend a 4-year institution. Tracks for six years.</a:t>
            </a:r>
          </a:p>
          <a:p>
            <a:endParaRPr lang="en-US" dirty="0" smtClean="0"/>
          </a:p>
          <a:p>
            <a:r>
              <a:rPr lang="en-US" dirty="0" smtClean="0"/>
              <a:t>We </a:t>
            </a:r>
            <a:r>
              <a:rPr lang="en-US" dirty="0"/>
              <a:t>select a sample of first-time, fulltime, freshman 2-year college students who transferred to 4-year main campuses in 2009.</a:t>
            </a:r>
          </a:p>
          <a:p>
            <a:pPr lvl="1">
              <a:buClr>
                <a:srgbClr val="0BD0D9"/>
              </a:buClr>
            </a:pPr>
            <a:r>
              <a:rPr lang="en-US" dirty="0"/>
              <a:t>Our sample include students who started in 2006, 2007, and 2008. Track for six years</a:t>
            </a:r>
            <a:r>
              <a:rPr lang="en-US" dirty="0" smtClean="0"/>
              <a:t>.</a:t>
            </a:r>
            <a:endParaRPr lang="en-US" dirty="0"/>
          </a:p>
        </p:txBody>
      </p:sp>
    </p:spTree>
    <p:extLst>
      <p:ext uri="{BB962C8B-B14F-4D97-AF65-F5344CB8AC3E}">
        <p14:creationId xmlns:p14="http://schemas.microsoft.com/office/powerpoint/2010/main" val="846409977"/>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dirty="0" smtClean="0"/>
              <a:t>Data for the graduation question</a:t>
            </a:r>
            <a:endParaRPr lang="en-US" dirty="0">
              <a:solidFill>
                <a:srgbClr val="04617B"/>
              </a:solidFill>
            </a:endParaRPr>
          </a:p>
        </p:txBody>
      </p:sp>
      <p:sp>
        <p:nvSpPr>
          <p:cNvPr id="5" name="Content Placeholder 2"/>
          <p:cNvSpPr txBox="1">
            <a:spLocks/>
          </p:cNvSpPr>
          <p:nvPr/>
        </p:nvSpPr>
        <p:spPr>
          <a:xfrm>
            <a:off x="457200" y="1825626"/>
            <a:ext cx="8229600" cy="475488"/>
          </a:xfrm>
          <a:prstGeom prst="rect">
            <a:avLst/>
          </a:prstGeom>
          <a:ln>
            <a:noFill/>
          </a:ln>
        </p:spPr>
        <p:txBody>
          <a:bodyPr vert="horz">
            <a:normAutofit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r>
              <a:rPr lang="en-US" smtClean="0"/>
              <a:t>Transfer Number in 2009: 36,295</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596388280"/>
              </p:ext>
            </p:extLst>
          </p:nvPr>
        </p:nvGraphicFramePr>
        <p:xfrm>
          <a:off x="457200" y="2693748"/>
          <a:ext cx="2895600" cy="3082060"/>
        </p:xfrm>
        <a:graphic>
          <a:graphicData uri="http://schemas.openxmlformats.org/drawingml/2006/table">
            <a:tbl>
              <a:tblPr firstRow="1" bandRow="1">
                <a:tableStyleId>{5C22544A-7EE6-4342-B048-85BDC9FD1C3A}</a:tableStyleId>
              </a:tblPr>
              <a:tblGrid>
                <a:gridCol w="965200"/>
                <a:gridCol w="965200"/>
                <a:gridCol w="965200"/>
              </a:tblGrid>
              <a:tr h="526675">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aseline="0" dirty="0" smtClean="0">
                          <a:solidFill>
                            <a:schemeClr val="bg1"/>
                          </a:solidFill>
                        </a:rPr>
                        <a:t>From: 2-Yr Institution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4617B"/>
                    </a:solidFill>
                  </a:tcPr>
                </a:tc>
                <a:tc hMerge="1">
                  <a:txBody>
                    <a:bodyPr/>
                    <a:lstStyle/>
                    <a:p>
                      <a:pPr algn="ctr"/>
                      <a:endParaRPr lang="en-US" sz="2000" dirty="0"/>
                    </a:p>
                  </a:txBody>
                  <a:tcPr anchor="ctr"/>
                </a:tc>
                <a:tc hMerge="1">
                  <a:txBody>
                    <a:bodyPr/>
                    <a:lstStyle/>
                    <a:p>
                      <a:pPr algn="ctr"/>
                      <a:endParaRPr lang="en-US" sz="2000" dirty="0"/>
                    </a:p>
                  </a:txBody>
                  <a:tcPr anchor="ctr"/>
                </a:tc>
              </a:tr>
              <a:tr h="526675">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baseline="0" dirty="0" smtClean="0">
                          <a:solidFill>
                            <a:schemeClr val="tx1"/>
                          </a:solidFill>
                        </a:rPr>
                        <a:t>Transfer-out: 13,777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000" dirty="0"/>
                    </a:p>
                  </a:txBody>
                  <a:tcPr anchor="ctr"/>
                </a:tc>
                <a:tc hMerge="1">
                  <a:txBody>
                    <a:bodyPr/>
                    <a:lstStyle/>
                    <a:p>
                      <a:pPr algn="ctr"/>
                      <a:endParaRPr lang="en-US" sz="2000" dirty="0"/>
                    </a:p>
                  </a:txBody>
                  <a:tcPr anchor="ctr"/>
                </a:tc>
              </a:tr>
              <a:tr h="36576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t>Destinations: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2000" dirty="0"/>
                    </a:p>
                  </a:txBody>
                  <a:tcPr anchor="ctr"/>
                </a:tc>
                <a:tc hMerge="1">
                  <a:txBody>
                    <a:bodyPr/>
                    <a:lstStyle/>
                    <a:p>
                      <a:pPr algn="ctr"/>
                      <a:endParaRPr lang="en-US" sz="2000" dirty="0"/>
                    </a:p>
                  </a:txBody>
                  <a:tcPr anchor="ctr"/>
                </a:tc>
              </a:tr>
              <a:tr h="526675">
                <a:tc>
                  <a:txBody>
                    <a:bodyPr/>
                    <a:lstStyle/>
                    <a:p>
                      <a:pPr algn="ctr"/>
                      <a:r>
                        <a:rPr lang="en-US" sz="1600" dirty="0" smtClean="0"/>
                        <a:t>Other</a:t>
                      </a:r>
                    </a:p>
                    <a:p>
                      <a:pPr algn="ctr"/>
                      <a:r>
                        <a:rPr lang="en-US" sz="1600" dirty="0" smtClean="0"/>
                        <a:t>2-Yrs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4-Yr Regional</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dirty="0" smtClean="0"/>
                        <a:t>4-Yr Main</a:t>
                      </a:r>
                      <a:endParaRPr 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r>
              <a:tr h="1053350">
                <a:tc>
                  <a:txBody>
                    <a:bodyPr/>
                    <a:lstStyle/>
                    <a:p>
                      <a:pPr marL="0" marR="0" algn="ctr">
                        <a:lnSpc>
                          <a:spcPct val="115000"/>
                        </a:lnSpc>
                        <a:spcBef>
                          <a:spcPts val="0"/>
                        </a:spcBef>
                        <a:spcAft>
                          <a:spcPts val="0"/>
                        </a:spcAft>
                      </a:pPr>
                      <a:r>
                        <a:rPr lang="en-US" sz="2000" dirty="0" smtClean="0">
                          <a:effectLst/>
                        </a:rPr>
                        <a:t>4,003</a:t>
                      </a:r>
                      <a:endParaRPr lang="en-US" sz="20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effectLst/>
                        </a:rPr>
                        <a:t>1,490</a:t>
                      </a:r>
                      <a:endParaRPr lang="en-US" sz="20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effectLst/>
                        </a:rPr>
                        <a:t>8,284</a:t>
                      </a:r>
                      <a:endParaRPr lang="en-US" sz="2000" b="1"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09049187"/>
              </p:ext>
            </p:extLst>
          </p:nvPr>
        </p:nvGraphicFramePr>
        <p:xfrm>
          <a:off x="3657601" y="4681728"/>
          <a:ext cx="2514599" cy="1100046"/>
        </p:xfrm>
        <a:graphic>
          <a:graphicData uri="http://schemas.openxmlformats.org/drawingml/2006/table">
            <a:tbl>
              <a:tblPr firstRow="1" bandRow="1">
                <a:tableStyleId>{5C22544A-7EE6-4342-B048-85BDC9FD1C3A}</a:tableStyleId>
              </a:tblPr>
              <a:tblGrid>
                <a:gridCol w="2514599"/>
              </a:tblGrid>
              <a:tr h="513790">
                <a:tc>
                  <a:txBody>
                    <a:bodyPr/>
                    <a:lstStyle/>
                    <a:p>
                      <a:pPr algn="ctr"/>
                      <a:r>
                        <a:rPr lang="en-US" sz="1600" dirty="0" smtClean="0">
                          <a:solidFill>
                            <a:schemeClr val="bg1"/>
                          </a:solidFill>
                        </a:rPr>
                        <a:t>Year</a:t>
                      </a:r>
                      <a:r>
                        <a:rPr lang="en-US" sz="1600" baseline="0" dirty="0" smtClean="0">
                          <a:solidFill>
                            <a:schemeClr val="bg1"/>
                          </a:solidFill>
                        </a:rPr>
                        <a:t> of entry: </a:t>
                      </a:r>
                    </a:p>
                    <a:p>
                      <a:pPr algn="ctr"/>
                      <a:r>
                        <a:rPr lang="en-US" sz="1600" baseline="0" dirty="0" smtClean="0">
                          <a:solidFill>
                            <a:schemeClr val="bg1"/>
                          </a:solidFill>
                        </a:rPr>
                        <a:t>2006, 2007, 2008</a:t>
                      </a:r>
                      <a:endParaRPr lang="en-US" sz="1600" dirty="0">
                        <a:solidFill>
                          <a:schemeClr val="bg1"/>
                        </a:solidFill>
                      </a:endParaRPr>
                    </a:p>
                  </a:txBody>
                  <a:tcPr anchor="ctr">
                    <a:solidFill>
                      <a:srgbClr val="04617B"/>
                    </a:solidFill>
                  </a:tcPr>
                </a:tc>
              </a:tr>
              <a:tr h="520926">
                <a:tc>
                  <a:txBody>
                    <a:bodyPr/>
                    <a:lstStyle/>
                    <a:p>
                      <a:pPr algn="ctr"/>
                      <a:r>
                        <a:rPr lang="en-US" sz="2000" b="1" dirty="0" smtClean="0"/>
                        <a:t>Number:</a:t>
                      </a:r>
                      <a:r>
                        <a:rPr lang="en-US" sz="2000" b="1" baseline="0" dirty="0" smtClean="0"/>
                        <a:t> 3,876</a:t>
                      </a:r>
                      <a:endParaRPr lang="en-US" sz="2000" b="1" dirty="0"/>
                    </a:p>
                  </a:txBody>
                  <a:tcPr anchor="ctr">
                    <a:solidFill>
                      <a:srgbClr val="0BD0D9"/>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3616183"/>
              </p:ext>
            </p:extLst>
          </p:nvPr>
        </p:nvGraphicFramePr>
        <p:xfrm>
          <a:off x="6400800" y="4681728"/>
          <a:ext cx="2133600" cy="1097280"/>
        </p:xfrm>
        <a:graphic>
          <a:graphicData uri="http://schemas.openxmlformats.org/drawingml/2006/table">
            <a:tbl>
              <a:tblPr firstRow="1" bandRow="1">
                <a:tableStyleId>{5C22544A-7EE6-4342-B048-85BDC9FD1C3A}</a:tableStyleId>
              </a:tblPr>
              <a:tblGrid>
                <a:gridCol w="2133600"/>
              </a:tblGrid>
              <a:tr h="614780">
                <a:tc>
                  <a:txBody>
                    <a:bodyPr/>
                    <a:lstStyle/>
                    <a:p>
                      <a:pPr algn="ctr"/>
                      <a:r>
                        <a:rPr lang="en-US" sz="1600" baseline="0" dirty="0" smtClean="0">
                          <a:solidFill>
                            <a:schemeClr val="bg1"/>
                          </a:solidFill>
                        </a:rPr>
                        <a:t>Full-time student at entry</a:t>
                      </a:r>
                      <a:endParaRPr lang="en-US" sz="1600" baseline="0" dirty="0">
                        <a:solidFill>
                          <a:schemeClr val="bg1"/>
                        </a:solidFill>
                      </a:endParaRPr>
                    </a:p>
                  </a:txBody>
                  <a:tcPr anchor="ctr">
                    <a:solidFill>
                      <a:srgbClr val="04617B"/>
                    </a:solidFill>
                  </a:tcPr>
                </a:tc>
              </a:tr>
              <a:tr h="482500">
                <a:tc>
                  <a:txBody>
                    <a:bodyPr/>
                    <a:lstStyle/>
                    <a:p>
                      <a:pPr algn="ctr"/>
                      <a:r>
                        <a:rPr lang="en-US" sz="2000" b="1" dirty="0" smtClean="0"/>
                        <a:t>Number:</a:t>
                      </a:r>
                      <a:r>
                        <a:rPr lang="en-US" sz="2000" b="1" baseline="0" dirty="0" smtClean="0"/>
                        <a:t> 2,701</a:t>
                      </a:r>
                      <a:endParaRPr lang="en-US" sz="2000" b="1" dirty="0"/>
                    </a:p>
                  </a:txBody>
                  <a:tcPr anchor="ctr">
                    <a:solidFill>
                      <a:srgbClr val="0BD0D9"/>
                    </a:solidFill>
                  </a:tcPr>
                </a:tc>
              </a:tr>
            </a:tbl>
          </a:graphicData>
        </a:graphic>
      </p:graphicFrame>
      <p:cxnSp>
        <p:nvCxnSpPr>
          <p:cNvPr id="9" name="Straight Arrow Connector 8"/>
          <p:cNvCxnSpPr/>
          <p:nvPr/>
        </p:nvCxnSpPr>
        <p:spPr>
          <a:xfrm>
            <a:off x="3009900" y="5562600"/>
            <a:ext cx="9906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867400" y="5573279"/>
            <a:ext cx="7310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911250"/>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dirty="0" smtClean="0"/>
              <a:t>Sample for the graduation question</a:t>
            </a:r>
            <a:endParaRPr lang="en-US"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440530527"/>
              </p:ext>
            </p:extLst>
          </p:nvPr>
        </p:nvGraphicFramePr>
        <p:xfrm>
          <a:off x="457200" y="1938528"/>
          <a:ext cx="8229601" cy="1416181"/>
        </p:xfrm>
        <a:graphic>
          <a:graphicData uri="http://schemas.openxmlformats.org/drawingml/2006/table">
            <a:tbl>
              <a:tblPr firstRow="1" bandRow="1">
                <a:tableStyleId>{5C22544A-7EE6-4342-B048-85BDC9FD1C3A}</a:tableStyleId>
              </a:tblPr>
              <a:tblGrid>
                <a:gridCol w="2985886"/>
                <a:gridCol w="1262544"/>
                <a:gridCol w="1327057"/>
                <a:gridCol w="1327057"/>
                <a:gridCol w="1327057"/>
              </a:tblGrid>
              <a:tr h="388762">
                <a:tc rowSpan="2">
                  <a:txBody>
                    <a:bodyPr/>
                    <a:lstStyle/>
                    <a:p>
                      <a:pPr algn="l"/>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4617B"/>
                    </a:solidFill>
                  </a:tcPr>
                </a:tc>
                <a:tc rowSpan="2">
                  <a:txBody>
                    <a:bodyPr/>
                    <a:lstStyle/>
                    <a:p>
                      <a:pPr algn="ctr"/>
                      <a:r>
                        <a:rPr lang="en-US" dirty="0" smtClean="0"/>
                        <a:t>All students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4617B"/>
                    </a:solidFill>
                  </a:tcPr>
                </a:tc>
                <a:tc gridSpan="3">
                  <a:txBody>
                    <a:bodyPr/>
                    <a:lstStyle/>
                    <a:p>
                      <a:pPr algn="ctr"/>
                      <a:r>
                        <a:rPr lang="en-US" dirty="0" smtClean="0"/>
                        <a:t>Year of</a:t>
                      </a:r>
                      <a:r>
                        <a:rPr lang="en-US" baseline="0" dirty="0" smtClean="0"/>
                        <a:t> first entry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4617B"/>
                    </a:solidFil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30A0"/>
                    </a:solidFil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28575" cap="flat" cmpd="sng" algn="ctr">
                      <a:solidFill>
                        <a:srgbClr val="7030A0"/>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30A0"/>
                    </a:solidFill>
                  </a:tcPr>
                </a:tc>
              </a:tr>
              <a:tr h="444276">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30A0"/>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30A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FY2005-06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FY2006-07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FY2007-08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r>
              <a:tr h="583143">
                <a:tc>
                  <a:txBody>
                    <a:bodyPr/>
                    <a:lstStyle/>
                    <a:p>
                      <a:pPr algn="l"/>
                      <a:r>
                        <a:rPr lang="en-US" sz="2200" dirty="0" smtClean="0"/>
                        <a:t>Number of students</a:t>
                      </a:r>
                      <a:endParaRPr lang="en-US" sz="2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b="1" dirty="0" smtClean="0"/>
                        <a:t>2,701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dirty="0" smtClean="0"/>
                        <a:t>794</a:t>
                      </a:r>
                      <a:endParaRPr lang="en-US" sz="2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dirty="0" smtClean="0"/>
                        <a:t>1,047</a:t>
                      </a:r>
                      <a:endParaRPr lang="en-US" sz="2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dirty="0" smtClean="0"/>
                        <a:t>860</a:t>
                      </a:r>
                      <a:endParaRPr lang="en-US" sz="2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457200" y="3502617"/>
            <a:ext cx="8229600" cy="2870285"/>
          </a:xfrm>
          <a:prstGeom prst="rect">
            <a:avLst/>
          </a:prstGeom>
          <a:noFill/>
          <a:ln>
            <a:noFill/>
          </a:ln>
        </p:spPr>
        <p:txBody>
          <a:bodyPr wrap="square" rtlCol="0">
            <a:noAutofit/>
          </a:bodyPr>
          <a:lstStyle/>
          <a:p>
            <a:pPr marL="285750" indent="-285750">
              <a:buClr>
                <a:srgbClr val="0BD0D9"/>
              </a:buClr>
              <a:buSzPct val="150000"/>
              <a:buFont typeface="Arial" panose="020B0604020202020204" pitchFamily="34" charset="0"/>
              <a:buChar char="•"/>
            </a:pPr>
            <a:r>
              <a:rPr lang="en-US" sz="1600" dirty="0" smtClean="0"/>
              <a:t>Our sample comprises 2,701 students who transferred from Ohio public 2-year institutions to public 4-year institutions in FY2008-09.</a:t>
            </a:r>
          </a:p>
          <a:p>
            <a:pPr marL="285750" indent="-285750">
              <a:buClr>
                <a:srgbClr val="0BD0D9"/>
              </a:buClr>
              <a:buSzPct val="150000"/>
              <a:buFont typeface="Arial" panose="020B0604020202020204" pitchFamily="34" charset="0"/>
              <a:buChar char="•"/>
            </a:pPr>
            <a:endParaRPr lang="en-US" sz="1600" dirty="0" smtClean="0"/>
          </a:p>
          <a:p>
            <a:pPr marL="285750" indent="-285750">
              <a:buClr>
                <a:srgbClr val="0BD0D9"/>
              </a:buClr>
              <a:buSzPct val="150000"/>
              <a:buFont typeface="Arial" panose="020B0604020202020204" pitchFamily="34" charset="0"/>
              <a:buChar char="•"/>
            </a:pPr>
            <a:r>
              <a:rPr lang="en-US" sz="1600" dirty="0" smtClean="0"/>
              <a:t>They had started as first-time, full-time students in the 2-year institution in </a:t>
            </a:r>
            <a:r>
              <a:rPr lang="en-US" sz="1600" dirty="0"/>
              <a:t>FY2005-06, </a:t>
            </a:r>
            <a:r>
              <a:rPr lang="en-US" sz="1600" dirty="0" smtClean="0"/>
              <a:t>FY2006-07, and FY2007-08.</a:t>
            </a:r>
          </a:p>
          <a:p>
            <a:pPr marL="800100" lvl="1" indent="-342900">
              <a:buClr>
                <a:srgbClr val="0BD0D9"/>
              </a:buClr>
              <a:buSzPct val="150000"/>
              <a:buFont typeface="Wingdings" panose="05000000000000000000" pitchFamily="2" charset="2"/>
              <a:buChar char="§"/>
            </a:pPr>
            <a:r>
              <a:rPr lang="en-US" sz="1600" dirty="0" smtClean="0"/>
              <a:t>First-time college students with accumulated college credit (earned as dual-enrollment high-school students) are included in the sample.</a:t>
            </a:r>
          </a:p>
        </p:txBody>
      </p:sp>
    </p:spTree>
    <p:extLst>
      <p:ext uri="{BB962C8B-B14F-4D97-AF65-F5344CB8AC3E}">
        <p14:creationId xmlns:p14="http://schemas.microsoft.com/office/powerpoint/2010/main" val="295391125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4700" dirty="0" smtClean="0"/>
              <a:t>Regional nature of transfers in sample</a:t>
            </a:r>
            <a:endParaRPr lang="en-US" sz="47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961755702"/>
              </p:ext>
            </p:extLst>
          </p:nvPr>
        </p:nvGraphicFramePr>
        <p:xfrm>
          <a:off x="457200" y="1938528"/>
          <a:ext cx="8229599" cy="4389121"/>
        </p:xfrm>
        <a:graphic>
          <a:graphicData uri="http://schemas.openxmlformats.org/drawingml/2006/table">
            <a:tbl>
              <a:tblPr firstRow="1" bandRow="1">
                <a:tableStyleId>{5C22544A-7EE6-4342-B048-85BDC9FD1C3A}</a:tableStyleId>
              </a:tblPr>
              <a:tblGrid>
                <a:gridCol w="1219200"/>
                <a:gridCol w="1066800"/>
                <a:gridCol w="1066800"/>
                <a:gridCol w="1219200"/>
                <a:gridCol w="1219200"/>
                <a:gridCol w="1143000"/>
                <a:gridCol w="1295399"/>
              </a:tblGrid>
              <a:tr h="939356">
                <a:tc>
                  <a:txBody>
                    <a:bodyPr/>
                    <a:lstStyle/>
                    <a:p>
                      <a:endParaRPr lang="en-US" sz="1600" dirty="0" smtClean="0"/>
                    </a:p>
                    <a:p>
                      <a:endParaRPr lang="en-US" sz="1600" dirty="0" smtClean="0"/>
                    </a:p>
                    <a:p>
                      <a:r>
                        <a:rPr lang="en-US" sz="1600" dirty="0" smtClean="0"/>
                        <a:t>From</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All regions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Central</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Northeast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Northwest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Southeast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600" dirty="0" smtClean="0"/>
                        <a:t>Southwest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r>
              <a:tr h="689953">
                <a:tc>
                  <a:txBody>
                    <a:bodyPr/>
                    <a:lstStyle/>
                    <a:p>
                      <a:pPr algn="l"/>
                      <a:r>
                        <a:rPr lang="en-US" sz="1600" b="1" baseline="0" dirty="0" smtClean="0">
                          <a:solidFill>
                            <a:schemeClr val="bg1"/>
                          </a:solidFill>
                        </a:rPr>
                        <a:t>Central</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a:solidFill>
                            <a:srgbClr val="000000"/>
                          </a:solidFill>
                          <a:effectLst/>
                          <a:latin typeface="+mn-lt"/>
                        </a:rPr>
                        <a:t>666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000000"/>
                          </a:solidFill>
                          <a:effectLst/>
                          <a:latin typeface="+mn-lt"/>
                        </a:rPr>
                        <a:t>76.7%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algn="ctr" fontAlgn="b"/>
                      <a:r>
                        <a:rPr lang="en-US" sz="1800" b="0" i="0" u="none" strike="noStrike" dirty="0">
                          <a:solidFill>
                            <a:srgbClr val="000000"/>
                          </a:solidFill>
                          <a:effectLst/>
                          <a:latin typeface="+mn-lt"/>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Northeast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1,020</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000000"/>
                          </a:solidFill>
                          <a:effectLst/>
                          <a:latin typeface="+mn-lt"/>
                        </a:rPr>
                        <a:t>76.2%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algn="ctr" fontAlgn="b"/>
                      <a:r>
                        <a:rPr lang="en-US" sz="1800" b="0" i="0" u="none" strike="noStrike" dirty="0">
                          <a:solidFill>
                            <a:srgbClr val="000000"/>
                          </a:solidFill>
                          <a:effectLst/>
                          <a:latin typeface="+mn-lt"/>
                        </a:rPr>
                        <a:t>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a:solidFill>
                            <a:srgbClr val="000000"/>
                          </a:solidFill>
                          <a:effectLst/>
                          <a:latin typeface="+mn-lt"/>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Northwest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a:solidFill>
                            <a:srgbClr val="000000"/>
                          </a:solidFill>
                          <a:effectLst/>
                          <a:latin typeface="+mn-lt"/>
                        </a:rPr>
                        <a:t>318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000000"/>
                          </a:solidFill>
                          <a:effectLst/>
                          <a:latin typeface="+mn-lt"/>
                        </a:rPr>
                        <a:t>82.7%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algn="ctr" fontAlgn="b"/>
                      <a:r>
                        <a:rPr lang="en-US" sz="1800" b="0" i="0" u="none" strike="noStrike" dirty="0">
                          <a:solidFill>
                            <a:srgbClr val="000000"/>
                          </a:solidFill>
                          <a:effectLst/>
                          <a:latin typeface="+mn-lt"/>
                        </a:rPr>
                        <a:t>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Southeast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a:solidFill>
                            <a:srgbClr val="000000"/>
                          </a:solidFill>
                          <a:effectLst/>
                          <a:latin typeface="+mn-lt"/>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a:solidFill>
                            <a:srgbClr val="000000"/>
                          </a:solidFill>
                          <a:effectLst/>
                          <a:latin typeface="+mn-lt"/>
                        </a:rPr>
                        <a:t>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12.3%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a:solidFill>
                            <a:srgbClr val="000000"/>
                          </a:solidFill>
                          <a:effectLst/>
                          <a:latin typeface="+mn-lt"/>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000000"/>
                          </a:solidFill>
                          <a:effectLst/>
                          <a:latin typeface="+mn-lt"/>
                        </a:rPr>
                        <a:t>59.1%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c>
                  <a:txBody>
                    <a:bodyPr/>
                    <a:lstStyle/>
                    <a:p>
                      <a:pPr algn="ctr" fontAlgn="b"/>
                      <a:r>
                        <a:rPr lang="en-US" sz="1800" b="0" i="0" u="none" strike="noStrike" dirty="0">
                          <a:solidFill>
                            <a:srgbClr val="000000"/>
                          </a:solidFill>
                          <a:effectLst/>
                          <a:latin typeface="+mn-lt"/>
                        </a:rPr>
                        <a:t>15.6%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Southwest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a:solidFill>
                            <a:srgbClr val="000000"/>
                          </a:solidFill>
                          <a:effectLst/>
                          <a:latin typeface="+mn-lt"/>
                        </a:rPr>
                        <a:t>543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11.8%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effectLst/>
                          <a:latin typeface="+mn-lt"/>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000000"/>
                          </a:solidFill>
                          <a:effectLst/>
                          <a:latin typeface="+mn-lt"/>
                        </a:rPr>
                        <a:t>75.0%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D0D9"/>
                    </a:solidFill>
                  </a:tcPr>
                </a:tc>
              </a:tr>
            </a:tbl>
          </a:graphicData>
        </a:graphic>
      </p:graphicFrame>
      <p:cxnSp>
        <p:nvCxnSpPr>
          <p:cNvPr id="7" name="Straight Arrow Connector 6"/>
          <p:cNvCxnSpPr/>
          <p:nvPr/>
        </p:nvCxnSpPr>
        <p:spPr>
          <a:xfrm>
            <a:off x="762000" y="2286000"/>
            <a:ext cx="1219200"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911250"/>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4000" dirty="0" smtClean="0"/>
              <a:t>Larger 2-yr institutions dominate transfers</a:t>
            </a:r>
            <a:endParaRPr lang="en-US" sz="4000" dirty="0">
              <a:solidFill>
                <a:srgbClr val="FF0000"/>
              </a:solidFill>
            </a:endParaRPr>
          </a:p>
        </p:txBody>
      </p:sp>
      <p:sp>
        <p:nvSpPr>
          <p:cNvPr id="6" name="Content Placeholder 5"/>
          <p:cNvSpPr>
            <a:spLocks noGrp="1"/>
          </p:cNvSpPr>
          <p:nvPr>
            <p:ph idx="1"/>
          </p:nvPr>
        </p:nvSpPr>
        <p:spPr>
          <a:xfrm>
            <a:off x="454351" y="1938528"/>
            <a:ext cx="8229600" cy="4389120"/>
          </a:xfrm>
          <a:ln>
            <a:noFill/>
          </a:ln>
        </p:spPr>
        <p:txBody>
          <a:bodyPr>
            <a:normAutofit/>
          </a:bodyPr>
          <a:lstStyle/>
          <a:p>
            <a:pPr marL="285750" indent="-285750">
              <a:buClr>
                <a:srgbClr val="04617B"/>
              </a:buClr>
              <a:buFont typeface="Wingdings" panose="05000000000000000000" pitchFamily="2" charset="2"/>
              <a:buChar char="q"/>
            </a:pPr>
            <a:r>
              <a:rPr lang="en-US" sz="1600" dirty="0" smtClean="0"/>
              <a:t>Of the 2,701 students in the sample, eight </a:t>
            </a:r>
            <a:r>
              <a:rPr lang="en-US" sz="1600" dirty="0"/>
              <a:t>large 2-year institutions account for </a:t>
            </a:r>
            <a:r>
              <a:rPr lang="en-US" sz="1600" dirty="0" smtClean="0"/>
              <a:t>2,303 </a:t>
            </a:r>
            <a:r>
              <a:rPr lang="en-US" sz="1600" dirty="0"/>
              <a:t>students – </a:t>
            </a:r>
            <a:r>
              <a:rPr lang="en-US" sz="1600" dirty="0" smtClean="0"/>
              <a:t>85.3% of the sample. Fifteen </a:t>
            </a:r>
            <a:r>
              <a:rPr lang="en-US" sz="1600" dirty="0"/>
              <a:t>other institutions account for the remaining </a:t>
            </a:r>
            <a:r>
              <a:rPr lang="en-US" sz="1600" dirty="0" smtClean="0"/>
              <a:t>398 students in the sample – 14.7</a:t>
            </a:r>
            <a:r>
              <a:rPr lang="en-US" sz="1600" dirty="0"/>
              <a:t>% of the sample</a:t>
            </a:r>
            <a:r>
              <a:rPr lang="en-US" sz="1600" dirty="0" smtClean="0"/>
              <a:t>.</a:t>
            </a:r>
          </a:p>
          <a:p>
            <a:pPr marL="285750" indent="-285750">
              <a:buClr>
                <a:srgbClr val="04617B"/>
              </a:buClr>
              <a:buFont typeface="Wingdings" panose="05000000000000000000" pitchFamily="2" charset="2"/>
              <a:buChar char="q"/>
            </a:pPr>
            <a:r>
              <a:rPr lang="en-US" sz="1600" dirty="0" smtClean="0"/>
              <a:t>However, there are some variations in the transfer-out student size (by institution size).</a:t>
            </a:r>
            <a:endParaRPr lang="en-US" sz="1600" dirty="0"/>
          </a:p>
          <a:p>
            <a:endParaRPr lang="en-US" sz="1800" dirty="0" smtClean="0"/>
          </a:p>
        </p:txBody>
      </p:sp>
      <p:cxnSp>
        <p:nvCxnSpPr>
          <p:cNvPr id="4" name="Straight Connector 3"/>
          <p:cNvCxnSpPr/>
          <p:nvPr/>
        </p:nvCxnSpPr>
        <p:spPr>
          <a:xfrm>
            <a:off x="609600" y="3200400"/>
            <a:ext cx="6629400" cy="0"/>
          </a:xfrm>
          <a:prstGeom prst="line">
            <a:avLst/>
          </a:prstGeom>
          <a:ln w="19050">
            <a:solidFill>
              <a:srgbClr val="04617B"/>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57200" y="3337679"/>
            <a:ext cx="3733800" cy="2862322"/>
          </a:xfrm>
          <a:prstGeom prst="rect">
            <a:avLst/>
          </a:prstGeom>
          <a:noFill/>
        </p:spPr>
        <p:txBody>
          <a:bodyPr wrap="square" rtlCol="0">
            <a:spAutoFit/>
          </a:bodyPr>
          <a:lstStyle/>
          <a:p>
            <a:r>
              <a:rPr lang="en-US" b="1" u="sng" dirty="0" smtClean="0"/>
              <a:t>Eight larger institutions:</a:t>
            </a:r>
          </a:p>
          <a:p>
            <a:r>
              <a:rPr lang="en-US" b="1" dirty="0" smtClean="0"/>
              <a:t>Institution	             Number</a:t>
            </a:r>
          </a:p>
          <a:p>
            <a:r>
              <a:rPr lang="en-US" dirty="0" smtClean="0"/>
              <a:t>Cuyahoga </a:t>
            </a:r>
            <a:r>
              <a:rPr lang="en-US" dirty="0"/>
              <a:t>Community 	</a:t>
            </a:r>
            <a:r>
              <a:rPr lang="en-US" dirty="0" smtClean="0"/>
              <a:t>: 497</a:t>
            </a:r>
            <a:endParaRPr lang="en-US" dirty="0"/>
          </a:p>
          <a:p>
            <a:r>
              <a:rPr lang="en-US" dirty="0"/>
              <a:t>Columbus State 	</a:t>
            </a:r>
            <a:r>
              <a:rPr lang="en-US" dirty="0" smtClean="0"/>
              <a:t>	: 629</a:t>
            </a:r>
          </a:p>
          <a:p>
            <a:r>
              <a:rPr lang="en-US" dirty="0" smtClean="0"/>
              <a:t>Sinclair </a:t>
            </a:r>
            <a:r>
              <a:rPr lang="en-US" dirty="0"/>
              <a:t>		</a:t>
            </a:r>
            <a:r>
              <a:rPr lang="en-US" dirty="0" smtClean="0"/>
              <a:t>	: 324</a:t>
            </a:r>
            <a:endParaRPr lang="en-US" dirty="0"/>
          </a:p>
          <a:p>
            <a:r>
              <a:rPr lang="en-US" dirty="0"/>
              <a:t>Owens State		: </a:t>
            </a:r>
            <a:r>
              <a:rPr lang="en-US" dirty="0" smtClean="0"/>
              <a:t>238</a:t>
            </a:r>
          </a:p>
          <a:p>
            <a:r>
              <a:rPr lang="en-US" dirty="0" smtClean="0"/>
              <a:t>Lorain</a:t>
            </a:r>
            <a:r>
              <a:rPr lang="en-US" dirty="0"/>
              <a:t>			: </a:t>
            </a:r>
            <a:r>
              <a:rPr lang="en-US" dirty="0" smtClean="0"/>
              <a:t>207</a:t>
            </a:r>
          </a:p>
          <a:p>
            <a:r>
              <a:rPr lang="en-US" dirty="0"/>
              <a:t>Stark State		</a:t>
            </a:r>
            <a:r>
              <a:rPr lang="en-US" dirty="0" smtClean="0"/>
              <a:t>: 100</a:t>
            </a:r>
          </a:p>
          <a:p>
            <a:r>
              <a:rPr lang="en-US" dirty="0"/>
              <a:t>Cincinnati State		</a:t>
            </a:r>
            <a:r>
              <a:rPr lang="en-US" dirty="0" smtClean="0"/>
              <a:t>: 109</a:t>
            </a:r>
            <a:endParaRPr lang="en-US" dirty="0"/>
          </a:p>
          <a:p>
            <a:r>
              <a:rPr lang="en-US" dirty="0" smtClean="0"/>
              <a:t>Lakeland</a:t>
            </a:r>
            <a:r>
              <a:rPr lang="en-US" dirty="0"/>
              <a:t>			</a:t>
            </a:r>
            <a:r>
              <a:rPr lang="en-US" dirty="0" smtClean="0"/>
              <a:t>: 199</a:t>
            </a:r>
            <a:endParaRPr lang="en-US" dirty="0"/>
          </a:p>
        </p:txBody>
      </p:sp>
      <p:sp>
        <p:nvSpPr>
          <p:cNvPr id="8" name="TextBox 7"/>
          <p:cNvSpPr txBox="1"/>
          <p:nvPr/>
        </p:nvSpPr>
        <p:spPr>
          <a:xfrm>
            <a:off x="4498848" y="3337679"/>
            <a:ext cx="3733800" cy="3139321"/>
          </a:xfrm>
          <a:prstGeom prst="rect">
            <a:avLst/>
          </a:prstGeom>
          <a:noFill/>
        </p:spPr>
        <p:txBody>
          <a:bodyPr wrap="square" rtlCol="0">
            <a:spAutoFit/>
          </a:bodyPr>
          <a:lstStyle/>
          <a:p>
            <a:r>
              <a:rPr lang="en-US" b="1" u="sng" dirty="0" smtClean="0"/>
              <a:t>Some of the 15 other institutions</a:t>
            </a:r>
          </a:p>
          <a:p>
            <a:pPr fontAlgn="ctr"/>
            <a:r>
              <a:rPr lang="en-US" b="1" dirty="0" smtClean="0"/>
              <a:t>Institution</a:t>
            </a:r>
            <a:r>
              <a:rPr lang="en-US" dirty="0" smtClean="0"/>
              <a:t>	             </a:t>
            </a:r>
            <a:r>
              <a:rPr lang="en-US" b="1" dirty="0" smtClean="0"/>
              <a:t>Number</a:t>
            </a:r>
          </a:p>
          <a:p>
            <a:pPr fontAlgn="ctr"/>
            <a:r>
              <a:rPr lang="en-US" dirty="0" smtClean="0"/>
              <a:t>Hocking College		: 62</a:t>
            </a:r>
            <a:endParaRPr lang="en-US" dirty="0"/>
          </a:p>
          <a:p>
            <a:pPr fontAlgn="ctr"/>
            <a:r>
              <a:rPr lang="en-US" dirty="0"/>
              <a:t>Clark </a:t>
            </a:r>
            <a:r>
              <a:rPr lang="en-US" dirty="0" smtClean="0"/>
              <a:t>State		: 44</a:t>
            </a:r>
          </a:p>
          <a:p>
            <a:pPr fontAlgn="ctr"/>
            <a:r>
              <a:rPr lang="en-US" dirty="0" smtClean="0"/>
              <a:t>Central Ohio 		: 10</a:t>
            </a:r>
          </a:p>
          <a:p>
            <a:pPr fontAlgn="ctr"/>
            <a:endParaRPr lang="en-US" dirty="0" smtClean="0"/>
          </a:p>
          <a:p>
            <a:pPr fontAlgn="ctr"/>
            <a:r>
              <a:rPr lang="en-US" dirty="0" smtClean="0"/>
              <a:t>Southern State		: 40</a:t>
            </a:r>
          </a:p>
          <a:p>
            <a:pPr fontAlgn="ctr"/>
            <a:r>
              <a:rPr lang="en-US" dirty="0" smtClean="0"/>
              <a:t>Edison State		: 26</a:t>
            </a:r>
            <a:endParaRPr lang="en-US" dirty="0"/>
          </a:p>
          <a:p>
            <a:endParaRPr lang="en-US" dirty="0" smtClean="0"/>
          </a:p>
          <a:p>
            <a:r>
              <a:rPr lang="en-US" dirty="0" smtClean="0"/>
              <a:t>Eastern Gateway		: 17</a:t>
            </a:r>
          </a:p>
          <a:p>
            <a:r>
              <a:rPr lang="en-US" dirty="0" smtClean="0"/>
              <a:t>Rio Grande		: 39</a:t>
            </a:r>
            <a:endParaRPr lang="en-US" dirty="0"/>
          </a:p>
        </p:txBody>
      </p:sp>
    </p:spTree>
    <p:extLst>
      <p:ext uri="{BB962C8B-B14F-4D97-AF65-F5344CB8AC3E}">
        <p14:creationId xmlns:p14="http://schemas.microsoft.com/office/powerpoint/2010/main" val="2953911250"/>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3300" dirty="0" smtClean="0"/>
              <a:t>Larger 4-yr institutions dominate; some exceptions</a:t>
            </a:r>
            <a:endParaRPr lang="en-US" sz="3300" dirty="0">
              <a:solidFill>
                <a:srgbClr val="FF0000"/>
              </a:solidFill>
            </a:endParaRPr>
          </a:p>
        </p:txBody>
      </p:sp>
      <p:sp>
        <p:nvSpPr>
          <p:cNvPr id="6" name="Content Placeholder 5"/>
          <p:cNvSpPr>
            <a:spLocks noGrp="1"/>
          </p:cNvSpPr>
          <p:nvPr>
            <p:ph idx="1"/>
          </p:nvPr>
        </p:nvSpPr>
        <p:spPr>
          <a:xfrm>
            <a:off x="454351" y="2167128"/>
            <a:ext cx="8229600" cy="957072"/>
          </a:xfrm>
          <a:ln>
            <a:noFill/>
          </a:ln>
        </p:spPr>
        <p:txBody>
          <a:bodyPr>
            <a:noAutofit/>
          </a:bodyPr>
          <a:lstStyle/>
          <a:p>
            <a:pPr marL="285750" indent="-285750">
              <a:buClr>
                <a:srgbClr val="04617B"/>
              </a:buClr>
              <a:buFont typeface="Wingdings" panose="05000000000000000000" pitchFamily="2" charset="2"/>
              <a:buChar char="q"/>
            </a:pPr>
            <a:r>
              <a:rPr lang="en-US" sz="1800" dirty="0" smtClean="0"/>
              <a:t>Of the 2,701 students in the sample, six 4-year </a:t>
            </a:r>
            <a:r>
              <a:rPr lang="en-US" sz="1800" dirty="0"/>
              <a:t>institutions account for </a:t>
            </a:r>
            <a:r>
              <a:rPr lang="en-US" sz="1800" dirty="0" smtClean="0"/>
              <a:t>1,717 </a:t>
            </a:r>
            <a:r>
              <a:rPr lang="en-US" sz="1800" dirty="0"/>
              <a:t>– </a:t>
            </a:r>
            <a:r>
              <a:rPr lang="en-US" sz="1800" dirty="0" smtClean="0"/>
              <a:t>63.6% of the sample. Seven other </a:t>
            </a:r>
            <a:r>
              <a:rPr lang="en-US" sz="1800" dirty="0"/>
              <a:t>institutions account for the remaining </a:t>
            </a:r>
            <a:r>
              <a:rPr lang="en-US" sz="1800" dirty="0" smtClean="0"/>
              <a:t>984 students </a:t>
            </a:r>
            <a:r>
              <a:rPr lang="en-US" sz="1800" dirty="0"/>
              <a:t>– </a:t>
            </a:r>
            <a:r>
              <a:rPr lang="en-US" sz="1800" dirty="0" smtClean="0"/>
              <a:t>36.4% </a:t>
            </a:r>
            <a:r>
              <a:rPr lang="en-US" sz="1800" dirty="0"/>
              <a:t>of the sample</a:t>
            </a:r>
            <a:r>
              <a:rPr lang="en-US" sz="1800" dirty="0" smtClean="0"/>
              <a:t>.</a:t>
            </a:r>
          </a:p>
        </p:txBody>
      </p:sp>
      <p:cxnSp>
        <p:nvCxnSpPr>
          <p:cNvPr id="4" name="Straight Connector 3"/>
          <p:cNvCxnSpPr/>
          <p:nvPr/>
        </p:nvCxnSpPr>
        <p:spPr>
          <a:xfrm>
            <a:off x="609600" y="3276600"/>
            <a:ext cx="6629400" cy="0"/>
          </a:xfrm>
          <a:prstGeom prst="line">
            <a:avLst/>
          </a:prstGeom>
          <a:ln w="19050">
            <a:solidFill>
              <a:srgbClr val="04617B"/>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57200" y="3390978"/>
            <a:ext cx="3733800" cy="2846933"/>
          </a:xfrm>
          <a:prstGeom prst="rect">
            <a:avLst/>
          </a:prstGeom>
          <a:noFill/>
        </p:spPr>
        <p:txBody>
          <a:bodyPr wrap="square" rtlCol="0">
            <a:spAutoFit/>
          </a:bodyPr>
          <a:lstStyle/>
          <a:p>
            <a:pPr>
              <a:spcAft>
                <a:spcPts val="600"/>
              </a:spcAft>
            </a:pPr>
            <a:r>
              <a:rPr lang="en-US" b="1" dirty="0" smtClean="0"/>
              <a:t>Institution </a:t>
            </a:r>
            <a:r>
              <a:rPr lang="en-US" dirty="0" smtClean="0"/>
              <a:t>	             </a:t>
            </a:r>
            <a:r>
              <a:rPr lang="en-US" b="1" dirty="0" smtClean="0"/>
              <a:t>Number</a:t>
            </a:r>
          </a:p>
          <a:p>
            <a:pPr>
              <a:spcAft>
                <a:spcPts val="600"/>
              </a:spcAft>
            </a:pPr>
            <a:r>
              <a:rPr lang="en-US" dirty="0" smtClean="0"/>
              <a:t>Ohio  </a:t>
            </a:r>
            <a:r>
              <a:rPr lang="en-US" dirty="0"/>
              <a:t>State		</a:t>
            </a:r>
            <a:r>
              <a:rPr lang="en-US" dirty="0" smtClean="0"/>
              <a:t>: 681</a:t>
            </a:r>
          </a:p>
          <a:p>
            <a:pPr>
              <a:spcAft>
                <a:spcPts val="600"/>
              </a:spcAft>
            </a:pPr>
            <a:r>
              <a:rPr lang="en-US" dirty="0" smtClean="0"/>
              <a:t>University of Cincinnati	: 177</a:t>
            </a:r>
          </a:p>
          <a:p>
            <a:pPr>
              <a:spcAft>
                <a:spcPts val="600"/>
              </a:spcAft>
            </a:pPr>
            <a:r>
              <a:rPr lang="en-US" dirty="0" smtClean="0"/>
              <a:t>Kent State		: 231</a:t>
            </a:r>
          </a:p>
          <a:p>
            <a:pPr>
              <a:spcAft>
                <a:spcPts val="600"/>
              </a:spcAft>
            </a:pPr>
            <a:r>
              <a:rPr lang="en-US" dirty="0" smtClean="0"/>
              <a:t>Ohio University</a:t>
            </a:r>
            <a:r>
              <a:rPr lang="en-US" dirty="0"/>
              <a:t>		</a:t>
            </a:r>
            <a:r>
              <a:rPr lang="en-US" dirty="0" smtClean="0"/>
              <a:t>: 184</a:t>
            </a:r>
            <a:endParaRPr lang="en-US" dirty="0"/>
          </a:p>
          <a:p>
            <a:pPr>
              <a:spcAft>
                <a:spcPts val="600"/>
              </a:spcAft>
            </a:pPr>
            <a:r>
              <a:rPr lang="en-US" dirty="0" smtClean="0"/>
              <a:t>University of Akron</a:t>
            </a:r>
            <a:r>
              <a:rPr lang="en-US" dirty="0"/>
              <a:t>	</a:t>
            </a:r>
            <a:r>
              <a:rPr lang="en-US" dirty="0" smtClean="0"/>
              <a:t>: 210</a:t>
            </a:r>
            <a:endParaRPr lang="en-US" dirty="0"/>
          </a:p>
          <a:p>
            <a:pPr>
              <a:spcAft>
                <a:spcPts val="600"/>
              </a:spcAft>
            </a:pPr>
            <a:r>
              <a:rPr lang="en-US" dirty="0" smtClean="0"/>
              <a:t>University of Toledo</a:t>
            </a:r>
            <a:r>
              <a:rPr lang="en-US" dirty="0"/>
              <a:t>	</a:t>
            </a:r>
            <a:r>
              <a:rPr lang="en-US" dirty="0" smtClean="0"/>
              <a:t>: 234</a:t>
            </a:r>
            <a:endParaRPr lang="en-US" dirty="0"/>
          </a:p>
          <a:p>
            <a:pPr>
              <a:spcAft>
                <a:spcPts val="600"/>
              </a:spcAft>
            </a:pPr>
            <a:endParaRPr lang="en-US" dirty="0"/>
          </a:p>
        </p:txBody>
      </p:sp>
      <p:sp>
        <p:nvSpPr>
          <p:cNvPr id="8" name="TextBox 7"/>
          <p:cNvSpPr txBox="1"/>
          <p:nvPr/>
        </p:nvSpPr>
        <p:spPr>
          <a:xfrm>
            <a:off x="4495800" y="3394392"/>
            <a:ext cx="3733800" cy="2846933"/>
          </a:xfrm>
          <a:prstGeom prst="rect">
            <a:avLst/>
          </a:prstGeom>
          <a:noFill/>
        </p:spPr>
        <p:txBody>
          <a:bodyPr wrap="square" rtlCol="0">
            <a:spAutoFit/>
          </a:bodyPr>
          <a:lstStyle/>
          <a:p>
            <a:pPr fontAlgn="ctr">
              <a:spcAft>
                <a:spcPts val="600"/>
              </a:spcAft>
            </a:pPr>
            <a:r>
              <a:rPr lang="en-US" b="1" dirty="0" smtClean="0"/>
              <a:t>Institution</a:t>
            </a:r>
            <a:r>
              <a:rPr lang="en-US" dirty="0" smtClean="0"/>
              <a:t>	            </a:t>
            </a:r>
            <a:r>
              <a:rPr lang="en-US" b="1" dirty="0" smtClean="0"/>
              <a:t>Number</a:t>
            </a:r>
          </a:p>
          <a:p>
            <a:pPr fontAlgn="ctr">
              <a:spcAft>
                <a:spcPts val="600"/>
              </a:spcAft>
            </a:pPr>
            <a:r>
              <a:rPr lang="en-US" dirty="0" smtClean="0"/>
              <a:t>Miami University		: 29</a:t>
            </a:r>
          </a:p>
          <a:p>
            <a:pPr fontAlgn="ctr">
              <a:spcAft>
                <a:spcPts val="600"/>
              </a:spcAft>
            </a:pPr>
            <a:r>
              <a:rPr lang="en-US" dirty="0" smtClean="0"/>
              <a:t>Bowling Green State	: 183</a:t>
            </a:r>
          </a:p>
          <a:p>
            <a:pPr fontAlgn="ctr">
              <a:spcAft>
                <a:spcPts val="600"/>
              </a:spcAft>
            </a:pPr>
            <a:r>
              <a:rPr lang="en-US" u="sng" dirty="0" smtClean="0"/>
              <a:t>Wright State		: 292</a:t>
            </a:r>
          </a:p>
          <a:p>
            <a:pPr fontAlgn="ctr">
              <a:spcAft>
                <a:spcPts val="600"/>
              </a:spcAft>
            </a:pPr>
            <a:r>
              <a:rPr lang="en-US" u="sng" dirty="0" smtClean="0"/>
              <a:t>Cleveland State		: 383</a:t>
            </a:r>
            <a:endParaRPr lang="en-US" u="sng" dirty="0"/>
          </a:p>
          <a:p>
            <a:pPr fontAlgn="ctr">
              <a:spcAft>
                <a:spcPts val="600"/>
              </a:spcAft>
            </a:pPr>
            <a:r>
              <a:rPr lang="en-US" dirty="0" smtClean="0"/>
              <a:t>Youngstown State		: 23</a:t>
            </a:r>
            <a:endParaRPr lang="en-US" dirty="0"/>
          </a:p>
          <a:p>
            <a:pPr>
              <a:spcAft>
                <a:spcPts val="600"/>
              </a:spcAft>
            </a:pPr>
            <a:r>
              <a:rPr lang="en-US" dirty="0" smtClean="0"/>
              <a:t>Shawnee State		: 59</a:t>
            </a:r>
            <a:endParaRPr lang="en-US" dirty="0"/>
          </a:p>
          <a:p>
            <a:pPr>
              <a:spcAft>
                <a:spcPts val="600"/>
              </a:spcAft>
            </a:pPr>
            <a:r>
              <a:rPr lang="en-US" dirty="0" smtClean="0"/>
              <a:t>Central State		: 15</a:t>
            </a:r>
            <a:endParaRPr lang="en-US" dirty="0"/>
          </a:p>
        </p:txBody>
      </p:sp>
    </p:spTree>
    <p:extLst>
      <p:ext uri="{BB962C8B-B14F-4D97-AF65-F5344CB8AC3E}">
        <p14:creationId xmlns:p14="http://schemas.microsoft.com/office/powerpoint/2010/main" val="364087594"/>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dirty="0" smtClean="0"/>
              <a:t>Welcome/Introductions</a:t>
            </a:r>
            <a:endParaRPr lang="en-US" sz="4000"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sz="1400" dirty="0" smtClean="0"/>
              <a:t> </a:t>
            </a:r>
            <a:r>
              <a:rPr lang="en-US" sz="1600" b="1" dirty="0" smtClean="0"/>
              <a:t>Dr. Randy Smith –OSU (Co -chair) </a:t>
            </a:r>
          </a:p>
          <a:p>
            <a:r>
              <a:rPr lang="en-US" sz="1600" b="1" dirty="0" smtClean="0"/>
              <a:t> Dr. Mark Nutter </a:t>
            </a:r>
            <a:r>
              <a:rPr lang="en-US" sz="1600" dirty="0" smtClean="0"/>
              <a:t>-</a:t>
            </a:r>
            <a:r>
              <a:rPr lang="en-US" sz="1600" b="1" dirty="0" smtClean="0"/>
              <a:t>Washington State Community  College (Co –chair)</a:t>
            </a:r>
            <a:endParaRPr lang="en-US" sz="1600" dirty="0" smtClean="0"/>
          </a:p>
          <a:p>
            <a:r>
              <a:rPr lang="en-US" sz="1600" dirty="0" smtClean="0"/>
              <a:t>Ms. Becky Barnes- Cuyahoga Community College –Transfer &amp; Articulation</a:t>
            </a:r>
          </a:p>
          <a:p>
            <a:r>
              <a:rPr lang="en-US" sz="1600" dirty="0" smtClean="0"/>
              <a:t> Dr. Rebecca Butler –Columbus State  Community College- Enrollment Management  </a:t>
            </a:r>
          </a:p>
          <a:p>
            <a:r>
              <a:rPr lang="en-US" sz="1600" dirty="0" smtClean="0"/>
              <a:t>Dr. Tim Dorsey -Cuyahoga Community College –Enrollment Management </a:t>
            </a:r>
          </a:p>
          <a:p>
            <a:r>
              <a:rPr lang="en-US" sz="1600" dirty="0" smtClean="0"/>
              <a:t>Mr. Charles Long -Wright State University-Transfer &amp; Admission Advising </a:t>
            </a:r>
          </a:p>
          <a:p>
            <a:r>
              <a:rPr lang="en-US" sz="1600" dirty="0" smtClean="0"/>
              <a:t>Dr. Caroline  Miller -University of Cincinnati - Enrollment Management</a:t>
            </a:r>
          </a:p>
          <a:p>
            <a:r>
              <a:rPr lang="en-US" sz="1600" dirty="0" smtClean="0"/>
              <a:t>Mr. Matthew Moore-Sinclair </a:t>
            </a:r>
            <a:r>
              <a:rPr lang="en-US" sz="1600" smtClean="0"/>
              <a:t>Community College-Financial Aid</a:t>
            </a:r>
            <a:endParaRPr lang="en-US" sz="1600" dirty="0" smtClean="0"/>
          </a:p>
          <a:p>
            <a:r>
              <a:rPr lang="en-US" sz="1600" dirty="0" smtClean="0"/>
              <a:t>Mr. Kevin Neal -Cleveland State University –Registrar </a:t>
            </a:r>
          </a:p>
          <a:p>
            <a:r>
              <a:rPr lang="en-US" sz="1600" dirty="0" smtClean="0"/>
              <a:t>Ms. Nichole Neal . -Shawnee State University-Financial Aid</a:t>
            </a:r>
          </a:p>
          <a:p>
            <a:r>
              <a:rPr lang="en-US" sz="1600" dirty="0" smtClean="0"/>
              <a:t>Ms. </a:t>
            </a:r>
            <a:r>
              <a:rPr lang="en-US" sz="1600" dirty="0" err="1" smtClean="0"/>
              <a:t>Fedearia</a:t>
            </a:r>
            <a:r>
              <a:rPr lang="en-US" sz="1600" dirty="0" smtClean="0"/>
              <a:t> Nicholson-Stark State College-Student Service</a:t>
            </a:r>
          </a:p>
          <a:p>
            <a:r>
              <a:rPr lang="en-US" sz="1600" dirty="0" smtClean="0"/>
              <a:t>Ms. Joan </a:t>
            </a:r>
            <a:r>
              <a:rPr lang="en-US" sz="1600" dirty="0" err="1" smtClean="0"/>
              <a:t>Ogg</a:t>
            </a:r>
            <a:r>
              <a:rPr lang="en-US" sz="1600" dirty="0" smtClean="0"/>
              <a:t>- Akron University –Transfer Advising</a:t>
            </a:r>
          </a:p>
          <a:p>
            <a:r>
              <a:rPr lang="en-US" sz="1600" dirty="0" smtClean="0"/>
              <a:t>Dr. Mark </a:t>
            </a:r>
            <a:r>
              <a:rPr lang="en-US" sz="1600" dirty="0" err="1" smtClean="0"/>
              <a:t>Polatajko</a:t>
            </a:r>
            <a:r>
              <a:rPr lang="en-US" sz="1600" dirty="0" smtClean="0"/>
              <a:t> Kent State University - Chief Financial Officer</a:t>
            </a:r>
          </a:p>
          <a:p>
            <a:r>
              <a:rPr lang="en-US" sz="1600" dirty="0" smtClean="0"/>
              <a:t>Ms. Kathy </a:t>
            </a:r>
            <a:r>
              <a:rPr lang="en-US" sz="1600" dirty="0" err="1" smtClean="0"/>
              <a:t>Pruckno</a:t>
            </a:r>
            <a:r>
              <a:rPr lang="en-US" sz="1600" dirty="0" smtClean="0"/>
              <a:t> -Miami University –Transfer Admissions Advising </a:t>
            </a:r>
          </a:p>
          <a:p>
            <a:r>
              <a:rPr lang="en-US" sz="1600" dirty="0" smtClean="0"/>
              <a:t>Dr. Regina Randall – Columbus State Community College -Registrar</a:t>
            </a:r>
          </a:p>
          <a:p>
            <a:r>
              <a:rPr lang="en-US" sz="1600" dirty="0" smtClean="0"/>
              <a:t>Ms. Deborah </a:t>
            </a:r>
            <a:r>
              <a:rPr lang="en-US" sz="1600" dirty="0" err="1" smtClean="0"/>
              <a:t>Rathke</a:t>
            </a:r>
            <a:r>
              <a:rPr lang="en-US" sz="1600" dirty="0" smtClean="0"/>
              <a:t> -Owens Community College- Institutional Research</a:t>
            </a:r>
          </a:p>
          <a:p>
            <a:r>
              <a:rPr lang="en-US" sz="1600" dirty="0" smtClean="0"/>
              <a:t>Ms. Connie </a:t>
            </a:r>
            <a:r>
              <a:rPr lang="en-US" sz="1600" dirty="0" err="1" smtClean="0"/>
              <a:t>Strebe</a:t>
            </a:r>
            <a:r>
              <a:rPr lang="en-US" sz="1600" dirty="0" smtClean="0"/>
              <a:t> -</a:t>
            </a:r>
            <a:r>
              <a:rPr lang="en-US" sz="1600" dirty="0" err="1" smtClean="0"/>
              <a:t>Tollis</a:t>
            </a:r>
            <a:r>
              <a:rPr lang="en-US" sz="1600" dirty="0" smtClean="0"/>
              <a:t>  -Career and Technical Center – Transfer Advising </a:t>
            </a:r>
          </a:p>
          <a:p>
            <a:r>
              <a:rPr lang="en-US" sz="1600" dirty="0" smtClean="0"/>
              <a:t>Ms. Amy Sues –Clark State Community College – Student Service </a:t>
            </a:r>
          </a:p>
          <a:p>
            <a:r>
              <a:rPr lang="en-US" sz="1600" dirty="0" smtClean="0"/>
              <a:t>Mr. Craig This -Wright State University-Institutional Research</a:t>
            </a:r>
          </a:p>
          <a:p>
            <a:endParaRPr lang="en-US" sz="1800" dirty="0" smtClean="0"/>
          </a:p>
          <a:p>
            <a:endParaRPr lang="en-US" sz="1800" dirty="0" smtClean="0"/>
          </a:p>
          <a:p>
            <a:pPr marL="0" indent="0">
              <a:buNone/>
            </a:pPr>
            <a:endParaRPr lang="en-U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dirty="0" smtClean="0"/>
              <a:t>Transfer student graduation rates</a:t>
            </a:r>
            <a:endParaRPr lang="en-US"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682086680"/>
              </p:ext>
            </p:extLst>
          </p:nvPr>
        </p:nvGraphicFramePr>
        <p:xfrm>
          <a:off x="457200" y="1938528"/>
          <a:ext cx="8229598" cy="4389119"/>
        </p:xfrm>
        <a:graphic>
          <a:graphicData uri="http://schemas.openxmlformats.org/drawingml/2006/table">
            <a:tbl>
              <a:tblPr firstRow="1" bandRow="1">
                <a:tableStyleId>{5C22544A-7EE6-4342-B048-85BDC9FD1C3A}</a:tableStyleId>
              </a:tblPr>
              <a:tblGrid>
                <a:gridCol w="2985886"/>
                <a:gridCol w="1262544"/>
                <a:gridCol w="1327056"/>
                <a:gridCol w="1327056"/>
                <a:gridCol w="1327056"/>
              </a:tblGrid>
              <a:tr h="455171">
                <a:tc rowSpan="2">
                  <a:txBody>
                    <a:bodyPr/>
                    <a:lstStyle/>
                    <a:p>
                      <a:pPr algn="l"/>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rowSpan="2">
                  <a:txBody>
                    <a:bodyPr/>
                    <a:lstStyle/>
                    <a:p>
                      <a:pPr algn="ctr"/>
                      <a:r>
                        <a:rPr lang="en-US" dirty="0" smtClean="0"/>
                        <a:t>All students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gridSpan="3">
                  <a:txBody>
                    <a:bodyPr/>
                    <a:lstStyle/>
                    <a:p>
                      <a:pPr algn="ctr"/>
                      <a:r>
                        <a:rPr lang="en-US" dirty="0" smtClean="0"/>
                        <a:t>Year of</a:t>
                      </a:r>
                      <a:r>
                        <a:rPr lang="en-US" baseline="0" dirty="0" smtClean="0"/>
                        <a:t> first entry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30A0"/>
                    </a:solidFill>
                  </a:tcPr>
                </a:tc>
                <a:tc hMerge="1">
                  <a:txBody>
                    <a:bodyPr/>
                    <a:lstStyle/>
                    <a:p>
                      <a:pPr algn="ctr"/>
                      <a:endParaRPr lang="en-US" dirty="0"/>
                    </a:p>
                  </a:txBody>
                  <a:tcPr anchor="ctr">
                    <a:lnL w="12700" cap="flat" cmpd="sng" algn="ctr">
                      <a:solidFill>
                        <a:schemeClr val="tx1"/>
                      </a:solidFill>
                      <a:prstDash val="solid"/>
                      <a:round/>
                      <a:headEnd type="none" w="med" len="med"/>
                      <a:tailEnd type="none" w="med" len="med"/>
                    </a:lnL>
                    <a:lnR w="28575" cap="flat" cmpd="sng" algn="ctr">
                      <a:solidFill>
                        <a:srgbClr val="7030A0"/>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30A0"/>
                    </a:solidFill>
                  </a:tcPr>
                </a:tc>
              </a:tr>
              <a:tr h="520168">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30A0"/>
                    </a:solidFill>
                  </a:tcPr>
                </a:tc>
                <a:tc vMerge="1">
                  <a:txBody>
                    <a:bodyPr/>
                    <a:lstStyle/>
                    <a:p>
                      <a:endParaRPr lang="en-US"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30A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2007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2008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r>
              <a:tr h="682756">
                <a:tc>
                  <a:txBody>
                    <a:bodyPr/>
                    <a:lstStyle/>
                    <a:p>
                      <a:pPr algn="l"/>
                      <a:r>
                        <a:rPr lang="en-US" dirty="0" smtClean="0"/>
                        <a:t>Number of students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2,701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mn-lt"/>
                        </a:rPr>
                        <a:t>794</a:t>
                      </a:r>
                      <a:endParaRPr lang="en-US"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mn-lt"/>
                        </a:rPr>
                        <a:t>1,047</a:t>
                      </a:r>
                      <a:endParaRPr lang="en-US"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latin typeface="+mn-lt"/>
                        </a:rPr>
                        <a:t>860</a:t>
                      </a:r>
                      <a:endParaRPr lang="en-US"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2756">
                <a:tc>
                  <a:txBody>
                    <a:bodyPr/>
                    <a:lstStyle/>
                    <a:p>
                      <a:pPr algn="l"/>
                      <a:r>
                        <a:rPr lang="en-US" dirty="0" smtClean="0"/>
                        <a:t>Graduated in two</a:t>
                      </a:r>
                      <a:r>
                        <a:rPr lang="en-US" baseline="0" dirty="0" smtClean="0"/>
                        <a:t> years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smtClean="0">
                          <a:solidFill>
                            <a:srgbClr val="000000"/>
                          </a:solidFill>
                          <a:effectLst/>
                          <a:latin typeface="+mn-lt"/>
                        </a:rPr>
                        <a:t>-</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smtClean="0">
                          <a:solidFill>
                            <a:srgbClr val="000000"/>
                          </a:solidFill>
                          <a:effectLst/>
                          <a:latin typeface="+mn-lt"/>
                        </a:rPr>
                        <a:t>-</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smtClean="0">
                          <a:solidFill>
                            <a:srgbClr val="000000"/>
                          </a:solidFill>
                          <a:effectLst/>
                          <a:latin typeface="+mn-lt"/>
                        </a:rPr>
                        <a:t>0.8%</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7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Graduated in four</a:t>
                      </a:r>
                      <a:r>
                        <a:rPr lang="en-US" baseline="0" dirty="0" smtClean="0"/>
                        <a:t> years</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rPr>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b"/>
                      <a:r>
                        <a:rPr lang="en-US" sz="1800" b="0" i="0" u="none" strike="noStrike" dirty="0" smtClean="0">
                          <a:solidFill>
                            <a:srgbClr val="000000"/>
                          </a:solidFill>
                          <a:effectLst/>
                          <a:latin typeface="+mn-lt"/>
                        </a:rPr>
                        <a:t>1.8%</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b"/>
                      <a:r>
                        <a:rPr lang="en-US" sz="1800" b="0" i="0" u="none" strike="noStrike" dirty="0" smtClean="0">
                          <a:solidFill>
                            <a:srgbClr val="000000"/>
                          </a:solidFill>
                          <a:effectLst/>
                          <a:latin typeface="+mn-lt"/>
                        </a:rPr>
                        <a:t>9.8%</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b"/>
                      <a:r>
                        <a:rPr lang="en-US" sz="1800" b="0" i="0" u="none" strike="noStrike" dirty="0" smtClean="0">
                          <a:solidFill>
                            <a:srgbClr val="000000"/>
                          </a:solidFill>
                          <a:effectLst/>
                          <a:latin typeface="+mn-lt"/>
                        </a:rPr>
                        <a:t>17.9%</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r>
              <a:tr h="682756">
                <a:tc>
                  <a:txBody>
                    <a:bodyPr/>
                    <a:lstStyle/>
                    <a:p>
                      <a:pPr algn="l"/>
                      <a:r>
                        <a:rPr lang="en-US" dirty="0" smtClean="0"/>
                        <a:t>Graduated in six years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rPr>
                        <a:t>49.9%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dirty="0" smtClean="0">
                          <a:latin typeface="+mn-lt"/>
                        </a:rPr>
                        <a:t>44.5%</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dirty="0" smtClean="0">
                          <a:latin typeface="+mn-lt"/>
                        </a:rPr>
                        <a:t>55.1%</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dirty="0" smtClean="0">
                          <a:latin typeface="+mn-lt"/>
                        </a:rPr>
                        <a:t>48.6%</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2756">
                <a:tc>
                  <a:txBody>
                    <a:bodyPr/>
                    <a:lstStyle/>
                    <a:p>
                      <a:pPr indent="0" algn="l"/>
                      <a:r>
                        <a:rPr lang="en-US" dirty="0" smtClean="0"/>
                        <a:t>Graduated in six or more</a:t>
                      </a:r>
                      <a:r>
                        <a:rPr lang="en-US" baseline="0" dirty="0" smtClean="0"/>
                        <a:t> years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latin typeface="+mn-lt"/>
                        </a:rPr>
                        <a:t>63.4%</a:t>
                      </a:r>
                      <a:endParaRPr lang="en-US" sz="18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dirty="0" smtClean="0">
                          <a:latin typeface="+mn-lt"/>
                        </a:rPr>
                        <a:t>69.6%</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dirty="0" smtClean="0">
                          <a:latin typeface="+mn-lt"/>
                        </a:rPr>
                        <a:t>66.7%</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dirty="0" smtClean="0">
                          <a:latin typeface="+mn-lt"/>
                        </a:rPr>
                        <a:t>53.6%</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05254232"/>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3900" dirty="0" smtClean="0"/>
              <a:t>Higher rates for within-region transfers </a:t>
            </a:r>
            <a:endParaRPr lang="en-US" sz="39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42102975"/>
              </p:ext>
            </p:extLst>
          </p:nvPr>
        </p:nvGraphicFramePr>
        <p:xfrm>
          <a:off x="457200" y="1938528"/>
          <a:ext cx="8229599" cy="4389121"/>
        </p:xfrm>
        <a:graphic>
          <a:graphicData uri="http://schemas.openxmlformats.org/drawingml/2006/table">
            <a:tbl>
              <a:tblPr firstRow="1" bandRow="1">
                <a:tableStyleId>{5C22544A-7EE6-4342-B048-85BDC9FD1C3A}</a:tableStyleId>
              </a:tblPr>
              <a:tblGrid>
                <a:gridCol w="1219200"/>
                <a:gridCol w="1066800"/>
                <a:gridCol w="1143000"/>
                <a:gridCol w="1676400"/>
                <a:gridCol w="1447800"/>
                <a:gridCol w="1676399"/>
              </a:tblGrid>
              <a:tr h="939356">
                <a:tc>
                  <a:txBody>
                    <a:bodyPr/>
                    <a:lstStyle/>
                    <a:p>
                      <a:endParaRPr lang="en-US" sz="1600" dirty="0" smtClean="0"/>
                    </a:p>
                    <a:p>
                      <a:endParaRPr lang="en-US" sz="1600" dirty="0" smtClean="0"/>
                    </a:p>
                    <a:p>
                      <a:r>
                        <a:rPr lang="en-US" sz="1600" dirty="0" smtClean="0"/>
                        <a:t>From</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a:r>
                        <a:rPr lang="en-US" sz="1800" dirty="0" smtClean="0"/>
                        <a:t>All regions</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gridSpan="2">
                  <a:txBody>
                    <a:bodyPr/>
                    <a:lstStyle/>
                    <a:p>
                      <a:pPr algn="ctr"/>
                      <a:r>
                        <a:rPr lang="en-US" sz="1800" dirty="0" smtClean="0"/>
                        <a:t>Within-region transfers</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hMerge="1">
                  <a:txBody>
                    <a:bodyPr/>
                    <a:lstStyle/>
                    <a:p>
                      <a:endParaRPr lang="en-US"/>
                    </a:p>
                  </a:txBody>
                  <a:tcPr/>
                </a:tc>
                <a:tc gridSpan="2">
                  <a:txBody>
                    <a:bodyPr/>
                    <a:lstStyle/>
                    <a:p>
                      <a:pPr algn="ctr"/>
                      <a:r>
                        <a:rPr lang="en-US" sz="1800" dirty="0" smtClean="0"/>
                        <a:t>Out-of-region transfers</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hMerge="1">
                  <a:txBody>
                    <a:bodyPr/>
                    <a:lstStyle/>
                    <a:p>
                      <a:endParaRPr lang="en-US"/>
                    </a:p>
                  </a:txBody>
                  <a:tcPr/>
                </a:tc>
              </a:tr>
              <a:tr h="689953">
                <a:tc>
                  <a:txBody>
                    <a:bodyPr/>
                    <a:lstStyle/>
                    <a:p>
                      <a:pPr algn="l"/>
                      <a:r>
                        <a:rPr lang="en-US" sz="1600" b="1" baseline="0" dirty="0" smtClean="0">
                          <a:solidFill>
                            <a:schemeClr val="bg1"/>
                          </a:solidFill>
                        </a:rPr>
                        <a:t>Central</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N=666</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latin typeface="+mn-lt"/>
                        </a:rPr>
                        <a:t>N=511</a:t>
                      </a:r>
                      <a:endParaRPr lang="en-US" dirty="0">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i="0" u="none" strike="noStrike" dirty="0" smtClean="0">
                          <a:solidFill>
                            <a:srgbClr val="000000"/>
                          </a:solidFill>
                          <a:effectLst/>
                          <a:latin typeface="+mn-lt"/>
                        </a:rPr>
                        <a:t>Rate: 60.9%</a:t>
                      </a:r>
                      <a:endParaRPr lang="en-US" sz="18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latin typeface="+mn-lt"/>
                        </a:rPr>
                        <a:t>N=155</a:t>
                      </a:r>
                      <a:endParaRPr lang="en-US" dirty="0">
                        <a:latin typeface="+mn-lt"/>
                      </a:endParaRP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0" i="0" u="none" strike="noStrike" dirty="0" smtClean="0">
                          <a:solidFill>
                            <a:srgbClr val="000000"/>
                          </a:solidFill>
                          <a:effectLst/>
                          <a:latin typeface="+mn-lt"/>
                        </a:rPr>
                        <a:t>Rate: 36.1%</a:t>
                      </a:r>
                      <a:endParaRPr lang="en-US" sz="1800" b="0" i="0" u="none" strike="noStrike" dirty="0">
                        <a:solidFill>
                          <a:srgbClr val="000000"/>
                        </a:solidFill>
                        <a:effectLst/>
                        <a:latin typeface="+mn-lt"/>
                      </a:endParaRP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Northeast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N=1,020</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N=777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Rate: 47.5%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N=443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Rate: 37.4%</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Northwest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N=318</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N=263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Rate: 51.7%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N=55</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Rate: 23.6%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Southeast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N=154</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Rate: 50.5%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N=63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Rate: 23.8%</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9953">
                <a:tc>
                  <a:txBody>
                    <a:bodyPr/>
                    <a:lstStyle/>
                    <a:p>
                      <a:pPr algn="ctr"/>
                      <a:r>
                        <a:rPr lang="en-US" sz="1600" b="1" baseline="0" dirty="0" smtClean="0">
                          <a:solidFill>
                            <a:schemeClr val="bg1"/>
                          </a:solidFill>
                        </a:rPr>
                        <a:t>Southwest</a:t>
                      </a:r>
                      <a:endParaRPr lang="en-US" sz="1600" b="1" baseline="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4617B"/>
                    </a:solidFill>
                  </a:tcPr>
                </a:tc>
                <a:tc>
                  <a:txBody>
                    <a:bodyPr/>
                    <a:lstStyle/>
                    <a:p>
                      <a:pPr algn="ctr" fontAlgn="b"/>
                      <a:r>
                        <a:rPr lang="en-US" sz="1800" b="0" i="0" u="none" strike="noStrike" dirty="0" smtClean="0">
                          <a:solidFill>
                            <a:srgbClr val="000000"/>
                          </a:solidFill>
                          <a:effectLst/>
                          <a:latin typeface="+mn-lt"/>
                        </a:rPr>
                        <a:t>N=543</a:t>
                      </a:r>
                      <a:endParaRPr lang="en-US" sz="1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N=407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Rate: 45.0%</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mn-lt"/>
                        </a:rPr>
                        <a:t>N=136</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Rate: 22.1%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7" name="Straight Arrow Connector 6"/>
          <p:cNvCxnSpPr/>
          <p:nvPr/>
        </p:nvCxnSpPr>
        <p:spPr>
          <a:xfrm>
            <a:off x="762000" y="2286000"/>
            <a:ext cx="1219200" cy="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620030"/>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3300" dirty="0" smtClean="0"/>
              <a:t>Higher rates for larger 2-yr colleges, some variations</a:t>
            </a:r>
            <a:endParaRPr lang="en-US" sz="3300" dirty="0">
              <a:solidFill>
                <a:srgbClr val="FF0000"/>
              </a:solidFill>
            </a:endParaRPr>
          </a:p>
        </p:txBody>
      </p:sp>
      <p:sp>
        <p:nvSpPr>
          <p:cNvPr id="4" name="Rectangle 3"/>
          <p:cNvSpPr/>
          <p:nvPr/>
        </p:nvSpPr>
        <p:spPr>
          <a:xfrm>
            <a:off x="457200" y="1938528"/>
            <a:ext cx="8229600" cy="646331"/>
          </a:xfrm>
          <a:prstGeom prst="rect">
            <a:avLst/>
          </a:prstGeom>
        </p:spPr>
        <p:txBody>
          <a:bodyPr>
            <a:spAutoFit/>
          </a:bodyPr>
          <a:lstStyle/>
          <a:p>
            <a:pPr marL="285750" indent="-285750">
              <a:buClr>
                <a:srgbClr val="04617B"/>
              </a:buClr>
              <a:buFont typeface="Wingdings" panose="05000000000000000000" pitchFamily="2" charset="2"/>
              <a:buChar char="q"/>
            </a:pPr>
            <a:r>
              <a:rPr lang="en-US" dirty="0" smtClean="0"/>
              <a:t>Average graduation rate for eight </a:t>
            </a:r>
            <a:r>
              <a:rPr lang="en-US" dirty="0"/>
              <a:t>large 2-year </a:t>
            </a:r>
            <a:r>
              <a:rPr lang="en-US" dirty="0" smtClean="0"/>
              <a:t>institutions	: </a:t>
            </a:r>
            <a:r>
              <a:rPr lang="en-US" b="1" dirty="0" smtClean="0"/>
              <a:t>51.3%</a:t>
            </a:r>
            <a:endParaRPr lang="en-US" b="1" dirty="0"/>
          </a:p>
          <a:p>
            <a:pPr marL="285750" indent="-285750">
              <a:buClr>
                <a:srgbClr val="04617B"/>
              </a:buClr>
              <a:buFont typeface="Wingdings" panose="05000000000000000000" pitchFamily="2" charset="2"/>
              <a:buChar char="q"/>
            </a:pPr>
            <a:r>
              <a:rPr lang="en-US" dirty="0" smtClean="0"/>
              <a:t>Average graduation rate for other 15 2-year institutions	: </a:t>
            </a:r>
            <a:r>
              <a:rPr lang="en-US" b="1" dirty="0" smtClean="0"/>
              <a:t>41.7%</a:t>
            </a:r>
            <a:endParaRPr lang="en-US" b="1" dirty="0"/>
          </a:p>
        </p:txBody>
      </p:sp>
      <p:sp>
        <p:nvSpPr>
          <p:cNvPr id="9" name="TextBox 8"/>
          <p:cNvSpPr txBox="1"/>
          <p:nvPr/>
        </p:nvSpPr>
        <p:spPr>
          <a:xfrm>
            <a:off x="457200" y="2926080"/>
            <a:ext cx="3733800" cy="3131627"/>
          </a:xfrm>
          <a:prstGeom prst="rect">
            <a:avLst/>
          </a:prstGeom>
          <a:noFill/>
        </p:spPr>
        <p:txBody>
          <a:bodyPr wrap="square" rtlCol="0">
            <a:spAutoFit/>
          </a:bodyPr>
          <a:lstStyle/>
          <a:p>
            <a:r>
              <a:rPr lang="en-US" b="1" u="sng" dirty="0" smtClean="0"/>
              <a:t>Eight larger institutions:</a:t>
            </a:r>
          </a:p>
          <a:p>
            <a:r>
              <a:rPr lang="en-US" b="1" dirty="0" smtClean="0"/>
              <a:t>Institution</a:t>
            </a:r>
            <a:r>
              <a:rPr lang="en-US" b="1" dirty="0"/>
              <a:t>	</a:t>
            </a:r>
            <a:r>
              <a:rPr lang="en-US" b="1" dirty="0" smtClean="0"/>
              <a:t>	Rate   </a:t>
            </a:r>
          </a:p>
          <a:p>
            <a:pPr>
              <a:spcAft>
                <a:spcPts val="300"/>
              </a:spcAft>
            </a:pPr>
            <a:r>
              <a:rPr lang="en-US" dirty="0"/>
              <a:t>Cuyahoga Community	: 44.9%</a:t>
            </a:r>
          </a:p>
          <a:p>
            <a:pPr>
              <a:spcAft>
                <a:spcPts val="300"/>
              </a:spcAft>
            </a:pPr>
            <a:r>
              <a:rPr lang="en-US" dirty="0" smtClean="0"/>
              <a:t>Columbus </a:t>
            </a:r>
            <a:r>
              <a:rPr lang="en-US" dirty="0"/>
              <a:t>State		: 57.1%</a:t>
            </a:r>
          </a:p>
          <a:p>
            <a:pPr>
              <a:spcAft>
                <a:spcPts val="300"/>
              </a:spcAft>
            </a:pPr>
            <a:r>
              <a:rPr lang="en-US" dirty="0" smtClean="0"/>
              <a:t>Sinclair</a:t>
            </a:r>
            <a:r>
              <a:rPr lang="en-US" dirty="0"/>
              <a:t>			: 49.4%</a:t>
            </a:r>
          </a:p>
          <a:p>
            <a:pPr>
              <a:spcAft>
                <a:spcPts val="300"/>
              </a:spcAft>
            </a:pPr>
            <a:r>
              <a:rPr lang="en-US" dirty="0"/>
              <a:t>Owens State		: 50.4%</a:t>
            </a:r>
          </a:p>
          <a:p>
            <a:pPr>
              <a:spcAft>
                <a:spcPts val="300"/>
              </a:spcAft>
            </a:pPr>
            <a:r>
              <a:rPr lang="en-US" dirty="0"/>
              <a:t>Lorain			: 62.8%</a:t>
            </a:r>
          </a:p>
          <a:p>
            <a:pPr>
              <a:spcAft>
                <a:spcPts val="300"/>
              </a:spcAft>
            </a:pPr>
            <a:r>
              <a:rPr lang="en-US" dirty="0"/>
              <a:t>Stark State		: 35.0%</a:t>
            </a:r>
          </a:p>
          <a:p>
            <a:pPr>
              <a:spcAft>
                <a:spcPts val="300"/>
              </a:spcAft>
            </a:pPr>
            <a:r>
              <a:rPr lang="en-US" dirty="0" smtClean="0"/>
              <a:t>Cincinnati </a:t>
            </a:r>
            <a:r>
              <a:rPr lang="en-US" dirty="0"/>
              <a:t>State		: 44.0%</a:t>
            </a:r>
          </a:p>
          <a:p>
            <a:pPr>
              <a:spcAft>
                <a:spcPts val="300"/>
              </a:spcAft>
            </a:pPr>
            <a:r>
              <a:rPr lang="en-US" dirty="0"/>
              <a:t>Lakeland			: 53.8</a:t>
            </a:r>
            <a:r>
              <a:rPr lang="en-US" dirty="0" smtClean="0"/>
              <a:t>%</a:t>
            </a:r>
            <a:endParaRPr lang="en-US" dirty="0"/>
          </a:p>
        </p:txBody>
      </p:sp>
      <p:cxnSp>
        <p:nvCxnSpPr>
          <p:cNvPr id="12" name="Straight Connector 11"/>
          <p:cNvCxnSpPr/>
          <p:nvPr/>
        </p:nvCxnSpPr>
        <p:spPr>
          <a:xfrm>
            <a:off x="685800" y="2743200"/>
            <a:ext cx="6934200" cy="0"/>
          </a:xfrm>
          <a:prstGeom prst="line">
            <a:avLst/>
          </a:prstGeom>
          <a:ln w="19050">
            <a:solidFill>
              <a:srgbClr val="04617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98848" y="2895600"/>
            <a:ext cx="3733800" cy="3139321"/>
          </a:xfrm>
          <a:prstGeom prst="rect">
            <a:avLst/>
          </a:prstGeom>
          <a:noFill/>
        </p:spPr>
        <p:txBody>
          <a:bodyPr wrap="square" rtlCol="0">
            <a:spAutoFit/>
          </a:bodyPr>
          <a:lstStyle/>
          <a:p>
            <a:r>
              <a:rPr lang="en-US" b="1" u="sng" dirty="0" smtClean="0"/>
              <a:t>Some of the 15 other institutions</a:t>
            </a:r>
          </a:p>
          <a:p>
            <a:pPr fontAlgn="ctr"/>
            <a:r>
              <a:rPr lang="en-US" b="1" dirty="0" smtClean="0"/>
              <a:t>Institution		Rate</a:t>
            </a:r>
          </a:p>
          <a:p>
            <a:pPr fontAlgn="ctr"/>
            <a:r>
              <a:rPr lang="en-US" dirty="0" smtClean="0"/>
              <a:t>Hocking College		: 56.5%</a:t>
            </a:r>
            <a:endParaRPr lang="en-US" dirty="0"/>
          </a:p>
          <a:p>
            <a:pPr fontAlgn="ctr"/>
            <a:r>
              <a:rPr lang="en-US" dirty="0"/>
              <a:t>Clark </a:t>
            </a:r>
            <a:r>
              <a:rPr lang="en-US" dirty="0" smtClean="0"/>
              <a:t>State		: 38.6%</a:t>
            </a:r>
          </a:p>
          <a:p>
            <a:pPr fontAlgn="ctr"/>
            <a:r>
              <a:rPr lang="en-US" dirty="0" smtClean="0"/>
              <a:t>Central Ohio 		:      -</a:t>
            </a:r>
          </a:p>
          <a:p>
            <a:pPr fontAlgn="ctr"/>
            <a:endParaRPr lang="en-US" dirty="0" smtClean="0"/>
          </a:p>
          <a:p>
            <a:pPr fontAlgn="ctr"/>
            <a:r>
              <a:rPr lang="en-US" dirty="0" smtClean="0"/>
              <a:t>Southern State		: 30.0%</a:t>
            </a:r>
          </a:p>
          <a:p>
            <a:pPr fontAlgn="ctr"/>
            <a:r>
              <a:rPr lang="en-US" dirty="0" smtClean="0"/>
              <a:t>Edison State		: 53.8%</a:t>
            </a:r>
            <a:endParaRPr lang="en-US" dirty="0"/>
          </a:p>
          <a:p>
            <a:endParaRPr lang="en-US" dirty="0" smtClean="0"/>
          </a:p>
          <a:p>
            <a:r>
              <a:rPr lang="en-US" dirty="0" smtClean="0"/>
              <a:t>Eastern Gateway		: 23.5%</a:t>
            </a:r>
          </a:p>
          <a:p>
            <a:r>
              <a:rPr lang="en-US" dirty="0" smtClean="0"/>
              <a:t>Rio Grande		: 46.2%</a:t>
            </a:r>
            <a:endParaRPr lang="en-US" dirty="0"/>
          </a:p>
        </p:txBody>
      </p:sp>
    </p:spTree>
    <p:extLst>
      <p:ext uri="{BB962C8B-B14F-4D97-AF65-F5344CB8AC3E}">
        <p14:creationId xmlns:p14="http://schemas.microsoft.com/office/powerpoint/2010/main" val="278489437"/>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we know in Ohio:</a:t>
            </a:r>
            <a:br>
              <a:rPr lang="en-US" dirty="0" smtClean="0"/>
            </a:br>
            <a:r>
              <a:rPr lang="en-US" sz="3100" dirty="0" smtClean="0"/>
              <a:t>Higher rates for larger </a:t>
            </a:r>
            <a:r>
              <a:rPr lang="en-US" sz="3100" dirty="0"/>
              <a:t>4-yr </a:t>
            </a:r>
            <a:r>
              <a:rPr lang="en-US" sz="3100" dirty="0" smtClean="0"/>
              <a:t>institutions; some exceptions</a:t>
            </a:r>
            <a:endParaRPr lang="en-US" sz="3100" dirty="0">
              <a:solidFill>
                <a:srgbClr val="FF0000"/>
              </a:solidFill>
            </a:endParaRPr>
          </a:p>
        </p:txBody>
      </p:sp>
      <p:sp>
        <p:nvSpPr>
          <p:cNvPr id="9" name="TextBox 8"/>
          <p:cNvSpPr txBox="1"/>
          <p:nvPr/>
        </p:nvSpPr>
        <p:spPr>
          <a:xfrm>
            <a:off x="457200" y="2791867"/>
            <a:ext cx="3733800" cy="3200876"/>
          </a:xfrm>
          <a:prstGeom prst="rect">
            <a:avLst/>
          </a:prstGeom>
          <a:noFill/>
        </p:spPr>
        <p:txBody>
          <a:bodyPr wrap="square" rtlCol="0">
            <a:spAutoFit/>
          </a:bodyPr>
          <a:lstStyle/>
          <a:p>
            <a:pPr>
              <a:spcAft>
                <a:spcPts val="600"/>
              </a:spcAft>
            </a:pPr>
            <a:r>
              <a:rPr lang="en-US" b="1" dirty="0" smtClean="0"/>
              <a:t>Institution</a:t>
            </a:r>
            <a:r>
              <a:rPr lang="en-US" dirty="0" smtClean="0"/>
              <a:t>	              </a:t>
            </a:r>
            <a:r>
              <a:rPr lang="en-US" b="1" dirty="0" smtClean="0"/>
              <a:t>Number </a:t>
            </a:r>
          </a:p>
          <a:p>
            <a:pPr>
              <a:spcAft>
                <a:spcPts val="600"/>
              </a:spcAft>
            </a:pPr>
            <a:r>
              <a:rPr lang="en-US" dirty="0" smtClean="0"/>
              <a:t>Ohio  </a:t>
            </a:r>
            <a:r>
              <a:rPr lang="en-US" dirty="0"/>
              <a:t>State		: </a:t>
            </a:r>
            <a:r>
              <a:rPr lang="en-US" dirty="0" smtClean="0"/>
              <a:t>60.1%</a:t>
            </a:r>
          </a:p>
          <a:p>
            <a:pPr>
              <a:spcAft>
                <a:spcPts val="600"/>
              </a:spcAft>
            </a:pPr>
            <a:r>
              <a:rPr lang="en-US" dirty="0" smtClean="0"/>
              <a:t>University of Cincinnati	: 42.4%</a:t>
            </a:r>
          </a:p>
          <a:p>
            <a:pPr>
              <a:spcAft>
                <a:spcPts val="600"/>
              </a:spcAft>
            </a:pPr>
            <a:r>
              <a:rPr lang="en-US" dirty="0" smtClean="0"/>
              <a:t>Kent State</a:t>
            </a:r>
            <a:r>
              <a:rPr lang="en-US" dirty="0"/>
              <a:t>		: </a:t>
            </a:r>
            <a:r>
              <a:rPr lang="en-US" dirty="0" smtClean="0"/>
              <a:t>49.4%</a:t>
            </a:r>
            <a:endParaRPr lang="en-US" dirty="0"/>
          </a:p>
          <a:p>
            <a:pPr>
              <a:spcAft>
                <a:spcPts val="600"/>
              </a:spcAft>
            </a:pPr>
            <a:r>
              <a:rPr lang="en-US" dirty="0" smtClean="0"/>
              <a:t>Ohio University</a:t>
            </a:r>
            <a:r>
              <a:rPr lang="en-US" dirty="0"/>
              <a:t>		: </a:t>
            </a:r>
            <a:r>
              <a:rPr lang="en-US" dirty="0" smtClean="0"/>
              <a:t>54.3%</a:t>
            </a:r>
            <a:endParaRPr lang="en-US" dirty="0"/>
          </a:p>
          <a:p>
            <a:pPr>
              <a:spcAft>
                <a:spcPts val="600"/>
              </a:spcAft>
            </a:pPr>
            <a:r>
              <a:rPr lang="en-US" u="sng" dirty="0" smtClean="0"/>
              <a:t>University of Akron</a:t>
            </a:r>
            <a:r>
              <a:rPr lang="en-US" u="sng" dirty="0"/>
              <a:t>	: </a:t>
            </a:r>
            <a:r>
              <a:rPr lang="en-US" u="sng" dirty="0" smtClean="0"/>
              <a:t>30.5%</a:t>
            </a:r>
            <a:endParaRPr lang="en-US" u="sng" dirty="0"/>
          </a:p>
          <a:p>
            <a:pPr>
              <a:spcAft>
                <a:spcPts val="600"/>
              </a:spcAft>
            </a:pPr>
            <a:r>
              <a:rPr lang="en-US" dirty="0" smtClean="0"/>
              <a:t>University of Toledo</a:t>
            </a:r>
            <a:r>
              <a:rPr lang="en-US" dirty="0"/>
              <a:t>	: </a:t>
            </a:r>
            <a:r>
              <a:rPr lang="en-US" dirty="0" smtClean="0"/>
              <a:t>42.3%</a:t>
            </a:r>
            <a:endParaRPr lang="en-US" dirty="0"/>
          </a:p>
          <a:p>
            <a:pPr>
              <a:spcAft>
                <a:spcPts val="600"/>
              </a:spcAft>
            </a:pPr>
            <a:endParaRPr lang="en-US" dirty="0"/>
          </a:p>
          <a:p>
            <a:endParaRPr lang="en-US" dirty="0"/>
          </a:p>
        </p:txBody>
      </p:sp>
      <p:sp>
        <p:nvSpPr>
          <p:cNvPr id="10" name="TextBox 9"/>
          <p:cNvSpPr txBox="1"/>
          <p:nvPr/>
        </p:nvSpPr>
        <p:spPr>
          <a:xfrm>
            <a:off x="4495800" y="2788920"/>
            <a:ext cx="3733800" cy="2846933"/>
          </a:xfrm>
          <a:prstGeom prst="rect">
            <a:avLst/>
          </a:prstGeom>
          <a:noFill/>
        </p:spPr>
        <p:txBody>
          <a:bodyPr wrap="square" rtlCol="0">
            <a:spAutoFit/>
          </a:bodyPr>
          <a:lstStyle/>
          <a:p>
            <a:pPr fontAlgn="ctr">
              <a:spcAft>
                <a:spcPts val="600"/>
              </a:spcAft>
            </a:pPr>
            <a:r>
              <a:rPr lang="en-US" b="1" dirty="0" smtClean="0"/>
              <a:t>Institution	              Number</a:t>
            </a:r>
          </a:p>
          <a:p>
            <a:pPr fontAlgn="ctr">
              <a:spcAft>
                <a:spcPts val="600"/>
              </a:spcAft>
            </a:pPr>
            <a:r>
              <a:rPr lang="en-US" dirty="0"/>
              <a:t>Miami University		: 62.1%</a:t>
            </a:r>
            <a:endParaRPr lang="en-US" dirty="0" smtClean="0"/>
          </a:p>
          <a:p>
            <a:pPr fontAlgn="ctr">
              <a:spcAft>
                <a:spcPts val="600"/>
              </a:spcAft>
            </a:pPr>
            <a:r>
              <a:rPr lang="en-US" dirty="0" smtClean="0"/>
              <a:t>Bowling Green State	: 61.7%</a:t>
            </a:r>
          </a:p>
          <a:p>
            <a:pPr fontAlgn="ctr">
              <a:spcAft>
                <a:spcPts val="600"/>
              </a:spcAft>
            </a:pPr>
            <a:r>
              <a:rPr lang="en-US" u="sng" dirty="0" smtClean="0"/>
              <a:t>Wright State		: 45.2%</a:t>
            </a:r>
          </a:p>
          <a:p>
            <a:pPr fontAlgn="ctr">
              <a:spcAft>
                <a:spcPts val="600"/>
              </a:spcAft>
            </a:pPr>
            <a:r>
              <a:rPr lang="en-US" u="sng" dirty="0" smtClean="0"/>
              <a:t>Cleveland State		: 53.5%</a:t>
            </a:r>
            <a:endParaRPr lang="en-US" u="sng" dirty="0"/>
          </a:p>
          <a:p>
            <a:pPr fontAlgn="ctr">
              <a:spcAft>
                <a:spcPts val="600"/>
              </a:spcAft>
            </a:pPr>
            <a:r>
              <a:rPr lang="en-US" dirty="0" smtClean="0"/>
              <a:t>Youngstown State		: 26.1%</a:t>
            </a:r>
            <a:endParaRPr lang="en-US" dirty="0"/>
          </a:p>
          <a:p>
            <a:pPr>
              <a:spcAft>
                <a:spcPts val="600"/>
              </a:spcAft>
            </a:pPr>
            <a:r>
              <a:rPr lang="en-US" dirty="0" smtClean="0"/>
              <a:t>Shawnee State		: 22.0%</a:t>
            </a:r>
            <a:endParaRPr lang="en-US" dirty="0"/>
          </a:p>
          <a:p>
            <a:pPr>
              <a:spcAft>
                <a:spcPts val="600"/>
              </a:spcAft>
            </a:pPr>
            <a:r>
              <a:rPr lang="en-US" dirty="0" smtClean="0"/>
              <a:t>Central State		:</a:t>
            </a:r>
            <a:endParaRPr lang="en-US" dirty="0"/>
          </a:p>
        </p:txBody>
      </p:sp>
      <p:sp>
        <p:nvSpPr>
          <p:cNvPr id="5" name="TextBox 4"/>
          <p:cNvSpPr txBox="1"/>
          <p:nvPr/>
        </p:nvSpPr>
        <p:spPr>
          <a:xfrm>
            <a:off x="533400" y="2057400"/>
            <a:ext cx="8229600" cy="400110"/>
          </a:xfrm>
          <a:prstGeom prst="rect">
            <a:avLst/>
          </a:prstGeom>
          <a:noFill/>
        </p:spPr>
        <p:txBody>
          <a:bodyPr wrap="square" rtlCol="0">
            <a:spAutoFit/>
          </a:bodyPr>
          <a:lstStyle/>
          <a:p>
            <a:r>
              <a:rPr lang="en-US" sz="2000" dirty="0" smtClean="0"/>
              <a:t>Graduation rates: 4-Year Main Campuses ordered by enrollment</a:t>
            </a:r>
            <a:endParaRPr lang="en-US" sz="2000" dirty="0"/>
          </a:p>
        </p:txBody>
      </p:sp>
      <p:cxnSp>
        <p:nvCxnSpPr>
          <p:cNvPr id="7" name="Straight Connector 6"/>
          <p:cNvCxnSpPr/>
          <p:nvPr/>
        </p:nvCxnSpPr>
        <p:spPr>
          <a:xfrm>
            <a:off x="609600" y="2457510"/>
            <a:ext cx="7543800" cy="0"/>
          </a:xfrm>
          <a:prstGeom prst="line">
            <a:avLst/>
          </a:prstGeom>
          <a:ln w="19050">
            <a:solidFill>
              <a:srgbClr val="046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655249"/>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0080"/>
            <a:ext cx="8229600" cy="1143000"/>
          </a:xfrm>
          <a:noFill/>
        </p:spPr>
        <p:txBody>
          <a:bodyPr>
            <a:normAutofit fontScale="90000"/>
          </a:bodyPr>
          <a:lstStyle/>
          <a:p>
            <a:pPr algn="ctr"/>
            <a:r>
              <a:rPr lang="en-US" dirty="0" smtClean="0">
                <a:solidFill>
                  <a:srgbClr val="04617B"/>
                </a:solidFill>
              </a:rPr>
              <a:t>What is the national scene?</a:t>
            </a:r>
            <a:br>
              <a:rPr lang="en-US" dirty="0" smtClean="0">
                <a:solidFill>
                  <a:srgbClr val="04617B"/>
                </a:solidFill>
              </a:rPr>
            </a:br>
            <a:r>
              <a:rPr lang="en-US" dirty="0" smtClean="0">
                <a:solidFill>
                  <a:srgbClr val="04617B"/>
                </a:solidFill>
              </a:rPr>
              <a:t>Results from Jenkins-Fink (2016)</a:t>
            </a:r>
            <a:endParaRPr lang="en-US" dirty="0">
              <a:solidFill>
                <a:srgbClr val="04617B"/>
              </a:solidFill>
            </a:endParaRPr>
          </a:p>
        </p:txBody>
      </p:sp>
      <p:sp>
        <p:nvSpPr>
          <p:cNvPr id="3" name="Content Placeholder 2"/>
          <p:cNvSpPr>
            <a:spLocks noGrp="1"/>
          </p:cNvSpPr>
          <p:nvPr>
            <p:ph idx="1"/>
          </p:nvPr>
        </p:nvSpPr>
        <p:spPr>
          <a:ln>
            <a:noFill/>
          </a:ln>
        </p:spPr>
        <p:txBody>
          <a:bodyPr>
            <a:normAutofit/>
          </a:bodyPr>
          <a:lstStyle/>
          <a:p>
            <a:pPr marL="457200" indent="-457200">
              <a:buClr>
                <a:srgbClr val="0BD0D9"/>
              </a:buClr>
              <a:buSzPct val="150000"/>
            </a:pPr>
            <a:r>
              <a:rPr lang="en-US" sz="2000" dirty="0" smtClean="0"/>
              <a:t>Jenkins-Fink results for the nation:</a:t>
            </a:r>
          </a:p>
          <a:p>
            <a:pPr lvl="1">
              <a:buClr>
                <a:srgbClr val="0BD0D9"/>
              </a:buClr>
              <a:buSzPct val="150000"/>
              <a:buFont typeface="Wingdings" panose="05000000000000000000" pitchFamily="2" charset="2"/>
              <a:buChar char="§"/>
            </a:pPr>
            <a:r>
              <a:rPr lang="en-US" sz="1600" dirty="0" smtClean="0"/>
              <a:t>32% </a:t>
            </a:r>
            <a:r>
              <a:rPr lang="en-US" sz="1600" dirty="0"/>
              <a:t>of </a:t>
            </a:r>
            <a:r>
              <a:rPr lang="en-US" sz="1600" dirty="0" smtClean="0"/>
              <a:t>2-year </a:t>
            </a:r>
            <a:r>
              <a:rPr lang="en-US" sz="1600" dirty="0"/>
              <a:t>first-time, full-time college entrants </a:t>
            </a:r>
            <a:r>
              <a:rPr lang="en-US" sz="1600" dirty="0" smtClean="0"/>
              <a:t>in the nation from 2008 </a:t>
            </a:r>
            <a:r>
              <a:rPr lang="en-US" sz="1600" dirty="0"/>
              <a:t>attended a 4-year institution in a subsequent year (</a:t>
            </a:r>
            <a:r>
              <a:rPr lang="en-US" sz="1600" i="1" dirty="0" smtClean="0"/>
              <a:t>transfer-out rate</a:t>
            </a:r>
            <a:r>
              <a:rPr lang="en-US" sz="1600" dirty="0" smtClean="0"/>
              <a:t>)</a:t>
            </a:r>
          </a:p>
          <a:p>
            <a:pPr lvl="1">
              <a:buClr>
                <a:srgbClr val="0BD0D9"/>
              </a:buClr>
              <a:buSzPct val="150000"/>
              <a:buFont typeface="Wingdings" panose="05000000000000000000" pitchFamily="2" charset="2"/>
              <a:buChar char="§"/>
            </a:pPr>
            <a:r>
              <a:rPr lang="en-US" sz="1800" dirty="0" smtClean="0"/>
              <a:t>42% of the transfer-outs in the nation graduated in six years.</a:t>
            </a:r>
          </a:p>
          <a:p>
            <a:pPr>
              <a:buClr>
                <a:srgbClr val="0BD0D9"/>
              </a:buClr>
              <a:buSzPct val="150000"/>
            </a:pPr>
            <a:r>
              <a:rPr lang="en-US" sz="2000" dirty="0"/>
              <a:t>Jenkins-Fink results </a:t>
            </a:r>
            <a:r>
              <a:rPr lang="en-US" sz="2000" dirty="0" smtClean="0"/>
              <a:t>for Ohio</a:t>
            </a:r>
            <a:endParaRPr lang="en-US" sz="2000" dirty="0"/>
          </a:p>
          <a:p>
            <a:pPr marL="914400" lvl="1" indent="-457200">
              <a:buClr>
                <a:srgbClr val="0BD0D9"/>
              </a:buClr>
              <a:buSzPct val="150000"/>
              <a:buFont typeface="Wingdings" panose="05000000000000000000" pitchFamily="2" charset="2"/>
              <a:buChar char="§"/>
            </a:pPr>
            <a:r>
              <a:rPr lang="en-US" sz="1800" dirty="0" smtClean="0"/>
              <a:t>28% of Ohio’s 2-year </a:t>
            </a:r>
            <a:r>
              <a:rPr lang="en-US" sz="1800" dirty="0"/>
              <a:t>first-time, full-time college entrants </a:t>
            </a:r>
            <a:r>
              <a:rPr lang="en-US" sz="1800" dirty="0" smtClean="0"/>
              <a:t>from </a:t>
            </a:r>
            <a:r>
              <a:rPr lang="en-US" sz="1800" dirty="0"/>
              <a:t>2008 attended a 4-year institution in a subsequent year (</a:t>
            </a:r>
            <a:r>
              <a:rPr lang="en-US" sz="1800" i="1" dirty="0" smtClean="0"/>
              <a:t>transfer-out rate).</a:t>
            </a:r>
          </a:p>
          <a:p>
            <a:pPr marL="914400" lvl="1" indent="-457200">
              <a:buClr>
                <a:srgbClr val="0BD0D9"/>
              </a:buClr>
              <a:buSzPct val="150000"/>
              <a:buFont typeface="Wingdings" panose="05000000000000000000" pitchFamily="2" charset="2"/>
              <a:buChar char="§"/>
            </a:pPr>
            <a:r>
              <a:rPr lang="en-US" sz="1800" dirty="0" smtClean="0"/>
              <a:t>31% of Ohio’s transfer-outs graduated in six years</a:t>
            </a:r>
            <a:r>
              <a:rPr lang="en-US" sz="2000" dirty="0" smtClean="0"/>
              <a:t>.</a:t>
            </a:r>
          </a:p>
          <a:p>
            <a:pPr>
              <a:buClr>
                <a:srgbClr val="0BD0D9"/>
              </a:buClr>
              <a:buSzPct val="100000"/>
              <a:buFont typeface="Wingdings" panose="05000000000000000000" pitchFamily="2" charset="2"/>
              <a:buChar char="q"/>
            </a:pPr>
            <a:r>
              <a:rPr lang="en-US" sz="2400" dirty="0" smtClean="0"/>
              <a:t>   </a:t>
            </a:r>
            <a:r>
              <a:rPr lang="en-US" sz="2000" u="sng" dirty="0" smtClean="0"/>
              <a:t>Our graduation results reproduced:</a:t>
            </a:r>
          </a:p>
          <a:p>
            <a:pPr lvl="1">
              <a:buClr>
                <a:srgbClr val="04617B"/>
              </a:buClr>
              <a:buSzPct val="150000"/>
              <a:buFont typeface="Wingdings" panose="05000000000000000000" pitchFamily="2" charset="2"/>
              <a:buChar char="§"/>
            </a:pPr>
            <a:r>
              <a:rPr lang="en-US" sz="2000" dirty="0" smtClean="0"/>
              <a:t>2-Yr to 4-Yr college transfers in 2009 have a 49.9% six-year graduation rate.</a:t>
            </a:r>
          </a:p>
          <a:p>
            <a:pPr lvl="1">
              <a:buClr>
                <a:srgbClr val="04617B"/>
              </a:buClr>
              <a:buSzPct val="150000"/>
              <a:buFont typeface="Wingdings" panose="05000000000000000000" pitchFamily="2" charset="2"/>
              <a:buChar char="§"/>
            </a:pPr>
            <a:r>
              <a:rPr lang="en-US" sz="2000" dirty="0" smtClean="0"/>
              <a:t>These students had started as first-time, fulltime, freshman students at public 2-year institutions in 2006, 2007, and 2008.</a:t>
            </a:r>
          </a:p>
        </p:txBody>
      </p:sp>
    </p:spTree>
    <p:extLst>
      <p:ext uri="{BB962C8B-B14F-4D97-AF65-F5344CB8AC3E}">
        <p14:creationId xmlns:p14="http://schemas.microsoft.com/office/powerpoint/2010/main" val="577546884"/>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noFill/>
          <a:ln>
            <a:noFill/>
          </a:ln>
        </p:spPr>
        <p:txBody>
          <a:bodyPr>
            <a:normAutofit fontScale="90000"/>
          </a:bodyPr>
          <a:lstStyle/>
          <a:p>
            <a:pPr algn="ctr"/>
            <a:r>
              <a:rPr lang="en-US" sz="4000" dirty="0" smtClean="0">
                <a:solidFill>
                  <a:srgbClr val="04617B"/>
                </a:solidFill>
              </a:rPr>
              <a:t>Non-comparability of results: Differences in definition, methodology, and data</a:t>
            </a:r>
            <a:endParaRPr lang="en-US" sz="4000" dirty="0">
              <a:solidFill>
                <a:srgbClr val="04617B"/>
              </a:solidFill>
            </a:endParaRPr>
          </a:p>
        </p:txBody>
      </p:sp>
      <p:sp>
        <p:nvSpPr>
          <p:cNvPr id="3" name="Content Placeholder 2"/>
          <p:cNvSpPr>
            <a:spLocks noGrp="1"/>
          </p:cNvSpPr>
          <p:nvPr>
            <p:ph idx="1"/>
          </p:nvPr>
        </p:nvSpPr>
        <p:spPr>
          <a:ln>
            <a:noFill/>
          </a:ln>
        </p:spPr>
        <p:txBody>
          <a:bodyPr>
            <a:normAutofit lnSpcReduction="10000"/>
          </a:bodyPr>
          <a:lstStyle/>
          <a:p>
            <a:pPr>
              <a:buClr>
                <a:srgbClr val="0BD0D9"/>
              </a:buClr>
              <a:buSzPct val="150000"/>
              <a:buFont typeface="Wingdings" panose="05000000000000000000" pitchFamily="2" charset="2"/>
              <a:buChar char="§"/>
            </a:pPr>
            <a:r>
              <a:rPr lang="en-US" sz="2000" dirty="0" smtClean="0"/>
              <a:t>Our results are not really comparable to those from Jenkins-Fink (J-F).</a:t>
            </a:r>
          </a:p>
          <a:p>
            <a:pPr marL="914400" lvl="1" indent="-457200">
              <a:buClr>
                <a:srgbClr val="0BD0D9"/>
              </a:buClr>
              <a:buSzPct val="150000"/>
            </a:pPr>
            <a:r>
              <a:rPr lang="en-US" sz="1800" dirty="0" smtClean="0"/>
              <a:t>Our definition excludes transients; J-F includes transients.</a:t>
            </a:r>
          </a:p>
          <a:p>
            <a:pPr marL="914400" lvl="1" indent="-457200">
              <a:buClr>
                <a:srgbClr val="0BD0D9"/>
              </a:buClr>
              <a:buSzPct val="150000"/>
            </a:pPr>
            <a:r>
              <a:rPr lang="en-US" sz="1800" dirty="0" smtClean="0"/>
              <a:t>We started with transfer students from a given year; J-F starts with a given cohort.</a:t>
            </a:r>
          </a:p>
          <a:p>
            <a:pPr marL="914400" lvl="1" indent="-457200">
              <a:buClr>
                <a:srgbClr val="0BD0D9"/>
              </a:buClr>
              <a:buSzPct val="150000"/>
            </a:pPr>
            <a:r>
              <a:rPr lang="en-US" sz="1800" dirty="0" smtClean="0"/>
              <a:t>We have data on students attending Ohio public 2-year and 4-year institutions; J-F has information on students attending public, private non-profit, and private for-profit institutions in any state.</a:t>
            </a:r>
          </a:p>
          <a:p>
            <a:pPr>
              <a:buClr>
                <a:srgbClr val="0BD0D9"/>
              </a:buClr>
              <a:buSzPct val="150000"/>
              <a:buFont typeface="Wingdings" panose="05000000000000000000" pitchFamily="2" charset="2"/>
              <a:buChar char="§"/>
            </a:pPr>
            <a:r>
              <a:rPr lang="en-US" sz="2000" dirty="0" smtClean="0"/>
              <a:t>We tried to see how Ohio compares to J-F results when we relax our definition and sample selection rules.</a:t>
            </a:r>
          </a:p>
          <a:p>
            <a:pPr marL="914400" lvl="1" indent="-457200">
              <a:buClr>
                <a:srgbClr val="0BD0D9"/>
              </a:buClr>
              <a:buSzPct val="150000"/>
            </a:pPr>
            <a:r>
              <a:rPr lang="en-US" sz="1600" dirty="0" smtClean="0"/>
              <a:t>Similar to J-F, we started with 2008 2-year college entrants &amp; retained only first-time, fulltime students: 14,166</a:t>
            </a:r>
          </a:p>
          <a:p>
            <a:pPr marL="914400" lvl="1" indent="-457200">
              <a:buClr>
                <a:srgbClr val="0BD0D9"/>
              </a:buClr>
              <a:buSzPct val="150000"/>
            </a:pPr>
            <a:r>
              <a:rPr lang="en-US" sz="1600" dirty="0" smtClean="0"/>
              <a:t>Identified as transfer-outs if they ever attended any 4-year institution: 1,770</a:t>
            </a:r>
          </a:p>
          <a:p>
            <a:pPr marL="914400" lvl="1" indent="-457200">
              <a:buClr>
                <a:srgbClr val="0BD0D9"/>
              </a:buClr>
              <a:buSzPct val="150000"/>
            </a:pPr>
            <a:r>
              <a:rPr lang="en-US" sz="1600" dirty="0" smtClean="0"/>
              <a:t>Transfer-out rate: 12.5% (J-F rates for nation &amp; Ohio: 32% and 28%, respectively).</a:t>
            </a:r>
          </a:p>
          <a:p>
            <a:pPr marL="914400" lvl="1" indent="-457200">
              <a:buClr>
                <a:srgbClr val="0BD0D9"/>
              </a:buClr>
              <a:buSzPct val="150000"/>
            </a:pPr>
            <a:r>
              <a:rPr lang="en-US" sz="1600" dirty="0" smtClean="0"/>
              <a:t>Six-year graduation rate: 36.6% (J-F rates for nation &amp; Ohio: 42% &amp; 31%, respect.)</a:t>
            </a:r>
          </a:p>
          <a:p>
            <a:pPr marL="914400" lvl="1" indent="-457200">
              <a:buClr>
                <a:srgbClr val="0BD0D9"/>
              </a:buClr>
              <a:buSzPct val="150000"/>
            </a:pPr>
            <a:r>
              <a:rPr lang="en-US" sz="1600" dirty="0" smtClean="0"/>
              <a:t>If we consider transfers using our definition, graduation rate: 44.5%</a:t>
            </a:r>
          </a:p>
        </p:txBody>
      </p:sp>
    </p:spTree>
    <p:extLst>
      <p:ext uri="{BB962C8B-B14F-4D97-AF65-F5344CB8AC3E}">
        <p14:creationId xmlns:p14="http://schemas.microsoft.com/office/powerpoint/2010/main" val="2593536566"/>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Conclusion</a:t>
            </a:r>
            <a:endParaRPr lang="en-US" dirty="0"/>
          </a:p>
        </p:txBody>
      </p:sp>
      <p:sp>
        <p:nvSpPr>
          <p:cNvPr id="3" name="Content Placeholder 2"/>
          <p:cNvSpPr>
            <a:spLocks noGrp="1"/>
          </p:cNvSpPr>
          <p:nvPr>
            <p:ph idx="1"/>
          </p:nvPr>
        </p:nvSpPr>
        <p:spPr>
          <a:noFill/>
        </p:spPr>
        <p:txBody>
          <a:bodyPr/>
          <a:lstStyle/>
          <a:p>
            <a:pPr>
              <a:buNone/>
            </a:pPr>
            <a:r>
              <a:rPr lang="en-US" dirty="0" smtClean="0"/>
              <a:t>.</a:t>
            </a:r>
          </a:p>
          <a:p>
            <a:r>
              <a:rPr lang="en-US" sz="4800" dirty="0" smtClean="0">
                <a:solidFill>
                  <a:srgbClr val="FF0000"/>
                </a:solidFill>
              </a:rPr>
              <a:t>Question</a:t>
            </a:r>
            <a:r>
              <a:rPr lang="en-US" sz="4800" dirty="0" smtClean="0"/>
              <a:t>  </a:t>
            </a:r>
            <a:r>
              <a:rPr lang="en-US" dirty="0" smtClean="0"/>
              <a:t>Why is this and are there certain practices and environments that foster successful transfer , certificate  and degree  completion </a:t>
            </a:r>
            <a:endParaRPr lang="en-US" dirty="0"/>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Now </a:t>
            </a:r>
            <a:endParaRPr lang="en-US" dirty="0"/>
          </a:p>
        </p:txBody>
      </p:sp>
      <p:sp>
        <p:nvSpPr>
          <p:cNvPr id="3" name="Content Placeholder 2"/>
          <p:cNvSpPr>
            <a:spLocks noGrp="1"/>
          </p:cNvSpPr>
          <p:nvPr>
            <p:ph idx="1"/>
          </p:nvPr>
        </p:nvSpPr>
        <p:spPr/>
        <p:txBody>
          <a:bodyPr>
            <a:normAutofit/>
          </a:bodyPr>
          <a:lstStyle/>
          <a:p>
            <a:r>
              <a:rPr lang="en-US" dirty="0" smtClean="0"/>
              <a:t>This </a:t>
            </a:r>
            <a:r>
              <a:rPr lang="en-US" dirty="0"/>
              <a:t>is critically important, not only the current transfer initiatives, but for the pending and future initiatives that provide new transfer opportunities for students. In order for new initiatives and transfer opportunities to achieve success the current system needs attention to ensure that the best practices are in operation across the public higher education system.</a:t>
            </a:r>
          </a:p>
          <a:p>
            <a:endParaRPr lang="en-US" dirty="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rgbClr val="FF0000"/>
                </a:solidFill>
              </a:rPr>
              <a:t>What does the National research data tell us are the most promising  practices in state’s with a high percentage transfer student degree completion rate </a:t>
            </a:r>
            <a:endParaRPr lang="en-US" sz="2800" dirty="0">
              <a:solidFill>
                <a:srgbClr val="FF0000"/>
              </a:solidFill>
            </a:endParaRPr>
          </a:p>
        </p:txBody>
      </p:sp>
      <p:sp>
        <p:nvSpPr>
          <p:cNvPr id="3" name="Content Placeholder 2"/>
          <p:cNvSpPr>
            <a:spLocks noGrp="1"/>
          </p:cNvSpPr>
          <p:nvPr>
            <p:ph idx="1"/>
          </p:nvPr>
        </p:nvSpPr>
        <p:spPr/>
        <p:txBody>
          <a:bodyPr/>
          <a:lstStyle/>
          <a:p>
            <a:pPr>
              <a:buNone/>
            </a:pPr>
            <a:r>
              <a:rPr lang="en-US" dirty="0" smtClean="0"/>
              <a:t> </a:t>
            </a:r>
            <a:r>
              <a:rPr lang="en-US" sz="4000" dirty="0" smtClean="0"/>
              <a:t>1</a:t>
            </a:r>
            <a:r>
              <a:rPr lang="en-US" dirty="0" smtClean="0"/>
              <a:t>.Transfer Student success and degree completion is a priority as indicated by:</a:t>
            </a:r>
          </a:p>
          <a:p>
            <a:pPr>
              <a:buNone/>
            </a:pPr>
            <a:r>
              <a:rPr lang="en-US" dirty="0" smtClean="0"/>
              <a:t>     - A strong commitment to a transfer agenda </a:t>
            </a:r>
          </a:p>
          <a:p>
            <a:pPr>
              <a:buNone/>
            </a:pPr>
            <a:r>
              <a:rPr lang="en-US" dirty="0" smtClean="0"/>
              <a:t>     - A focus on local/regional partnerships</a:t>
            </a:r>
          </a:p>
          <a:p>
            <a:pPr>
              <a:buNone/>
            </a:pPr>
            <a:r>
              <a:rPr lang="en-US" dirty="0" smtClean="0"/>
              <a:t>     -Data sharing to prioritize transfer pathways and    program success</a:t>
            </a:r>
          </a:p>
          <a:p>
            <a:pPr>
              <a:buNone/>
            </a:pPr>
            <a:r>
              <a:rPr lang="en-US" dirty="0" smtClean="0"/>
              <a:t>     -Economic benefits of transfer and successful completion are well documented </a:t>
            </a:r>
          </a:p>
          <a:p>
            <a:pPr>
              <a:buNone/>
            </a:pPr>
            <a:endParaRPr lang="en-US" dirty="0" smtClean="0"/>
          </a:p>
          <a:p>
            <a:pPr>
              <a:buNone/>
            </a:pPr>
            <a:endParaRPr lang="en-US" dirty="0" smtClean="0"/>
          </a:p>
          <a:p>
            <a:pPr>
              <a:buNone/>
            </a:pPr>
            <a:endParaRPr lang="en-US" dirty="0" smtClean="0"/>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What does the National </a:t>
            </a:r>
            <a:r>
              <a:rPr lang="en-US" sz="4000" dirty="0" smtClean="0"/>
              <a:t>research data tell us are best practices in high performing states </a:t>
            </a:r>
            <a:endParaRPr lang="en-US" sz="4000" dirty="0"/>
          </a:p>
        </p:txBody>
      </p:sp>
      <p:sp>
        <p:nvSpPr>
          <p:cNvPr id="3" name="Content Placeholder 2"/>
          <p:cNvSpPr>
            <a:spLocks noGrp="1"/>
          </p:cNvSpPr>
          <p:nvPr>
            <p:ph idx="1"/>
          </p:nvPr>
        </p:nvSpPr>
        <p:spPr/>
        <p:txBody>
          <a:bodyPr>
            <a:normAutofit fontScale="92500"/>
          </a:bodyPr>
          <a:lstStyle/>
          <a:p>
            <a:pPr>
              <a:buNone/>
            </a:pPr>
            <a:r>
              <a:rPr lang="en-US" sz="4000" dirty="0" smtClean="0"/>
              <a:t>2</a:t>
            </a:r>
            <a:r>
              <a:rPr lang="en-US" dirty="0" smtClean="0"/>
              <a:t>.Create clear Program Pathways </a:t>
            </a:r>
          </a:p>
          <a:p>
            <a:pPr>
              <a:buNone/>
            </a:pPr>
            <a:r>
              <a:rPr lang="en-US" dirty="0" smtClean="0"/>
              <a:t>    - Transfer pathways for broad major area using relevant career information ( with a focus on meeting regional needs. Arizona</a:t>
            </a:r>
          </a:p>
          <a:p>
            <a:pPr>
              <a:buNone/>
            </a:pPr>
            <a:r>
              <a:rPr lang="en-US" dirty="0" smtClean="0"/>
              <a:t>     -Collaboratively develop course sequences and imbed certifications.</a:t>
            </a:r>
          </a:p>
          <a:p>
            <a:pPr>
              <a:buNone/>
            </a:pPr>
            <a:r>
              <a:rPr lang="en-US" dirty="0" smtClean="0"/>
              <a:t>      -Begin Pathway advising early in the students academic career to help identify General Education courses that provide readiness for the intended field of study.</a:t>
            </a:r>
          </a:p>
          <a:p>
            <a:pPr>
              <a:buNone/>
            </a:pPr>
            <a:r>
              <a:rPr lang="en-US" dirty="0" smtClean="0"/>
              <a:t>     - Plan less used Pathways as data indicates </a:t>
            </a:r>
            <a:endParaRPr lang="en-US"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Structure</a:t>
            </a:r>
            <a:endParaRPr lang="en-US" dirty="0"/>
          </a:p>
        </p:txBody>
      </p:sp>
      <p:sp>
        <p:nvSpPr>
          <p:cNvPr id="3" name="Content Placeholder 2"/>
          <p:cNvSpPr>
            <a:spLocks noGrp="1"/>
          </p:cNvSpPr>
          <p:nvPr>
            <p:ph idx="1"/>
          </p:nvPr>
        </p:nvSpPr>
        <p:spPr/>
        <p:txBody>
          <a:bodyPr/>
          <a:lstStyle/>
          <a:p>
            <a:r>
              <a:rPr lang="en-US" sz="2000" dirty="0" smtClean="0"/>
              <a:t>Co-Chairs ( Representatives from the Ohio Guaranteed Pathways Statewide  Steering Committee)</a:t>
            </a:r>
          </a:p>
          <a:p>
            <a:r>
              <a:rPr lang="en-US" sz="2000" dirty="0" smtClean="0"/>
              <a:t>Student Service Deans/Enrollment Management Executives</a:t>
            </a:r>
          </a:p>
          <a:p>
            <a:r>
              <a:rPr lang="en-US" sz="2000" dirty="0" smtClean="0"/>
              <a:t>Transfer Advisors /Transfer Coordinators </a:t>
            </a:r>
          </a:p>
          <a:p>
            <a:r>
              <a:rPr lang="en-US" sz="2000" dirty="0" smtClean="0"/>
              <a:t>Admissions Transfer Advisors</a:t>
            </a:r>
          </a:p>
          <a:p>
            <a:r>
              <a:rPr lang="en-US" sz="2000" dirty="0" smtClean="0"/>
              <a:t>Registrars</a:t>
            </a:r>
          </a:p>
          <a:p>
            <a:r>
              <a:rPr lang="en-US" sz="2000" dirty="0" smtClean="0"/>
              <a:t>Institutional Research directors  </a:t>
            </a:r>
          </a:p>
          <a:p>
            <a:r>
              <a:rPr lang="en-US" sz="2000" dirty="0" smtClean="0"/>
              <a:t>Financial Aid Directors </a:t>
            </a:r>
          </a:p>
          <a:p>
            <a:r>
              <a:rPr lang="en-US" sz="2000" dirty="0" smtClean="0"/>
              <a:t>Chief Financial Officer </a:t>
            </a:r>
          </a:p>
          <a:p>
            <a:endParaRPr lang="en-US"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does the National research data tell us are best practices in high performing states </a:t>
            </a:r>
            <a:endParaRPr lang="en-US" sz="3200" dirty="0"/>
          </a:p>
        </p:txBody>
      </p:sp>
      <p:sp>
        <p:nvSpPr>
          <p:cNvPr id="3" name="Content Placeholder 2"/>
          <p:cNvSpPr>
            <a:spLocks noGrp="1"/>
          </p:cNvSpPr>
          <p:nvPr>
            <p:ph idx="1"/>
          </p:nvPr>
        </p:nvSpPr>
        <p:spPr>
          <a:ln>
            <a:solidFill>
              <a:schemeClr val="accent1"/>
            </a:solidFill>
          </a:ln>
        </p:spPr>
        <p:txBody>
          <a:bodyPr>
            <a:normAutofit lnSpcReduction="10000"/>
          </a:bodyPr>
          <a:lstStyle/>
          <a:p>
            <a:pPr>
              <a:buNone/>
            </a:pPr>
            <a:r>
              <a:rPr lang="en-US" sz="4000" dirty="0" smtClean="0"/>
              <a:t>3</a:t>
            </a:r>
            <a:r>
              <a:rPr lang="en-US" dirty="0" smtClean="0"/>
              <a:t>.Tailored Transfer Student Advising</a:t>
            </a:r>
          </a:p>
          <a:p>
            <a:pPr>
              <a:buNone/>
            </a:pPr>
            <a:r>
              <a:rPr lang="en-US" dirty="0" smtClean="0"/>
              <a:t>   -Continuously monitor student progress and intervene   when students go off track ( pro-active advising)</a:t>
            </a:r>
          </a:p>
          <a:p>
            <a:pPr>
              <a:buNone/>
            </a:pPr>
            <a:r>
              <a:rPr lang="en-US" dirty="0" smtClean="0"/>
              <a:t>  - Replicate elements of the first year experience for all transfer students.</a:t>
            </a:r>
          </a:p>
          <a:p>
            <a:pPr>
              <a:buNone/>
            </a:pPr>
            <a:r>
              <a:rPr lang="en-US" dirty="0" smtClean="0"/>
              <a:t>   - Provide transfer focused financial aid advising. </a:t>
            </a:r>
          </a:p>
          <a:p>
            <a:pPr>
              <a:buNone/>
            </a:pPr>
            <a:endParaRPr lang="en-US" dirty="0" smtClean="0"/>
          </a:p>
          <a:p>
            <a:pPr>
              <a:buNone/>
            </a:pPr>
            <a:r>
              <a:rPr lang="en-US" dirty="0" smtClean="0"/>
              <a:t> </a:t>
            </a:r>
            <a:r>
              <a:rPr lang="en-US" sz="1800" dirty="0" smtClean="0"/>
              <a:t>Examples of  best and promising  </a:t>
            </a:r>
            <a:r>
              <a:rPr lang="en-US" sz="1800" smtClean="0"/>
              <a:t>practices  in </a:t>
            </a:r>
            <a:r>
              <a:rPr lang="en-US" sz="1800" dirty="0" smtClean="0"/>
              <a:t>use at colleges and universities  can be found  in  </a:t>
            </a:r>
            <a:r>
              <a:rPr lang="en-US" sz="1800" b="1" dirty="0" smtClean="0"/>
              <a:t>The Transfer Playbook </a:t>
            </a:r>
            <a:r>
              <a:rPr lang="en-US" sz="1800" dirty="0" smtClean="0"/>
              <a:t>at   </a:t>
            </a:r>
            <a:r>
              <a:rPr lang="en-US" sz="1800" dirty="0" smtClean="0">
                <a:solidFill>
                  <a:schemeClr val="tx2"/>
                </a:solidFill>
              </a:rPr>
              <a:t>http://ccrc.tc.columbia.edu/publications/transfer-playbook-essential-practices.html</a:t>
            </a:r>
            <a:endParaRPr lang="en-US" sz="1800" dirty="0">
              <a:solidFill>
                <a:schemeClr val="tx2"/>
              </a:solidFill>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Discussion</a:t>
            </a:r>
            <a:endParaRPr lang="en-US" dirty="0"/>
          </a:p>
        </p:txBody>
      </p:sp>
      <p:sp>
        <p:nvSpPr>
          <p:cNvPr id="3" name="Content Placeholder 2"/>
          <p:cNvSpPr>
            <a:spLocks noGrp="1"/>
          </p:cNvSpPr>
          <p:nvPr>
            <p:ph idx="1"/>
          </p:nvPr>
        </p:nvSpPr>
        <p:spPr/>
        <p:txBody>
          <a:bodyPr/>
          <a:lstStyle/>
          <a:p>
            <a:r>
              <a:rPr lang="en-US" dirty="0" smtClean="0"/>
              <a:t> Outreach</a:t>
            </a:r>
          </a:p>
          <a:p>
            <a:r>
              <a:rPr lang="en-US" dirty="0" smtClean="0"/>
              <a:t>WEB/Social Media </a:t>
            </a:r>
          </a:p>
          <a:p>
            <a:r>
              <a:rPr lang="en-US" dirty="0" smtClean="0"/>
              <a:t>Transfer Environment </a:t>
            </a:r>
          </a:p>
          <a:p>
            <a:r>
              <a:rPr lang="en-US" dirty="0" smtClean="0"/>
              <a:t>Advising</a:t>
            </a:r>
          </a:p>
          <a:p>
            <a:r>
              <a:rPr lang="en-US" dirty="0" smtClean="0"/>
              <a:t>Orientation</a:t>
            </a:r>
          </a:p>
          <a:p>
            <a:r>
              <a:rPr lang="en-US" dirty="0" smtClean="0"/>
              <a:t>Financial Aid </a:t>
            </a:r>
          </a:p>
          <a:p>
            <a:r>
              <a:rPr lang="en-US" dirty="0" smtClean="0"/>
              <a:t>Pathways/Partnerships </a:t>
            </a:r>
          </a:p>
          <a:p>
            <a:r>
              <a:rPr lang="en-US" dirty="0" smtClean="0"/>
              <a:t>Partner Collaboration </a:t>
            </a: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b="1" dirty="0" smtClean="0"/>
              <a:t>September /October </a:t>
            </a:r>
          </a:p>
          <a:p>
            <a:pPr>
              <a:buNone/>
            </a:pPr>
            <a:r>
              <a:rPr lang="en-US" dirty="0" smtClean="0"/>
              <a:t>         </a:t>
            </a:r>
            <a:r>
              <a:rPr lang="en-US" sz="2400" dirty="0" smtClean="0"/>
              <a:t>Research and review  current state and national date relating to transfer student Baccalaureate  completion rates and existing best practice information </a:t>
            </a:r>
          </a:p>
          <a:p>
            <a:pPr>
              <a:buNone/>
            </a:pPr>
            <a:r>
              <a:rPr lang="en-US" sz="2400" dirty="0" smtClean="0"/>
              <a:t>          Develop and staff a statewide advisory panel based on best practice /high impact areas of  transfer student contact identified through initial research .</a:t>
            </a:r>
          </a:p>
          <a:p>
            <a:pPr>
              <a:buNone/>
            </a:pPr>
            <a:r>
              <a:rPr lang="en-US" sz="2400" dirty="0" smtClean="0"/>
              <a:t>        </a:t>
            </a:r>
            <a:endParaRPr lang="en-US" sz="2400" dirty="0"/>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100" dirty="0" smtClean="0">
                <a:solidFill>
                  <a:srgbClr val="FF0000"/>
                </a:solidFill>
              </a:rPr>
              <a:t> </a:t>
            </a:r>
            <a:r>
              <a:rPr lang="en-US" sz="3100" b="1" dirty="0" smtClean="0"/>
              <a:t>November</a:t>
            </a:r>
            <a:endParaRPr lang="en-US" sz="3100" dirty="0" smtClean="0"/>
          </a:p>
          <a:p>
            <a:pPr>
              <a:buNone/>
            </a:pPr>
            <a:r>
              <a:rPr lang="en-US" sz="2200" dirty="0" smtClean="0"/>
              <a:t>     -</a:t>
            </a:r>
            <a:r>
              <a:rPr lang="en-US" sz="2300" dirty="0" smtClean="0"/>
              <a:t>Convene  advisory  panel </a:t>
            </a:r>
            <a:endParaRPr lang="en-US" sz="2200" dirty="0" smtClean="0"/>
          </a:p>
          <a:p>
            <a:pPr>
              <a:buNone/>
            </a:pPr>
            <a:r>
              <a:rPr lang="en-US" sz="2200" dirty="0" smtClean="0"/>
              <a:t>    </a:t>
            </a:r>
            <a:r>
              <a:rPr lang="en-US" sz="2300" dirty="0" smtClean="0"/>
              <a:t>- Provide background information based on  completed research</a:t>
            </a:r>
            <a:endParaRPr lang="en-US" sz="2200" dirty="0" smtClean="0"/>
          </a:p>
          <a:p>
            <a:pPr>
              <a:buNone/>
            </a:pPr>
            <a:r>
              <a:rPr lang="en-US" sz="2200" dirty="0" smtClean="0"/>
              <a:t>   - </a:t>
            </a:r>
            <a:r>
              <a:rPr lang="en-US" sz="2300" dirty="0" smtClean="0"/>
              <a:t>Develop  with committee input mechanisms for solicitation and compiling  most promising practices in uses throughout the University System of Ohio</a:t>
            </a:r>
            <a:endParaRPr lang="en-US" sz="2300" b="1" dirty="0" smtClean="0"/>
          </a:p>
          <a:p>
            <a:pPr>
              <a:buNone/>
            </a:pPr>
            <a:r>
              <a:rPr lang="en-US" sz="2300" dirty="0" smtClean="0"/>
              <a:t> -Reach out to Colleges and Universities statewide for data on Ohio most promising  practices in place at Ohio’s colleges and Universities fostering transfer student degree completion </a:t>
            </a:r>
            <a:r>
              <a:rPr lang="en-US" sz="2200" dirty="0" smtClean="0"/>
              <a:t>         </a:t>
            </a:r>
          </a:p>
          <a:p>
            <a:pPr>
              <a:buNone/>
            </a:pPr>
            <a:r>
              <a:rPr lang="en-US" sz="2800" b="1" dirty="0" smtClean="0">
                <a:solidFill>
                  <a:srgbClr val="FF0000"/>
                </a:solidFill>
              </a:rPr>
              <a:t>Decembe</a:t>
            </a:r>
            <a:r>
              <a:rPr lang="en-US" sz="2800" dirty="0" smtClean="0">
                <a:solidFill>
                  <a:srgbClr val="FF0000"/>
                </a:solidFill>
              </a:rPr>
              <a:t>r</a:t>
            </a:r>
          </a:p>
          <a:p>
            <a:pPr>
              <a:buNone/>
            </a:pPr>
            <a:r>
              <a:rPr lang="en-US" sz="2200" dirty="0" smtClean="0">
                <a:solidFill>
                  <a:srgbClr val="FF0000"/>
                </a:solidFill>
              </a:rPr>
              <a:t>  -  Preliminary Analysis and review  of data </a:t>
            </a:r>
          </a:p>
          <a:p>
            <a:pPr>
              <a:buNone/>
            </a:pPr>
            <a:r>
              <a:rPr lang="en-US" sz="2200" dirty="0" smtClean="0">
                <a:solidFill>
                  <a:srgbClr val="FF0000"/>
                </a:solidFill>
              </a:rPr>
              <a:t> </a:t>
            </a:r>
            <a:endParaRPr lang="en-US" sz="22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January</a:t>
            </a:r>
            <a:r>
              <a:rPr lang="en-US" dirty="0" smtClean="0"/>
              <a:t> -</a:t>
            </a:r>
            <a:r>
              <a:rPr lang="en-US" b="1" dirty="0" smtClean="0"/>
              <a:t>June</a:t>
            </a:r>
          </a:p>
          <a:p>
            <a:pPr>
              <a:buNone/>
            </a:pPr>
            <a:r>
              <a:rPr lang="en-US" dirty="0" smtClean="0"/>
              <a:t>  </a:t>
            </a:r>
            <a:r>
              <a:rPr lang="en-US" sz="2000" dirty="0" smtClean="0"/>
              <a:t>-Delineation and refinement of best practice processes in Ohio’s colleges and universities </a:t>
            </a:r>
          </a:p>
          <a:p>
            <a:pPr>
              <a:buNone/>
            </a:pPr>
            <a:r>
              <a:rPr lang="en-US" sz="2000" dirty="0" smtClean="0"/>
              <a:t>   - Draft report presented to Ohio dept of Higher Ed Staff , and Advisory Committee</a:t>
            </a:r>
          </a:p>
          <a:p>
            <a:pPr>
              <a:buNone/>
            </a:pPr>
            <a:r>
              <a:rPr lang="en-US" sz="2000" dirty="0" smtClean="0"/>
              <a:t>   -Additional Issues discussed /addressed</a:t>
            </a:r>
          </a:p>
          <a:p>
            <a:pPr>
              <a:buFontTx/>
              <a:buChar char="-"/>
            </a:pPr>
            <a:r>
              <a:rPr lang="en-US" sz="2000" dirty="0" smtClean="0"/>
              <a:t>Final Analysis of data completed and compiled </a:t>
            </a:r>
          </a:p>
          <a:p>
            <a:pPr>
              <a:buNone/>
            </a:pPr>
            <a:r>
              <a:rPr lang="en-US" dirty="0" smtClean="0"/>
              <a:t>   - </a:t>
            </a:r>
            <a:r>
              <a:rPr lang="en-US" sz="2000" dirty="0" smtClean="0"/>
              <a:t>Final report completed/presented</a:t>
            </a:r>
          </a:p>
          <a:p>
            <a:pPr>
              <a:buNone/>
            </a:pPr>
            <a:r>
              <a:rPr lang="en-US" sz="2000" dirty="0" smtClean="0"/>
              <a:t>    -  Dissemination of report Statewide and regionally ( possible statewide and regional conference presentations) </a:t>
            </a:r>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Advisory Committee Input – Next Steps </a:t>
            </a:r>
            <a:endParaRPr lang="en-US" sz="4000" dirty="0"/>
          </a:p>
        </p:txBody>
      </p:sp>
      <p:sp>
        <p:nvSpPr>
          <p:cNvPr id="3" name="Content Placeholder 2"/>
          <p:cNvSpPr>
            <a:spLocks noGrp="1"/>
          </p:cNvSpPr>
          <p:nvPr>
            <p:ph idx="1"/>
          </p:nvPr>
        </p:nvSpPr>
        <p:spPr/>
        <p:txBody>
          <a:bodyPr>
            <a:normAutofit/>
          </a:bodyPr>
          <a:lstStyle/>
          <a:p>
            <a:pPr>
              <a:buNone/>
            </a:pPr>
            <a:r>
              <a:rPr lang="en-US" sz="2800" dirty="0" smtClean="0">
                <a:solidFill>
                  <a:srgbClr val="C00000"/>
                </a:solidFill>
              </a:rPr>
              <a:t>   1</a:t>
            </a:r>
            <a:r>
              <a:rPr lang="en-US" dirty="0" smtClean="0">
                <a:solidFill>
                  <a:srgbClr val="C00000"/>
                </a:solidFill>
              </a:rPr>
              <a:t>.How do we identify Ohio Promising practices </a:t>
            </a:r>
            <a:endParaRPr lang="en-US" dirty="0" smtClean="0"/>
          </a:p>
          <a:p>
            <a:pPr>
              <a:buNone/>
            </a:pPr>
            <a:r>
              <a:rPr lang="en-US" sz="2000" dirty="0" smtClean="0">
                <a:solidFill>
                  <a:srgbClr val="C00000"/>
                </a:solidFill>
              </a:rPr>
              <a:t>   </a:t>
            </a:r>
            <a:r>
              <a:rPr lang="en-US" sz="2800" dirty="0" smtClean="0">
                <a:solidFill>
                  <a:srgbClr val="C00000"/>
                </a:solidFill>
              </a:rPr>
              <a:t>2. How best to use committees expertise </a:t>
            </a:r>
          </a:p>
          <a:p>
            <a:pPr>
              <a:buNone/>
            </a:pPr>
            <a:r>
              <a:rPr lang="en-US" sz="2000" dirty="0" smtClean="0">
                <a:solidFill>
                  <a:srgbClr val="C00000"/>
                </a:solidFill>
              </a:rPr>
              <a:t>   </a:t>
            </a:r>
            <a:r>
              <a:rPr lang="en-US" sz="2800" dirty="0" smtClean="0">
                <a:solidFill>
                  <a:srgbClr val="C00000"/>
                </a:solidFill>
              </a:rPr>
              <a:t>3</a:t>
            </a:r>
            <a:r>
              <a:rPr lang="en-US" sz="2000" dirty="0" smtClean="0">
                <a:solidFill>
                  <a:srgbClr val="C00000"/>
                </a:solidFill>
              </a:rPr>
              <a:t>. </a:t>
            </a:r>
            <a:r>
              <a:rPr lang="en-US" sz="2800" dirty="0" smtClean="0">
                <a:solidFill>
                  <a:srgbClr val="C00000"/>
                </a:solidFill>
              </a:rPr>
              <a:t>Best process for statewide dissemination/ implementation of best practice information collected </a:t>
            </a:r>
          </a:p>
          <a:p>
            <a:pPr>
              <a:buNone/>
            </a:pPr>
            <a:endParaRPr lang="en-US" dirty="0" smtClean="0"/>
          </a:p>
          <a:p>
            <a:endParaRPr lang="en-US"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Advisory Committee Input </a:t>
            </a:r>
            <a:endParaRPr lang="en-US" dirty="0"/>
          </a:p>
        </p:txBody>
      </p:sp>
      <p:sp>
        <p:nvSpPr>
          <p:cNvPr id="3" name="Content Placeholder 2"/>
          <p:cNvSpPr>
            <a:spLocks noGrp="1"/>
          </p:cNvSpPr>
          <p:nvPr>
            <p:ph idx="1"/>
          </p:nvPr>
        </p:nvSpPr>
        <p:spPr/>
        <p:txBody>
          <a:bodyPr/>
          <a:lstStyle/>
          <a:p>
            <a:r>
              <a:rPr lang="en-US" dirty="0" smtClean="0"/>
              <a:t>Discuss Data  gathering options</a:t>
            </a:r>
          </a:p>
          <a:p>
            <a:r>
              <a:rPr lang="en-US" dirty="0" smtClean="0"/>
              <a:t>survey process</a:t>
            </a:r>
          </a:p>
          <a:p>
            <a:r>
              <a:rPr lang="en-US" dirty="0" smtClean="0"/>
              <a:t>target  groups</a:t>
            </a:r>
          </a:p>
          <a:p>
            <a:r>
              <a:rPr lang="en-US" dirty="0" smtClean="0"/>
              <a:t>student input </a:t>
            </a:r>
          </a:p>
          <a:p>
            <a:r>
              <a:rPr lang="en-US" smtClean="0"/>
              <a:t>other </a:t>
            </a:r>
            <a:r>
              <a:rPr lang="en-US" dirty="0" smtClean="0"/>
              <a:t>options </a:t>
            </a:r>
          </a:p>
          <a:p>
            <a:endParaRPr lang="en-US" dirty="0"/>
          </a:p>
        </p:txBody>
      </p:sp>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a:xfrm>
            <a:off x="533400" y="1993392"/>
            <a:ext cx="8229600" cy="4389120"/>
          </a:xfrm>
        </p:spPr>
        <p:txBody>
          <a:bodyPr/>
          <a:lstStyle/>
          <a:p>
            <a:r>
              <a:rPr lang="en-US" dirty="0" smtClean="0"/>
              <a:t>Review and identify action items and next steps</a:t>
            </a:r>
            <a:endParaRPr lang="en-US"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Introduction</a:t>
            </a:r>
            <a:endParaRPr lang="en-US" dirty="0" smtClean="0"/>
          </a:p>
          <a:p>
            <a:r>
              <a:rPr lang="en-US" dirty="0" smtClean="0"/>
              <a:t>Over the past 25 years the State of Ohio has developed a highly sophisticated articulation and credit transfer system for Ohio’s public colleges and universities. The system is supported by policies, agreed upon practices and guidelines and state legislative initiatives and funding. It has provided a framework that allows students to transfer among Ohio’s 2 and 4 year colleges seamlessly without loss of time or additional expense for degree completion and guarantees both credit articulation and  application to a degree.</a:t>
            </a:r>
          </a:p>
          <a:p>
            <a:endParaRPr lang="en-US" dirty="0"/>
          </a:p>
          <a:p>
            <a:r>
              <a:rPr lang="en-US" dirty="0"/>
              <a:t>An analysis of the data compiled over the past </a:t>
            </a:r>
            <a:r>
              <a:rPr lang="en-US" dirty="0" smtClean="0"/>
              <a:t>10 </a:t>
            </a:r>
            <a:r>
              <a:rPr lang="en-US" dirty="0"/>
              <a:t>years by the </a:t>
            </a:r>
            <a:r>
              <a:rPr lang="en-US" dirty="0" smtClean="0"/>
              <a:t>Higher Education Information System indicates </a:t>
            </a:r>
            <a:r>
              <a:rPr lang="en-US" dirty="0"/>
              <a:t>that there are both regional and institutional variances in the effectiveness of Ohio’s articulation framework as it provides opportunities for transfer students degree completion goals. This is confirmed by a recent national study that indicates variations among institutions of higher education in Ohio in the mobility and success of students in transfer.</a:t>
            </a:r>
          </a:p>
          <a:p>
            <a:pPr>
              <a:buNone/>
            </a:pPr>
            <a:r>
              <a:rPr lang="en-US" dirty="0"/>
              <a:t> </a:t>
            </a:r>
          </a:p>
          <a:p>
            <a:endParaRPr lang="en-US"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53400" cy="762000"/>
          </a:xfrm>
        </p:spPr>
        <p:txBody>
          <a:bodyPr>
            <a:normAutofit fontScale="90000"/>
          </a:bodyPr>
          <a:lstStyle/>
          <a:p>
            <a:r>
              <a:rPr lang="en-US" b="1" dirty="0" smtClean="0"/>
              <a:t>Charter Action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Establish </a:t>
            </a:r>
            <a:r>
              <a:rPr lang="en-US" dirty="0"/>
              <a:t>an advisory committee </a:t>
            </a:r>
            <a:r>
              <a:rPr lang="en-US" dirty="0" smtClean="0"/>
              <a:t>0f knowledgeable volunteers from Ohio’s 2 and 4 year Higher Ed institutions .The committee will assist in the process of identification and analysis  the  best and most promising  practices in place Nationally and within the University  System of Ohio for improvement in transfers degree completion rates. </a:t>
            </a:r>
          </a:p>
          <a:p>
            <a:endParaRPr lang="en-US" dirty="0"/>
          </a:p>
          <a:p>
            <a:r>
              <a:rPr lang="en-US" dirty="0"/>
              <a:t>The committee, through a combination of national research, statewide discussion with stakeholders and surveys, will develop and provide </a:t>
            </a:r>
            <a:r>
              <a:rPr lang="en-US" dirty="0" smtClean="0"/>
              <a:t> </a:t>
            </a:r>
            <a:r>
              <a:rPr lang="en-US" dirty="0"/>
              <a:t>an inventory </a:t>
            </a:r>
            <a:r>
              <a:rPr lang="en-US" dirty="0" smtClean="0"/>
              <a:t>of best and most  promising practices that </a:t>
            </a:r>
            <a:r>
              <a:rPr lang="en-US" dirty="0"/>
              <a:t>can be </a:t>
            </a:r>
            <a:r>
              <a:rPr lang="en-US" dirty="0" smtClean="0"/>
              <a:t>shared and implemented statewide to provide each college  and university  a comprehensive overview  of processes for  increasing  transfer  student </a:t>
            </a:r>
            <a:r>
              <a:rPr lang="en-US" dirty="0"/>
              <a:t>degree completion.   </a:t>
            </a:r>
          </a:p>
          <a:p>
            <a:pPr>
              <a:buNone/>
            </a:pPr>
            <a:r>
              <a:rPr lang="en-US" dirty="0"/>
              <a:t> </a:t>
            </a:r>
          </a:p>
          <a:p>
            <a:endParaRPr lang="en-U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Goals</a:t>
            </a:r>
            <a:endParaRPr lang="en-US" dirty="0"/>
          </a:p>
        </p:txBody>
      </p:sp>
      <p:sp>
        <p:nvSpPr>
          <p:cNvPr id="3" name="Content Placeholder 2"/>
          <p:cNvSpPr>
            <a:spLocks noGrp="1"/>
          </p:cNvSpPr>
          <p:nvPr>
            <p:ph idx="1"/>
          </p:nvPr>
        </p:nvSpPr>
        <p:spPr/>
        <p:txBody>
          <a:bodyPr>
            <a:normAutofit fontScale="92500"/>
          </a:bodyPr>
          <a:lstStyle/>
          <a:p>
            <a:r>
              <a:rPr lang="en-US" sz="2400" dirty="0" smtClean="0"/>
              <a:t>Identify and discuss emerging  practices through a combination of national research, member  discussions and  survey.</a:t>
            </a:r>
          </a:p>
          <a:p>
            <a:r>
              <a:rPr lang="en-US" sz="2400" dirty="0" smtClean="0"/>
              <a:t>Develop an inventory of promising practices in Ohio   </a:t>
            </a:r>
          </a:p>
          <a:p>
            <a:r>
              <a:rPr lang="en-US" sz="2400" dirty="0" smtClean="0"/>
              <a:t>Provide guidance in the implementation of promising practices for current and future statewide transfer initiatives</a:t>
            </a:r>
          </a:p>
          <a:p>
            <a:r>
              <a:rPr lang="en-US" sz="2400" dirty="0" smtClean="0"/>
              <a:t>Develop a process for the implementation of the best and promising practices based on the data collection and analysis  </a:t>
            </a:r>
          </a:p>
          <a:p>
            <a:r>
              <a:rPr lang="en-US" sz="2400" dirty="0" smtClean="0"/>
              <a:t>Report findings to the Ohio Articulation and Transfer Network Oversight Board </a:t>
            </a:r>
          </a:p>
          <a:p>
            <a:r>
              <a:rPr lang="en-US" sz="2400" dirty="0" smtClean="0"/>
              <a:t>Recommend process for statewide dissemination of inventory</a:t>
            </a:r>
          </a:p>
          <a:p>
            <a:endParaRPr lang="en-US" sz="2400"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pPr algn="ctr"/>
            <a:r>
              <a:rPr lang="en-US" sz="3600" dirty="0" smtClean="0"/>
              <a:t>Background Information:</a:t>
            </a:r>
            <a:br>
              <a:rPr lang="en-US" sz="3600" dirty="0" smtClean="0"/>
            </a:br>
            <a:r>
              <a:rPr lang="en-US" sz="3600" dirty="0" smtClean="0"/>
              <a:t>Ohio Guaranteed Transfer Pathways</a:t>
            </a:r>
            <a:endParaRPr lang="en-US" sz="3600" dirty="0"/>
          </a:p>
        </p:txBody>
      </p:sp>
      <p:sp>
        <p:nvSpPr>
          <p:cNvPr id="12" name="Text Box 6"/>
          <p:cNvSpPr txBox="1"/>
          <p:nvPr/>
        </p:nvSpPr>
        <p:spPr>
          <a:xfrm>
            <a:off x="381000" y="3435984"/>
            <a:ext cx="1650050" cy="83121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Northwest Region</a:t>
            </a:r>
            <a:endParaRPr lang="en-US" sz="1100" dirty="0">
              <a:effectLst/>
              <a:ea typeface="Calibri"/>
              <a:cs typeface="Times New Roman"/>
            </a:endParaRPr>
          </a:p>
          <a:p>
            <a:pPr marL="0" marR="0">
              <a:lnSpc>
                <a:spcPct val="115000"/>
              </a:lnSpc>
              <a:spcBef>
                <a:spcPts val="0"/>
              </a:spcBef>
              <a:spcAft>
                <a:spcPts val="0"/>
              </a:spcAft>
            </a:pPr>
            <a:r>
              <a:rPr lang="en-US" sz="1100" dirty="0">
                <a:effectLst/>
                <a:ea typeface="Calibri"/>
                <a:cs typeface="Times New Roman"/>
              </a:rPr>
              <a:t>1. John Fischer (BGSU)</a:t>
            </a:r>
          </a:p>
          <a:p>
            <a:pPr marL="0" marR="0">
              <a:lnSpc>
                <a:spcPct val="115000"/>
              </a:lnSpc>
              <a:spcBef>
                <a:spcPts val="0"/>
              </a:spcBef>
              <a:spcAft>
                <a:spcPts val="0"/>
              </a:spcAft>
            </a:pPr>
            <a:r>
              <a:rPr lang="en-US" sz="1100" dirty="0">
                <a:effectLst/>
                <a:ea typeface="Calibri"/>
                <a:cs typeface="Times New Roman"/>
              </a:rPr>
              <a:t>2. Steve Robinson </a:t>
            </a:r>
          </a:p>
          <a:p>
            <a:pPr marL="0" marR="0">
              <a:lnSpc>
                <a:spcPct val="115000"/>
              </a:lnSpc>
              <a:spcBef>
                <a:spcPts val="0"/>
              </a:spcBef>
              <a:spcAft>
                <a:spcPts val="0"/>
              </a:spcAft>
            </a:pPr>
            <a:r>
              <a:rPr lang="en-US" sz="1100" dirty="0">
                <a:effectLst/>
                <a:ea typeface="Calibri"/>
                <a:cs typeface="Times New Roman"/>
              </a:rPr>
              <a:t>    (Owens)</a:t>
            </a:r>
          </a:p>
          <a:p>
            <a:pPr marL="0" marR="0">
              <a:lnSpc>
                <a:spcPct val="115000"/>
              </a:lnSpc>
              <a:spcBef>
                <a:spcPts val="0"/>
              </a:spcBef>
              <a:spcAft>
                <a:spcPts val="0"/>
              </a:spcAft>
            </a:pPr>
            <a:r>
              <a:rPr lang="en-US" sz="1100" dirty="0">
                <a:effectLst/>
                <a:ea typeface="Calibri"/>
                <a:cs typeface="Times New Roman"/>
              </a:rPr>
              <a:t> </a:t>
            </a:r>
          </a:p>
          <a:p>
            <a:pPr marL="0" marR="0">
              <a:lnSpc>
                <a:spcPct val="115000"/>
              </a:lnSpc>
              <a:spcBef>
                <a:spcPts val="0"/>
              </a:spcBef>
              <a:spcAft>
                <a:spcPts val="1000"/>
              </a:spcAft>
            </a:pPr>
            <a:r>
              <a:rPr lang="en-US" sz="1100" dirty="0">
                <a:effectLst/>
                <a:ea typeface="Calibri"/>
                <a:cs typeface="Times New Roman"/>
              </a:rPr>
              <a:t> </a:t>
            </a:r>
          </a:p>
        </p:txBody>
      </p:sp>
      <p:sp>
        <p:nvSpPr>
          <p:cNvPr id="13" name="Text Box 7"/>
          <p:cNvSpPr txBox="1"/>
          <p:nvPr/>
        </p:nvSpPr>
        <p:spPr>
          <a:xfrm>
            <a:off x="762000" y="4783455"/>
            <a:ext cx="1363980" cy="10331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Northeast Region</a:t>
            </a:r>
            <a:endParaRPr lang="en-US" sz="1100" dirty="0">
              <a:effectLst/>
              <a:ea typeface="Calibri"/>
              <a:cs typeface="Times New Roman"/>
            </a:endParaRPr>
          </a:p>
          <a:p>
            <a:pPr marL="0" marR="0">
              <a:lnSpc>
                <a:spcPct val="115000"/>
              </a:lnSpc>
              <a:spcBef>
                <a:spcPts val="0"/>
              </a:spcBef>
              <a:spcAft>
                <a:spcPts val="0"/>
              </a:spcAft>
            </a:pPr>
            <a:r>
              <a:rPr lang="en-US" sz="1100" dirty="0">
                <a:effectLst/>
                <a:ea typeface="Calibri"/>
                <a:cs typeface="Times New Roman"/>
              </a:rPr>
              <a:t>1. Kevin Ball (YSU) </a:t>
            </a:r>
          </a:p>
          <a:p>
            <a:pPr marL="0" marR="0">
              <a:lnSpc>
                <a:spcPct val="115000"/>
              </a:lnSpc>
              <a:spcBef>
                <a:spcPts val="0"/>
              </a:spcBef>
              <a:spcAft>
                <a:spcPts val="0"/>
              </a:spcAft>
            </a:pPr>
            <a:r>
              <a:rPr lang="en-US" sz="1100" dirty="0">
                <a:effectLst/>
                <a:ea typeface="Calibri"/>
                <a:cs typeface="Times New Roman"/>
              </a:rPr>
              <a:t>2. Lada Gibson- </a:t>
            </a:r>
          </a:p>
          <a:p>
            <a:pPr marL="0" marR="0">
              <a:lnSpc>
                <a:spcPct val="115000"/>
              </a:lnSpc>
              <a:spcBef>
                <a:spcPts val="0"/>
              </a:spcBef>
              <a:spcAft>
                <a:spcPts val="0"/>
              </a:spcAft>
            </a:pPr>
            <a:r>
              <a:rPr lang="en-US" sz="1100" dirty="0">
                <a:effectLst/>
                <a:ea typeface="Calibri"/>
                <a:cs typeface="Times New Roman"/>
              </a:rPr>
              <a:t>    Shreve </a:t>
            </a:r>
          </a:p>
          <a:p>
            <a:pPr marL="0" marR="0">
              <a:lnSpc>
                <a:spcPct val="115000"/>
              </a:lnSpc>
              <a:spcBef>
                <a:spcPts val="0"/>
              </a:spcBef>
              <a:spcAft>
                <a:spcPts val="0"/>
              </a:spcAft>
            </a:pPr>
            <a:r>
              <a:rPr lang="en-US" sz="1100" dirty="0">
                <a:effectLst/>
                <a:ea typeface="Calibri"/>
                <a:cs typeface="Times New Roman"/>
              </a:rPr>
              <a:t>    (Stark State) </a:t>
            </a:r>
          </a:p>
          <a:p>
            <a:pPr marL="0" marR="0">
              <a:lnSpc>
                <a:spcPct val="115000"/>
              </a:lnSpc>
              <a:spcBef>
                <a:spcPts val="0"/>
              </a:spcBef>
              <a:spcAft>
                <a:spcPts val="0"/>
              </a:spcAft>
            </a:pPr>
            <a:r>
              <a:rPr lang="en-US" sz="1100" dirty="0">
                <a:effectLst/>
                <a:ea typeface="Calibri"/>
                <a:cs typeface="Times New Roman"/>
              </a:rPr>
              <a:t> </a:t>
            </a:r>
          </a:p>
        </p:txBody>
      </p:sp>
      <p:sp>
        <p:nvSpPr>
          <p:cNvPr id="14" name="Text Box 8"/>
          <p:cNvSpPr txBox="1"/>
          <p:nvPr/>
        </p:nvSpPr>
        <p:spPr>
          <a:xfrm>
            <a:off x="2362200" y="4779645"/>
            <a:ext cx="1178242" cy="116586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Central Region</a:t>
            </a:r>
            <a:endParaRPr lang="en-US" sz="1100" dirty="0">
              <a:effectLst/>
              <a:ea typeface="Calibri"/>
              <a:cs typeface="Times New Roman"/>
            </a:endParaRPr>
          </a:p>
          <a:p>
            <a:pPr marL="0" marR="0">
              <a:lnSpc>
                <a:spcPct val="115000"/>
              </a:lnSpc>
              <a:spcBef>
                <a:spcPts val="0"/>
              </a:spcBef>
              <a:spcAft>
                <a:spcPts val="0"/>
              </a:spcAft>
            </a:pPr>
            <a:r>
              <a:rPr lang="en-US" sz="1100" dirty="0">
                <a:effectLst/>
                <a:ea typeface="Calibri"/>
                <a:cs typeface="Times New Roman"/>
              </a:rPr>
              <a:t>1. Randy Smith </a:t>
            </a:r>
          </a:p>
          <a:p>
            <a:pPr marL="0" marR="0">
              <a:lnSpc>
                <a:spcPct val="115000"/>
              </a:lnSpc>
              <a:spcBef>
                <a:spcPts val="0"/>
              </a:spcBef>
              <a:spcAft>
                <a:spcPts val="0"/>
              </a:spcAft>
            </a:pPr>
            <a:r>
              <a:rPr lang="en-US" sz="1100" dirty="0">
                <a:effectLst/>
                <a:ea typeface="Calibri"/>
                <a:cs typeface="Times New Roman"/>
              </a:rPr>
              <a:t>    (OSU)</a:t>
            </a:r>
          </a:p>
          <a:p>
            <a:pPr marL="0" marR="0">
              <a:lnSpc>
                <a:spcPct val="115000"/>
              </a:lnSpc>
              <a:spcBef>
                <a:spcPts val="0"/>
              </a:spcBef>
              <a:spcAft>
                <a:spcPts val="0"/>
              </a:spcAft>
            </a:pPr>
            <a:r>
              <a:rPr lang="en-US" sz="1100" dirty="0">
                <a:effectLst/>
                <a:ea typeface="Calibri"/>
                <a:cs typeface="Times New Roman"/>
              </a:rPr>
              <a:t>2. Jack Cooley </a:t>
            </a:r>
          </a:p>
          <a:p>
            <a:pPr marL="0" marR="0">
              <a:lnSpc>
                <a:spcPct val="115000"/>
              </a:lnSpc>
              <a:spcBef>
                <a:spcPts val="0"/>
              </a:spcBef>
              <a:spcAft>
                <a:spcPts val="0"/>
              </a:spcAft>
            </a:pPr>
            <a:r>
              <a:rPr lang="en-US" sz="1100" dirty="0">
                <a:effectLst/>
                <a:ea typeface="Calibri"/>
                <a:cs typeface="Times New Roman"/>
              </a:rPr>
              <a:t>    (Columbus </a:t>
            </a:r>
          </a:p>
          <a:p>
            <a:pPr marL="0" marR="0">
              <a:lnSpc>
                <a:spcPct val="115000"/>
              </a:lnSpc>
              <a:spcBef>
                <a:spcPts val="0"/>
              </a:spcBef>
              <a:spcAft>
                <a:spcPts val="0"/>
              </a:spcAft>
            </a:pPr>
            <a:r>
              <a:rPr lang="en-US" sz="1100" dirty="0">
                <a:effectLst/>
                <a:ea typeface="Calibri"/>
                <a:cs typeface="Times New Roman"/>
              </a:rPr>
              <a:t>     State)</a:t>
            </a:r>
          </a:p>
          <a:p>
            <a:pPr marL="0" marR="0">
              <a:lnSpc>
                <a:spcPct val="115000"/>
              </a:lnSpc>
              <a:spcBef>
                <a:spcPts val="0"/>
              </a:spcBef>
              <a:spcAft>
                <a:spcPts val="0"/>
              </a:spcAft>
            </a:pPr>
            <a:r>
              <a:rPr lang="en-US" sz="1100" dirty="0">
                <a:effectLst/>
                <a:ea typeface="Calibri"/>
                <a:cs typeface="Times New Roman"/>
              </a:rPr>
              <a:t> </a:t>
            </a:r>
          </a:p>
          <a:p>
            <a:pPr marL="0" marR="0">
              <a:lnSpc>
                <a:spcPct val="115000"/>
              </a:lnSpc>
              <a:spcBef>
                <a:spcPts val="0"/>
              </a:spcBef>
              <a:spcAft>
                <a:spcPts val="1000"/>
              </a:spcAft>
            </a:pPr>
            <a:r>
              <a:rPr lang="en-US" sz="1100" dirty="0">
                <a:effectLst/>
                <a:ea typeface="Calibri"/>
                <a:cs typeface="Times New Roman"/>
              </a:rPr>
              <a:t> </a:t>
            </a:r>
          </a:p>
        </p:txBody>
      </p:sp>
      <p:sp>
        <p:nvSpPr>
          <p:cNvPr id="15" name="Text Box 9"/>
          <p:cNvSpPr txBox="1"/>
          <p:nvPr/>
        </p:nvSpPr>
        <p:spPr>
          <a:xfrm>
            <a:off x="3730918" y="4783455"/>
            <a:ext cx="1303972" cy="103314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Southwest Region</a:t>
            </a:r>
            <a:endParaRPr lang="en-US" sz="1100" dirty="0">
              <a:effectLst/>
              <a:ea typeface="Calibri"/>
              <a:cs typeface="Times New Roman"/>
            </a:endParaRPr>
          </a:p>
          <a:p>
            <a:pPr marL="0" marR="0">
              <a:lnSpc>
                <a:spcPct val="115000"/>
              </a:lnSpc>
              <a:spcBef>
                <a:spcPts val="0"/>
              </a:spcBef>
              <a:spcAft>
                <a:spcPts val="0"/>
              </a:spcAft>
            </a:pPr>
            <a:r>
              <a:rPr lang="en-US" sz="1100" dirty="0">
                <a:effectLst/>
                <a:ea typeface="Calibri"/>
                <a:cs typeface="Times New Roman"/>
              </a:rPr>
              <a:t>1. Gigi </a:t>
            </a:r>
            <a:r>
              <a:rPr lang="en-US" sz="1100" dirty="0" err="1">
                <a:effectLst/>
                <a:ea typeface="Calibri"/>
                <a:cs typeface="Times New Roman"/>
              </a:rPr>
              <a:t>Escoe</a:t>
            </a:r>
            <a:r>
              <a:rPr lang="en-US" sz="1100" dirty="0">
                <a:effectLst/>
                <a:ea typeface="Calibri"/>
                <a:cs typeface="Times New Roman"/>
              </a:rPr>
              <a:t> (UC) </a:t>
            </a:r>
          </a:p>
          <a:p>
            <a:pPr marL="0" marR="0">
              <a:lnSpc>
                <a:spcPct val="115000"/>
              </a:lnSpc>
              <a:spcBef>
                <a:spcPts val="0"/>
              </a:spcBef>
              <a:spcAft>
                <a:spcPts val="0"/>
              </a:spcAft>
            </a:pPr>
            <a:r>
              <a:rPr lang="en-US" sz="1100" dirty="0">
                <a:effectLst/>
                <a:ea typeface="Calibri"/>
                <a:cs typeface="Times New Roman"/>
              </a:rPr>
              <a:t>2. Robbin </a:t>
            </a:r>
            <a:r>
              <a:rPr lang="en-US" sz="1100" dirty="0" err="1">
                <a:effectLst/>
                <a:ea typeface="Calibri"/>
                <a:cs typeface="Times New Roman"/>
              </a:rPr>
              <a:t>Hoopes</a:t>
            </a:r>
            <a:r>
              <a:rPr lang="en-US" sz="1100" dirty="0">
                <a:effectLst/>
                <a:ea typeface="Calibri"/>
                <a:cs typeface="Times New Roman"/>
              </a:rPr>
              <a:t> </a:t>
            </a:r>
          </a:p>
          <a:p>
            <a:pPr marL="0" marR="0">
              <a:lnSpc>
                <a:spcPct val="115000"/>
              </a:lnSpc>
              <a:spcBef>
                <a:spcPts val="0"/>
              </a:spcBef>
              <a:spcAft>
                <a:spcPts val="0"/>
              </a:spcAft>
            </a:pPr>
            <a:r>
              <a:rPr lang="en-US" sz="1100" dirty="0">
                <a:effectLst/>
                <a:ea typeface="Calibri"/>
                <a:cs typeface="Times New Roman"/>
              </a:rPr>
              <a:t>    (Cincinnati St)</a:t>
            </a:r>
          </a:p>
          <a:p>
            <a:pPr marL="0" marR="0">
              <a:lnSpc>
                <a:spcPct val="115000"/>
              </a:lnSpc>
              <a:spcBef>
                <a:spcPts val="0"/>
              </a:spcBef>
              <a:spcAft>
                <a:spcPts val="0"/>
              </a:spcAft>
            </a:pPr>
            <a:r>
              <a:rPr lang="en-US" sz="1100" dirty="0">
                <a:effectLst/>
                <a:ea typeface="Calibri"/>
                <a:cs typeface="Times New Roman"/>
              </a:rPr>
              <a:t> </a:t>
            </a:r>
          </a:p>
        </p:txBody>
      </p:sp>
      <p:sp>
        <p:nvSpPr>
          <p:cNvPr id="16" name="Text Box 1"/>
          <p:cNvSpPr txBox="1"/>
          <p:nvPr/>
        </p:nvSpPr>
        <p:spPr>
          <a:xfrm>
            <a:off x="3048000" y="1483995"/>
            <a:ext cx="3528060" cy="268605"/>
          </a:xfrm>
          <a:prstGeom prst="rect">
            <a:avLst/>
          </a:prstGeom>
          <a:no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marL="0" marR="0" algn="ctr">
              <a:lnSpc>
                <a:spcPct val="115000"/>
              </a:lnSpc>
              <a:spcBef>
                <a:spcPts val="0"/>
              </a:spcBef>
              <a:spcAft>
                <a:spcPts val="0"/>
              </a:spcAft>
            </a:pPr>
            <a:r>
              <a:rPr lang="en-US" sz="1100">
                <a:effectLst/>
                <a:latin typeface="Calibri"/>
                <a:ea typeface="Calibri"/>
                <a:cs typeface="Times New Roman"/>
              </a:rPr>
              <a:t>Ohio Articulation and Transfer Network Oversight Board</a:t>
            </a:r>
          </a:p>
        </p:txBody>
      </p:sp>
      <p:sp>
        <p:nvSpPr>
          <p:cNvPr id="17" name="Oval 16"/>
          <p:cNvSpPr/>
          <p:nvPr/>
        </p:nvSpPr>
        <p:spPr>
          <a:xfrm>
            <a:off x="2469198" y="1905000"/>
            <a:ext cx="4769802" cy="2743200"/>
          </a:xfrm>
          <a:prstGeom prst="ellipse">
            <a:avLst/>
          </a:prstGeom>
          <a:solidFill>
            <a:schemeClr val="bg1"/>
          </a:solidFill>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sz="1100" u="sng" dirty="0" smtClean="0"/>
          </a:p>
          <a:p>
            <a:pPr algn="ctr"/>
            <a:endParaRPr lang="en-US" sz="1100" u="sng" dirty="0"/>
          </a:p>
          <a:p>
            <a:pPr algn="ctr"/>
            <a:r>
              <a:rPr lang="en-US" sz="1100" u="sng" dirty="0" smtClean="0"/>
              <a:t>Ohio Guaranteed Transfer Pathway Statewide Steering Committee</a:t>
            </a:r>
          </a:p>
          <a:p>
            <a:pPr marL="171450" indent="-171450">
              <a:buFont typeface="Arial" panose="020B0604020202020204" pitchFamily="34" charset="0"/>
              <a:buChar char="•"/>
            </a:pPr>
            <a:r>
              <a:rPr lang="en-US" sz="1100" dirty="0" smtClean="0"/>
              <a:t>Co-Chairs (Representatives from the OATN Oversight Board) – President of a Two-Year Public Institution (Dr. Marcia Ballinger of Lorain CCC) and President of a Four-Year Public Institution (Dr. Mary Ellen </a:t>
            </a:r>
            <a:r>
              <a:rPr lang="en-US" sz="1100" dirty="0" err="1" smtClean="0"/>
              <a:t>Mazey</a:t>
            </a:r>
            <a:r>
              <a:rPr lang="en-US" sz="1100" dirty="0" smtClean="0"/>
              <a:t> of Bowling Green State University)</a:t>
            </a:r>
          </a:p>
          <a:p>
            <a:pPr marL="171450" indent="-171450">
              <a:buFont typeface="Arial" panose="020B0604020202020204" pitchFamily="34" charset="0"/>
              <a:buChar char="•"/>
            </a:pPr>
            <a:r>
              <a:rPr lang="en-US" sz="1100" dirty="0" smtClean="0"/>
              <a:t>Representatives from Each of the Six Regions</a:t>
            </a:r>
          </a:p>
          <a:p>
            <a:pPr marL="171450" indent="-171450">
              <a:buFont typeface="Arial" panose="020B0604020202020204" pitchFamily="34" charset="0"/>
              <a:buChar char="•"/>
            </a:pPr>
            <a:r>
              <a:rPr lang="en-US" sz="1100" dirty="0" smtClean="0"/>
              <a:t>OACC Representative (Dr. Jack Hershey)</a:t>
            </a:r>
          </a:p>
          <a:p>
            <a:pPr marL="171450" indent="-171450">
              <a:buFont typeface="Arial" panose="020B0604020202020204" pitchFamily="34" charset="0"/>
              <a:buChar char="•"/>
            </a:pPr>
            <a:r>
              <a:rPr lang="en-US" sz="1100" dirty="0" smtClean="0"/>
              <a:t>IUC Representative (Mr. Bruce Johnson)</a:t>
            </a:r>
          </a:p>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endParaRPr lang="en-US" sz="1200" dirty="0"/>
          </a:p>
        </p:txBody>
      </p:sp>
      <p:sp>
        <p:nvSpPr>
          <p:cNvPr id="18" name="Text Box 10"/>
          <p:cNvSpPr txBox="1"/>
          <p:nvPr/>
        </p:nvSpPr>
        <p:spPr>
          <a:xfrm>
            <a:off x="5210175" y="4783455"/>
            <a:ext cx="1495425" cy="10331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West Region</a:t>
            </a:r>
            <a:endParaRPr lang="en-US" sz="1100" dirty="0">
              <a:effectLst/>
              <a:ea typeface="Calibri"/>
              <a:cs typeface="Times New Roman"/>
            </a:endParaRPr>
          </a:p>
          <a:p>
            <a:pPr marR="0">
              <a:lnSpc>
                <a:spcPct val="115000"/>
              </a:lnSpc>
              <a:spcBef>
                <a:spcPts val="0"/>
              </a:spcBef>
              <a:spcAft>
                <a:spcPts val="0"/>
              </a:spcAft>
              <a:buAutoNum type="arabicPeriod"/>
            </a:pPr>
            <a:r>
              <a:rPr lang="en-US" sz="1100" dirty="0" smtClean="0">
                <a:effectLst/>
                <a:ea typeface="Calibri"/>
                <a:cs typeface="Times New Roman"/>
              </a:rPr>
              <a:t> Carl </a:t>
            </a:r>
            <a:r>
              <a:rPr lang="en-US" sz="1100" dirty="0" err="1" smtClean="0">
                <a:effectLst/>
                <a:ea typeface="Calibri"/>
                <a:cs typeface="Times New Roman"/>
              </a:rPr>
              <a:t>Brun</a:t>
            </a:r>
            <a:endParaRPr lang="en-US" sz="1100" dirty="0" smtClean="0">
              <a:effectLst/>
              <a:ea typeface="Calibri"/>
              <a:cs typeface="Times New Roman"/>
            </a:endParaRPr>
          </a:p>
          <a:p>
            <a:pPr marR="0">
              <a:lnSpc>
                <a:spcPct val="115000"/>
              </a:lnSpc>
              <a:spcBef>
                <a:spcPts val="0"/>
              </a:spcBef>
              <a:spcAft>
                <a:spcPts val="0"/>
              </a:spcAft>
            </a:pPr>
            <a:r>
              <a:rPr lang="en-US" sz="1100" dirty="0">
                <a:ea typeface="Calibri"/>
                <a:cs typeface="Times New Roman"/>
              </a:rPr>
              <a:t> </a:t>
            </a:r>
            <a:r>
              <a:rPr lang="en-US" sz="1100" dirty="0" smtClean="0">
                <a:ea typeface="Calibri"/>
                <a:cs typeface="Times New Roman"/>
              </a:rPr>
              <a:t>   </a:t>
            </a:r>
            <a:r>
              <a:rPr lang="en-US" sz="1100" dirty="0" smtClean="0">
                <a:effectLst/>
                <a:ea typeface="Calibri"/>
                <a:cs typeface="Times New Roman"/>
              </a:rPr>
              <a:t>(Wright  </a:t>
            </a:r>
            <a:r>
              <a:rPr lang="en-US" sz="1100" dirty="0">
                <a:effectLst/>
                <a:ea typeface="Calibri"/>
                <a:cs typeface="Times New Roman"/>
              </a:rPr>
              <a:t>State) </a:t>
            </a:r>
          </a:p>
          <a:p>
            <a:pPr marR="0">
              <a:lnSpc>
                <a:spcPct val="115000"/>
              </a:lnSpc>
              <a:spcBef>
                <a:spcPts val="0"/>
              </a:spcBef>
              <a:spcAft>
                <a:spcPts val="0"/>
              </a:spcAft>
            </a:pPr>
            <a:r>
              <a:rPr lang="en-US" sz="1100" dirty="0">
                <a:effectLst/>
                <a:ea typeface="Calibri"/>
                <a:cs typeface="Times New Roman"/>
              </a:rPr>
              <a:t>2. Dave </a:t>
            </a:r>
            <a:r>
              <a:rPr lang="en-US" sz="1100" dirty="0" smtClean="0">
                <a:effectLst/>
                <a:ea typeface="Calibri"/>
                <a:cs typeface="Times New Roman"/>
              </a:rPr>
              <a:t>Collins</a:t>
            </a:r>
          </a:p>
          <a:p>
            <a:pPr marR="0">
              <a:lnSpc>
                <a:spcPct val="115000"/>
              </a:lnSpc>
              <a:spcBef>
                <a:spcPts val="0"/>
              </a:spcBef>
              <a:spcAft>
                <a:spcPts val="0"/>
              </a:spcAft>
            </a:pPr>
            <a:r>
              <a:rPr lang="en-US" sz="1100" dirty="0">
                <a:ea typeface="Calibri"/>
                <a:cs typeface="Times New Roman"/>
              </a:rPr>
              <a:t> </a:t>
            </a:r>
            <a:r>
              <a:rPr lang="en-US" sz="1100" dirty="0" smtClean="0">
                <a:ea typeface="Calibri"/>
                <a:cs typeface="Times New Roman"/>
              </a:rPr>
              <a:t>   </a:t>
            </a:r>
            <a:r>
              <a:rPr lang="en-US" sz="1100" dirty="0" smtClean="0">
                <a:effectLst/>
                <a:ea typeface="Calibri"/>
                <a:cs typeface="Times New Roman"/>
              </a:rPr>
              <a:t>(Sinclair</a:t>
            </a:r>
            <a:r>
              <a:rPr lang="en-US" sz="1100" dirty="0">
                <a:effectLst/>
                <a:ea typeface="Calibri"/>
                <a:cs typeface="Times New Roman"/>
              </a:rPr>
              <a:t>) </a:t>
            </a:r>
          </a:p>
          <a:p>
            <a:pPr marL="0" marR="0">
              <a:lnSpc>
                <a:spcPct val="115000"/>
              </a:lnSpc>
              <a:spcBef>
                <a:spcPts val="0"/>
              </a:spcBef>
              <a:spcAft>
                <a:spcPts val="0"/>
              </a:spcAft>
            </a:pPr>
            <a:r>
              <a:rPr lang="en-US" sz="1100" dirty="0">
                <a:effectLst/>
                <a:ea typeface="Calibri"/>
                <a:cs typeface="Times New Roman"/>
              </a:rPr>
              <a:t> </a:t>
            </a:r>
          </a:p>
        </p:txBody>
      </p:sp>
      <p:sp>
        <p:nvSpPr>
          <p:cNvPr id="19" name="Text Box 11"/>
          <p:cNvSpPr txBox="1"/>
          <p:nvPr/>
        </p:nvSpPr>
        <p:spPr>
          <a:xfrm>
            <a:off x="6886893" y="4783454"/>
            <a:ext cx="1647507" cy="10331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0"/>
              </a:spcAft>
            </a:pPr>
            <a:r>
              <a:rPr lang="en-US" sz="1100" u="sng" dirty="0">
                <a:effectLst/>
                <a:ea typeface="Calibri"/>
                <a:cs typeface="Times New Roman"/>
              </a:rPr>
              <a:t>Southeast Region</a:t>
            </a:r>
            <a:endParaRPr lang="en-US" sz="1100" dirty="0">
              <a:effectLst/>
              <a:ea typeface="Calibri"/>
              <a:cs typeface="Times New Roman"/>
            </a:endParaRPr>
          </a:p>
          <a:p>
            <a:pPr marL="0" marR="0">
              <a:lnSpc>
                <a:spcPct val="115000"/>
              </a:lnSpc>
              <a:spcBef>
                <a:spcPts val="0"/>
              </a:spcBef>
              <a:spcAft>
                <a:spcPts val="0"/>
              </a:spcAft>
            </a:pPr>
            <a:r>
              <a:rPr lang="en-US" sz="1100" dirty="0">
                <a:effectLst/>
                <a:ea typeface="Calibri"/>
                <a:cs typeface="Times New Roman"/>
              </a:rPr>
              <a:t>1. Howard </a:t>
            </a:r>
            <a:r>
              <a:rPr lang="en-US" sz="1100" dirty="0" err="1">
                <a:effectLst/>
                <a:ea typeface="Calibri"/>
                <a:cs typeface="Times New Roman"/>
              </a:rPr>
              <a:t>Dewald</a:t>
            </a:r>
            <a:r>
              <a:rPr lang="en-US" sz="1100" dirty="0">
                <a:effectLst/>
                <a:ea typeface="Calibri"/>
                <a:cs typeface="Times New Roman"/>
              </a:rPr>
              <a:t> </a:t>
            </a:r>
          </a:p>
          <a:p>
            <a:pPr marL="0" marR="0">
              <a:lnSpc>
                <a:spcPct val="115000"/>
              </a:lnSpc>
              <a:spcBef>
                <a:spcPts val="0"/>
              </a:spcBef>
              <a:spcAft>
                <a:spcPts val="0"/>
              </a:spcAft>
            </a:pPr>
            <a:r>
              <a:rPr lang="en-US" sz="1100" dirty="0">
                <a:effectLst/>
                <a:ea typeface="Calibri"/>
                <a:cs typeface="Times New Roman"/>
              </a:rPr>
              <a:t>     (Ohio University)</a:t>
            </a:r>
          </a:p>
          <a:p>
            <a:pPr marL="0" marR="0">
              <a:lnSpc>
                <a:spcPct val="115000"/>
              </a:lnSpc>
              <a:spcBef>
                <a:spcPts val="0"/>
              </a:spcBef>
              <a:spcAft>
                <a:spcPts val="0"/>
              </a:spcAft>
            </a:pPr>
            <a:r>
              <a:rPr lang="en-US" sz="1100" dirty="0">
                <a:effectLst/>
                <a:ea typeface="Calibri"/>
                <a:cs typeface="Times New Roman"/>
              </a:rPr>
              <a:t>2. Mark </a:t>
            </a:r>
            <a:r>
              <a:rPr lang="en-US" sz="1100" dirty="0" err="1">
                <a:effectLst/>
                <a:ea typeface="Calibri"/>
                <a:cs typeface="Times New Roman"/>
              </a:rPr>
              <a:t>Nutter</a:t>
            </a:r>
            <a:r>
              <a:rPr lang="en-US" sz="1100" dirty="0">
                <a:effectLst/>
                <a:ea typeface="Calibri"/>
                <a:cs typeface="Times New Roman"/>
              </a:rPr>
              <a:t> (WSCC) </a:t>
            </a:r>
          </a:p>
          <a:p>
            <a:pPr marL="0" marR="0">
              <a:lnSpc>
                <a:spcPct val="115000"/>
              </a:lnSpc>
              <a:spcBef>
                <a:spcPts val="0"/>
              </a:spcBef>
              <a:spcAft>
                <a:spcPts val="0"/>
              </a:spcAft>
            </a:pPr>
            <a:r>
              <a:rPr lang="en-US" sz="1100" dirty="0">
                <a:effectLst/>
                <a:ea typeface="Calibri"/>
                <a:cs typeface="Times New Roman"/>
              </a:rPr>
              <a:t>    </a:t>
            </a:r>
          </a:p>
          <a:p>
            <a:pPr marL="0" marR="0">
              <a:lnSpc>
                <a:spcPct val="115000"/>
              </a:lnSpc>
              <a:spcBef>
                <a:spcPts val="0"/>
              </a:spcBef>
              <a:spcAft>
                <a:spcPts val="1000"/>
              </a:spcAft>
            </a:pPr>
            <a:r>
              <a:rPr lang="en-US" sz="1100" dirty="0">
                <a:effectLst/>
                <a:ea typeface="Calibri"/>
                <a:cs typeface="Times New Roman"/>
              </a:rPr>
              <a:t> </a:t>
            </a:r>
          </a:p>
        </p:txBody>
      </p:sp>
      <p:sp>
        <p:nvSpPr>
          <p:cNvPr id="20" name="Text Box 24"/>
          <p:cNvSpPr txBox="1"/>
          <p:nvPr/>
        </p:nvSpPr>
        <p:spPr>
          <a:xfrm>
            <a:off x="7551420" y="3435985"/>
            <a:ext cx="1440180" cy="9836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100" dirty="0">
                <a:effectLst/>
              </a:rPr>
              <a:t>Transfer Practices Advisory Committee*</a:t>
            </a:r>
          </a:p>
          <a:p>
            <a:pPr algn="ctr"/>
            <a:r>
              <a:rPr lang="en-US" sz="1100" dirty="0">
                <a:effectLst/>
              </a:rPr>
              <a:t>Academic Transfer Support Services</a:t>
            </a:r>
          </a:p>
          <a:p>
            <a:pPr marL="0" marR="0" algn="ctr">
              <a:lnSpc>
                <a:spcPct val="115000"/>
              </a:lnSpc>
              <a:spcBef>
                <a:spcPts val="0"/>
              </a:spcBef>
              <a:spcAft>
                <a:spcPts val="1000"/>
              </a:spcAft>
            </a:pPr>
            <a:r>
              <a:rPr lang="en-US" sz="1100" dirty="0">
                <a:effectLst/>
                <a:ea typeface="Calibri"/>
                <a:cs typeface="Times New Roman"/>
              </a:rPr>
              <a:t> </a:t>
            </a:r>
          </a:p>
        </p:txBody>
      </p:sp>
      <p:sp>
        <p:nvSpPr>
          <p:cNvPr id="21" name="Text Box 25"/>
          <p:cNvSpPr txBox="1"/>
          <p:nvPr/>
        </p:nvSpPr>
        <p:spPr>
          <a:xfrm>
            <a:off x="4551348" y="5940221"/>
            <a:ext cx="4358640" cy="76537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000">
                <a:effectLst/>
                <a:ea typeface="Calibri"/>
                <a:cs typeface="Times New Roman"/>
              </a:rPr>
              <a:t>*Research indicates that a clear pathway for students is important, but not without sound advising and easy-to-navigate transfer process.  This Advisory Committee’s work can be strongly tied to the successful implementation of the statewide guaranteed transfer pathway work.</a:t>
            </a:r>
            <a:endParaRPr lang="en-US" sz="1100">
              <a:effectLst/>
              <a:ea typeface="Calibri"/>
              <a:cs typeface="Times New Roman"/>
            </a:endParaRPr>
          </a:p>
        </p:txBody>
      </p:sp>
      <p:sp>
        <p:nvSpPr>
          <p:cNvPr id="9" name="Rectangle 8"/>
          <p:cNvSpPr/>
          <p:nvPr/>
        </p:nvSpPr>
        <p:spPr>
          <a:xfrm>
            <a:off x="152400" y="1295400"/>
            <a:ext cx="2850139" cy="276999"/>
          </a:xfrm>
          <a:prstGeom prst="rect">
            <a:avLst/>
          </a:prstGeom>
        </p:spPr>
        <p:txBody>
          <a:bodyPr wrap="none">
            <a:spAutoFit/>
          </a:bodyPr>
          <a:lstStyle/>
          <a:p>
            <a:r>
              <a:rPr lang="en-US" sz="1200" b="1" u="sng" dirty="0"/>
              <a:t>Organizational Committee Structure</a:t>
            </a:r>
            <a:endParaRPr lang="en-US" sz="1200" dirty="0"/>
          </a:p>
        </p:txBody>
      </p:sp>
      <p:cxnSp>
        <p:nvCxnSpPr>
          <p:cNvPr id="11" name="Straight Connector 10"/>
          <p:cNvCxnSpPr>
            <a:stCxn id="16" idx="2"/>
          </p:cNvCxnSpPr>
          <p:nvPr/>
        </p:nvCxnSpPr>
        <p:spPr>
          <a:xfrm>
            <a:off x="4812030" y="175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2031050" y="3435984"/>
            <a:ext cx="438148" cy="2216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600200" y="4038600"/>
            <a:ext cx="1295400" cy="7410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819400" y="4407190"/>
            <a:ext cx="647700" cy="370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4191000" y="4623196"/>
            <a:ext cx="76200" cy="160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668709" y="4592451"/>
            <a:ext cx="102549" cy="191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749896" y="4114800"/>
            <a:ext cx="1005047" cy="668654"/>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7224164" y="3487258"/>
            <a:ext cx="323850" cy="124423"/>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24000"/>
            <a:ext cx="7886700" cy="4114800"/>
          </a:xfrm>
          <a:prstGeom prst="rect">
            <a:avLst/>
          </a:prstGeom>
          <a:noFill/>
          <a:ln>
            <a:solidFill>
              <a:srgbClr val="0BD0D9"/>
            </a:solidFill>
          </a:ln>
        </p:spPr>
        <p:txBody>
          <a:bodyPr wrap="square" rtlCol="0" anchor="t">
            <a:noAutofit/>
          </a:bodyPr>
          <a:lstStyle/>
          <a:p>
            <a:r>
              <a:rPr lang="en-US" b="1" dirty="0" smtClean="0"/>
              <a:t>OATN definition:</a:t>
            </a:r>
            <a:r>
              <a:rPr lang="en-US" dirty="0" smtClean="0"/>
              <a:t> A </a:t>
            </a:r>
            <a:r>
              <a:rPr lang="en-US" dirty="0"/>
              <a:t>student is defined as a transfer if she makes a clean break from </a:t>
            </a:r>
            <a:r>
              <a:rPr lang="en-US" dirty="0" smtClean="0"/>
              <a:t>her college in </a:t>
            </a:r>
            <a:r>
              <a:rPr lang="en-US" dirty="0"/>
              <a:t>an academic year. </a:t>
            </a:r>
            <a:r>
              <a:rPr lang="en-US" dirty="0" smtClean="0"/>
              <a:t>A </a:t>
            </a:r>
            <a:r>
              <a:rPr lang="en-US" dirty="0"/>
              <a:t>clean break </a:t>
            </a:r>
            <a:r>
              <a:rPr lang="en-US" dirty="0" smtClean="0"/>
              <a:t>occurs if one of three ways:</a:t>
            </a:r>
          </a:p>
          <a:p>
            <a:pPr marL="457200" indent="-457200">
              <a:buClr>
                <a:srgbClr val="0BD0D9"/>
              </a:buClr>
              <a:buSzPct val="125000"/>
              <a:buFont typeface="+mj-lt"/>
              <a:buAutoNum type="arabicPeriod"/>
            </a:pPr>
            <a:r>
              <a:rPr lang="en-US" dirty="0" smtClean="0"/>
              <a:t>The </a:t>
            </a:r>
            <a:r>
              <a:rPr lang="en-US" dirty="0"/>
              <a:t>student formally transfers credits from her college of attendance to another </a:t>
            </a:r>
            <a:r>
              <a:rPr lang="en-US" dirty="0" smtClean="0"/>
              <a:t>institution, or</a:t>
            </a:r>
          </a:p>
          <a:p>
            <a:pPr marL="457200" indent="-457200">
              <a:buClr>
                <a:srgbClr val="0BD0D9"/>
              </a:buClr>
              <a:buSzPct val="125000"/>
              <a:buFont typeface="+mj-lt"/>
              <a:buAutoNum type="arabicPeriod"/>
            </a:pPr>
            <a:r>
              <a:rPr lang="en-US" dirty="0" smtClean="0"/>
              <a:t>The </a:t>
            </a:r>
            <a:r>
              <a:rPr lang="en-US" dirty="0"/>
              <a:t>student does not transfer credit to another institution but attends a single institution of higher education that is different from the original college of </a:t>
            </a:r>
            <a:r>
              <a:rPr lang="en-US" dirty="0" smtClean="0"/>
              <a:t>attendance, or</a:t>
            </a:r>
          </a:p>
          <a:p>
            <a:pPr marL="457200" indent="-457200">
              <a:buClr>
                <a:srgbClr val="0BD0D9"/>
              </a:buClr>
              <a:buSzPct val="125000"/>
              <a:buFont typeface="+mj-lt"/>
              <a:buAutoNum type="arabicPeriod"/>
            </a:pPr>
            <a:r>
              <a:rPr lang="en-US" dirty="0" smtClean="0"/>
              <a:t>The </a:t>
            </a:r>
            <a:r>
              <a:rPr lang="en-US" dirty="0"/>
              <a:t>student does not transfer credit to another institution but </a:t>
            </a:r>
            <a:r>
              <a:rPr lang="en-US" dirty="0" smtClean="0"/>
              <a:t>attends </a:t>
            </a:r>
            <a:r>
              <a:rPr lang="en-US" dirty="0"/>
              <a:t>multiple institutions and attempts the maximum number of credit hours in an institution </a:t>
            </a:r>
            <a:r>
              <a:rPr lang="en-US" dirty="0" smtClean="0"/>
              <a:t>different from the </a:t>
            </a:r>
            <a:r>
              <a:rPr lang="en-US" dirty="0"/>
              <a:t>original college of </a:t>
            </a:r>
            <a:r>
              <a:rPr lang="en-US" dirty="0" smtClean="0"/>
              <a:t>attendance.</a:t>
            </a:r>
          </a:p>
          <a:p>
            <a:pPr marL="342900" indent="-342900">
              <a:buClr>
                <a:srgbClr val="0BD0D9"/>
              </a:buClr>
              <a:buSzPct val="125000"/>
              <a:buFont typeface="Wingdings" panose="05000000000000000000" pitchFamily="2" charset="2"/>
              <a:buChar char="q"/>
            </a:pPr>
            <a:r>
              <a:rPr lang="en-US" dirty="0" smtClean="0"/>
              <a:t>There is no standardized definition of annual transfer movements for the nation as a whole.</a:t>
            </a:r>
          </a:p>
          <a:p>
            <a:pPr marL="342900" indent="-342900">
              <a:buClr>
                <a:srgbClr val="0BD0D9"/>
              </a:buClr>
              <a:buSzPct val="125000"/>
              <a:buFont typeface="Wingdings" panose="05000000000000000000" pitchFamily="2" charset="2"/>
              <a:buChar char="q"/>
            </a:pPr>
            <a:r>
              <a:rPr lang="en-US" dirty="0" smtClean="0"/>
              <a:t>Different reports typically define transfer movements for a particular cohort of students. Such definitions are useful in calculating graduation rates.</a:t>
            </a:r>
            <a:endParaRPr lang="en-US" dirty="0"/>
          </a:p>
        </p:txBody>
      </p:sp>
      <p:sp>
        <p:nvSpPr>
          <p:cNvPr id="5" name="Title 1"/>
          <p:cNvSpPr txBox="1">
            <a:spLocks/>
          </p:cNvSpPr>
          <p:nvPr/>
        </p:nvSpPr>
        <p:spPr>
          <a:xfrm>
            <a:off x="490671" y="685800"/>
            <a:ext cx="8229600" cy="914400"/>
          </a:xfrm>
          <a:prstGeom prst="rect">
            <a:avLst/>
          </a:prstGeom>
        </p:spPr>
        <p:txBody>
          <a:bodyPr vert="horz" lIns="0" rIns="0" bIns="0" anchor="b">
            <a:normAutofit fontScale="70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en-US" dirty="0"/>
              <a:t>What we know in </a:t>
            </a:r>
            <a:r>
              <a:rPr lang="en-US" dirty="0" smtClean="0"/>
              <a:t>Ohio:</a:t>
            </a:r>
          </a:p>
          <a:p>
            <a:pPr algn="ctr"/>
            <a:r>
              <a:rPr lang="en-US" dirty="0" smtClean="0"/>
              <a:t>Definition of transfers</a:t>
            </a:r>
            <a:endParaRPr lang="en-US" sz="2600" dirty="0">
              <a:solidFill>
                <a:srgbClr val="FF0000"/>
              </a:solidFill>
            </a:endParaRPr>
          </a:p>
        </p:txBody>
      </p:sp>
      <p:sp>
        <p:nvSpPr>
          <p:cNvPr id="6" name="Footer Placeholder 5"/>
          <p:cNvSpPr>
            <a:spLocks noGrp="1"/>
          </p:cNvSpPr>
          <p:nvPr>
            <p:ph type="ftr" sz="quarter" idx="11"/>
          </p:nvPr>
        </p:nvSpPr>
        <p:spPr>
          <a:xfrm>
            <a:off x="2743200" y="5715000"/>
            <a:ext cx="3124200" cy="990600"/>
          </a:xfrm>
        </p:spPr>
        <p:txBody>
          <a:bodyPr/>
          <a:lstStyle/>
          <a:p>
            <a:r>
              <a:rPr lang="en-US" sz="1600" dirty="0" smtClean="0"/>
              <a:t>Ohio research data compiled by Dr. Shoumi </a:t>
            </a:r>
            <a:r>
              <a:rPr lang="en-US" sz="1600" dirty="0" smtClean="0"/>
              <a:t>Mustafa, </a:t>
            </a:r>
            <a:r>
              <a:rPr lang="en-US" sz="1600" dirty="0" smtClean="0"/>
              <a:t>Senior Research Analyst -Ohio Dept. of Higher Education </a:t>
            </a:r>
            <a:endParaRPr lang="en-US" sz="1600" dirty="0"/>
          </a:p>
        </p:txBody>
      </p:sp>
    </p:spTree>
    <p:extLst>
      <p:ext uri="{BB962C8B-B14F-4D97-AF65-F5344CB8AC3E}">
        <p14:creationId xmlns:p14="http://schemas.microsoft.com/office/powerpoint/2010/main" val="3035849812"/>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64974"/>
            <a:ext cx="8229600" cy="1143000"/>
          </a:xfrm>
          <a:noFill/>
        </p:spPr>
        <p:txBody>
          <a:bodyPr>
            <a:normAutofit fontScale="90000"/>
          </a:bodyPr>
          <a:lstStyle/>
          <a:p>
            <a:pPr algn="ctr"/>
            <a:r>
              <a:rPr lang="en-US" dirty="0"/>
              <a:t>What we know in </a:t>
            </a:r>
            <a:r>
              <a:rPr lang="en-US" dirty="0" smtClean="0"/>
              <a:t>Ohio:</a:t>
            </a:r>
            <a:r>
              <a:rPr lang="en-US" dirty="0">
                <a:solidFill>
                  <a:srgbClr val="FF0000"/>
                </a:solidFill>
              </a:rPr>
              <a:t/>
            </a:r>
            <a:br>
              <a:rPr lang="en-US" dirty="0">
                <a:solidFill>
                  <a:srgbClr val="FF0000"/>
                </a:solidFill>
              </a:rPr>
            </a:br>
            <a:r>
              <a:rPr lang="en-US" dirty="0" smtClean="0">
                <a:solidFill>
                  <a:srgbClr val="04617B"/>
                </a:solidFill>
              </a:rPr>
              <a:t>Annualized enrollment numbers</a:t>
            </a:r>
            <a:endParaRPr lang="en-US" dirty="0">
              <a:solidFill>
                <a:srgbClr val="04617B"/>
              </a:solidFill>
            </a:endParaRPr>
          </a:p>
        </p:txBody>
      </p:sp>
      <p:sp>
        <p:nvSpPr>
          <p:cNvPr id="5" name="Title 1"/>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endParaRPr lang="en-US" dirty="0">
              <a:solidFill>
                <a:srgbClr val="FF0000"/>
              </a:solidFill>
            </a:endParaRPr>
          </a:p>
        </p:txBody>
      </p:sp>
      <p:pic>
        <p:nvPicPr>
          <p:cNvPr id="2050" name="Picture 2"/>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938528"/>
            <a:ext cx="822960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709943"/>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1050</TotalTime>
  <Words>2791</Words>
  <Application>Microsoft Office PowerPoint</Application>
  <PresentationFormat>On-screen Show (4:3)</PresentationFormat>
  <Paragraphs>530</Paragraphs>
  <Slides>37</Slides>
  <Notes>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Ohio Transfer Initiative  Promising  Practices for Degree Completion</vt:lpstr>
      <vt:lpstr>Welcome/Introductions</vt:lpstr>
      <vt:lpstr>Committee Structure</vt:lpstr>
      <vt:lpstr>Overview</vt:lpstr>
      <vt:lpstr>Charter Action </vt:lpstr>
      <vt:lpstr> Goals</vt:lpstr>
      <vt:lpstr>Background Information: Ohio Guaranteed Transfer Pathways</vt:lpstr>
      <vt:lpstr>PowerPoint Presentation</vt:lpstr>
      <vt:lpstr>What we know in Ohio: Annualized enrollment numbers</vt:lpstr>
      <vt:lpstr>What we know in Ohio: Annual transfer numbers</vt:lpstr>
      <vt:lpstr>What we know in Ohio: Transfer-to-enrollment ratios</vt:lpstr>
      <vt:lpstr>What we know in Ohio: Transfers mostly regional: 2009 numbers (36,295)</vt:lpstr>
      <vt:lpstr>What we know in Ohio: Transfers by source &amp; destination</vt:lpstr>
      <vt:lpstr>What we know in Ohio: The graduation question</vt:lpstr>
      <vt:lpstr>What we know in Ohio: Data for the graduation question</vt:lpstr>
      <vt:lpstr>What we know in Ohio: Sample for the graduation question</vt:lpstr>
      <vt:lpstr>What we know in Ohio: Regional nature of transfers in sample</vt:lpstr>
      <vt:lpstr>What we know in Ohio: Larger 2-yr institutions dominate transfers</vt:lpstr>
      <vt:lpstr>What we know in Ohio: Larger 4-yr institutions dominate; some exceptions</vt:lpstr>
      <vt:lpstr>What we know in Ohio: Transfer student graduation rates</vt:lpstr>
      <vt:lpstr>What we know in Ohio: Higher rates for within-region transfers </vt:lpstr>
      <vt:lpstr>What we know in Ohio: Higher rates for larger 2-yr colleges, some variations</vt:lpstr>
      <vt:lpstr>What we know in Ohio: Higher rates for larger 4-yr institutions; some exceptions</vt:lpstr>
      <vt:lpstr>What is the national scene? Results from Jenkins-Fink (2016)</vt:lpstr>
      <vt:lpstr>Non-comparability of results: Differences in definition, methodology, and data</vt:lpstr>
      <vt:lpstr>     Conclusion</vt:lpstr>
      <vt:lpstr>Why Now </vt:lpstr>
      <vt:lpstr>What does the National research data tell us are the most promising  practices in state’s with a high percentage transfer student degree completion rate </vt:lpstr>
      <vt:lpstr>What does the National research data tell us are best practices in high performing states </vt:lpstr>
      <vt:lpstr>What does the National research data tell us are best practices in high performing states </vt:lpstr>
      <vt:lpstr>Areas of Discussion</vt:lpstr>
      <vt:lpstr>Timeline</vt:lpstr>
      <vt:lpstr>Timeline</vt:lpstr>
      <vt:lpstr>Timeline</vt:lpstr>
      <vt:lpstr>Advisory Committee Input – Next Steps </vt:lpstr>
      <vt:lpstr>Advisory Committee Input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 Transfer Initiative  Best Practice to Baccalaureate Completion</dc:title>
  <dc:creator>Peter Ross</dc:creator>
  <cp:lastModifiedBy>Katherine Dean</cp:lastModifiedBy>
  <cp:revision>157</cp:revision>
  <dcterms:created xsi:type="dcterms:W3CDTF">2016-09-02T19:31:25Z</dcterms:created>
  <dcterms:modified xsi:type="dcterms:W3CDTF">2017-06-12T13:43:35Z</dcterms:modified>
</cp:coreProperties>
</file>